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65" r:id="rId3"/>
    <p:sldId id="266" r:id="rId4"/>
    <p:sldId id="267" r:id="rId5"/>
    <p:sldId id="268" r:id="rId6"/>
    <p:sldId id="269" r:id="rId7"/>
    <p:sldId id="257" r:id="rId8"/>
    <p:sldId id="258" r:id="rId9"/>
    <p:sldId id="259" r:id="rId10"/>
    <p:sldId id="260" r:id="rId11"/>
    <p:sldId id="261" r:id="rId12"/>
    <p:sldId id="263" r:id="rId13"/>
    <p:sldId id="264" r:id="rId14"/>
    <p:sldId id="262"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306" r:id="rId31"/>
    <p:sldId id="307" r:id="rId32"/>
    <p:sldId id="285" r:id="rId33"/>
    <p:sldId id="308" r:id="rId34"/>
    <p:sldId id="309" r:id="rId35"/>
    <p:sldId id="310" r:id="rId36"/>
    <p:sldId id="311" r:id="rId37"/>
    <p:sldId id="313" r:id="rId38"/>
    <p:sldId id="312" r:id="rId39"/>
    <p:sldId id="314" r:id="rId40"/>
    <p:sldId id="315" r:id="rId41"/>
    <p:sldId id="286" r:id="rId42"/>
    <p:sldId id="287" r:id="rId43"/>
    <p:sldId id="288" r:id="rId44"/>
    <p:sldId id="289" r:id="rId45"/>
    <p:sldId id="290" r:id="rId46"/>
    <p:sldId id="291" r:id="rId47"/>
    <p:sldId id="292" r:id="rId48"/>
    <p:sldId id="293" r:id="rId49"/>
    <p:sldId id="294" r:id="rId50"/>
    <p:sldId id="296" r:id="rId51"/>
    <p:sldId id="295" r:id="rId52"/>
    <p:sldId id="302" r:id="rId53"/>
    <p:sldId id="303" r:id="rId54"/>
    <p:sldId id="304" r:id="rId55"/>
    <p:sldId id="305" r:id="rId56"/>
    <p:sldId id="316" r:id="rId57"/>
    <p:sldId id="297" r:id="rId58"/>
    <p:sldId id="298" r:id="rId59"/>
    <p:sldId id="299" r:id="rId60"/>
    <p:sldId id="300" r:id="rId61"/>
    <p:sldId id="301" r:id="rId62"/>
    <p:sldId id="317" r:id="rId63"/>
    <p:sldId id="318"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6848" autoAdjust="0"/>
  </p:normalViewPr>
  <p:slideViewPr>
    <p:cSldViewPr>
      <p:cViewPr varScale="1">
        <p:scale>
          <a:sx n="88" d="100"/>
          <a:sy n="88" d="100"/>
        </p:scale>
        <p:origin x="22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601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860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60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D223C8F4-5723-4943-A33F-EE7442A5A057}" type="slidenum">
              <a:rPr lang="en-US" altLang="en-US"/>
              <a:pPr/>
              <a:t>‹#›</a:t>
            </a:fld>
            <a:endParaRPr lang="en-US" altLang="en-US"/>
          </a:p>
        </p:txBody>
      </p:sp>
    </p:spTree>
    <p:extLst>
      <p:ext uri="{BB962C8B-B14F-4D97-AF65-F5344CB8AC3E}">
        <p14:creationId xmlns:p14="http://schemas.microsoft.com/office/powerpoint/2010/main" val="201204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DB4775C-53F0-4E87-98FB-561BF8CE4B0F}" type="slidenum">
              <a:rPr lang="en-US" altLang="en-US"/>
              <a:pPr/>
              <a:t>‹#›</a:t>
            </a:fld>
            <a:endParaRPr lang="en-US" altLang="en-US"/>
          </a:p>
        </p:txBody>
      </p:sp>
    </p:spTree>
    <p:extLst>
      <p:ext uri="{BB962C8B-B14F-4D97-AF65-F5344CB8AC3E}">
        <p14:creationId xmlns:p14="http://schemas.microsoft.com/office/powerpoint/2010/main" val="2235228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Mineral identifications are made on the basis of a combination of tests for different properties. No single test, or single property, is enough to identify a mineral. Like fingerprints, a complete set is necessary for unambiguous identification.</a:t>
            </a:r>
          </a:p>
          <a:p>
            <a:endParaRPr lang="en-US" altLang="en-US" dirty="0" smtClean="0"/>
          </a:p>
          <a:p>
            <a:endParaRPr lang="en-US" altLang="en-US" dirty="0" smtClean="0"/>
          </a:p>
          <a:p>
            <a:r>
              <a:rPr lang="en-US" altLang="en-US" dirty="0" smtClean="0"/>
              <a:t>By examining minerals, and carefully noting their properties, it is often possible to identity a mineral, or arrive at a short list of possibilities. Six of the laboratory assignments will be devoted to examining minerals, and improving your observational and note-taking skills.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049B9E7-4929-41C7-8D42-C5C0BE094F84}" type="slidenum">
              <a:rPr lang="en-US" altLang="en-US" sz="1300"/>
              <a:pPr eaLnBrk="1" hangingPunct="1">
                <a:spcBef>
                  <a:spcPct val="0"/>
                </a:spcBef>
              </a:pPr>
              <a:t>1</a:t>
            </a:fld>
            <a:endParaRPr lang="en-US" altLang="en-US" sz="1300"/>
          </a:p>
        </p:txBody>
      </p:sp>
    </p:spTree>
    <p:extLst>
      <p:ext uri="{BB962C8B-B14F-4D97-AF65-F5344CB8AC3E}">
        <p14:creationId xmlns:p14="http://schemas.microsoft.com/office/powerpoint/2010/main" val="13122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4BFF553-8336-4D47-8884-09819C979429}" type="slidenum">
              <a:rPr lang="en-US" altLang="en-US" sz="1300"/>
              <a:pPr eaLnBrk="1" hangingPunct="1">
                <a:spcBef>
                  <a:spcPct val="0"/>
                </a:spcBef>
              </a:pPr>
              <a:t>14</a:t>
            </a:fld>
            <a:endParaRPr lang="en-US" altLang="en-US" sz="1300"/>
          </a:p>
        </p:txBody>
      </p:sp>
    </p:spTree>
    <p:extLst>
      <p:ext uri="{BB962C8B-B14F-4D97-AF65-F5344CB8AC3E}">
        <p14:creationId xmlns:p14="http://schemas.microsoft.com/office/powerpoint/2010/main" val="16631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a mineral breaks easily and cleanly in one or more directions, its cleavage is considered perfect. For example, calcite cleaves perfectly along three planes. </a:t>
            </a:r>
          </a:p>
          <a:p>
            <a:endParaRPr lang="en-US" altLang="en-US" smtClean="0"/>
          </a:p>
          <a:p>
            <a:r>
              <a:rPr lang="en-US" altLang="en-US" smtClean="0"/>
              <a:t>As the quality of the break decreases, cleavage may be described as good, distinct, and poor or none. </a:t>
            </a:r>
          </a:p>
          <a:p>
            <a:endParaRPr lang="en-US" altLang="en-US" smtClean="0"/>
          </a:p>
          <a:p>
            <a:r>
              <a:rPr lang="en-US" altLang="en-US" smtClean="0"/>
              <a:t>Some minerals cleave perfectly in one direction and poorly in others. For example, gypsum cleaves perfectly on one plane and poorly along two others.</a:t>
            </a:r>
          </a:p>
          <a:p>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905384E-225A-4505-8DC8-0AA149F02E28}" type="slidenum">
              <a:rPr lang="en-US" altLang="en-US" sz="1300"/>
              <a:pPr eaLnBrk="1" hangingPunct="1">
                <a:spcBef>
                  <a:spcPct val="0"/>
                </a:spcBef>
              </a:pPr>
              <a:t>15</a:t>
            </a:fld>
            <a:endParaRPr lang="en-US" altLang="en-US" sz="1300"/>
          </a:p>
        </p:txBody>
      </p:sp>
    </p:spTree>
    <p:extLst>
      <p:ext uri="{BB962C8B-B14F-4D97-AF65-F5344CB8AC3E}">
        <p14:creationId xmlns:p14="http://schemas.microsoft.com/office/powerpoint/2010/main" val="24788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0CC6AB5-1DB3-4F73-A27F-35F25EDB5A99}" type="slidenum">
              <a:rPr lang="en-US" altLang="en-US" sz="1300"/>
              <a:pPr eaLnBrk="1" hangingPunct="1">
                <a:spcBef>
                  <a:spcPct val="0"/>
                </a:spcBef>
              </a:pPr>
              <a:t>17</a:t>
            </a:fld>
            <a:endParaRPr lang="en-US" alt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http://www.minsocam.org/MSA/collectors_corner/id/mineral_id_keyi6.htm</a:t>
            </a:r>
          </a:p>
        </p:txBody>
      </p:sp>
    </p:spTree>
    <p:extLst>
      <p:ext uri="{BB962C8B-B14F-4D97-AF65-F5344CB8AC3E}">
        <p14:creationId xmlns:p14="http://schemas.microsoft.com/office/powerpoint/2010/main" val="71410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320A9C-8C34-449E-96CC-E41FD248F2B1}" type="slidenum">
              <a:rPr lang="en-US" altLang="en-US" sz="1300"/>
              <a:pPr eaLnBrk="1" hangingPunct="1">
                <a:spcBef>
                  <a:spcPct val="0"/>
                </a:spcBef>
              </a:pPr>
              <a:t>18</a:t>
            </a:fld>
            <a:endParaRPr lang="en-US" alt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http://euclid.dne.wvfibernet.net/~jvg/Env105/minpix/augite06.jpg</a:t>
            </a:r>
          </a:p>
        </p:txBody>
      </p:sp>
    </p:spTree>
    <p:extLst>
      <p:ext uri="{BB962C8B-B14F-4D97-AF65-F5344CB8AC3E}">
        <p14:creationId xmlns:p14="http://schemas.microsoft.com/office/powerpoint/2010/main" val="166997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fracture of a mineral is how it breaks other than along cleavage planes. The fracture may be described as: </a:t>
            </a:r>
          </a:p>
          <a:p>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63EC132-3D0C-4BCE-B667-F799E7114DAC}" type="slidenum">
              <a:rPr lang="en-US" altLang="en-US" sz="1300"/>
              <a:pPr eaLnBrk="1" hangingPunct="1">
                <a:spcBef>
                  <a:spcPct val="0"/>
                </a:spcBef>
              </a:pPr>
              <a:t>21</a:t>
            </a:fld>
            <a:endParaRPr lang="en-US" altLang="en-US" sz="1300"/>
          </a:p>
        </p:txBody>
      </p:sp>
    </p:spTree>
    <p:extLst>
      <p:ext uri="{BB962C8B-B14F-4D97-AF65-F5344CB8AC3E}">
        <p14:creationId xmlns:p14="http://schemas.microsoft.com/office/powerpoint/2010/main" val="95422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Conchoidal -	a 'shell-like', convex or concave fracture displaying curved fracture or undulation rings concentric to the point of impact and lines or fractures radial from the point of impact, as in quartz, flint and obsidian.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0598CA5-6C7F-4AA0-B79F-D4313CEA9890}" type="slidenum">
              <a:rPr lang="en-US" altLang="en-US" sz="1300"/>
              <a:pPr eaLnBrk="1" hangingPunct="1">
                <a:spcBef>
                  <a:spcPct val="0"/>
                </a:spcBef>
              </a:pPr>
              <a:t>22</a:t>
            </a:fld>
            <a:endParaRPr lang="en-US" altLang="en-US" sz="1300"/>
          </a:p>
        </p:txBody>
      </p:sp>
    </p:spTree>
    <p:extLst>
      <p:ext uri="{BB962C8B-B14F-4D97-AF65-F5344CB8AC3E}">
        <p14:creationId xmlns:p14="http://schemas.microsoft.com/office/powerpoint/2010/main" val="351270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Fibrous - thread-like such as is seen in asbestos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F66109A-BE6F-4E52-962E-B7FEDC7354C1}" type="slidenum">
              <a:rPr lang="en-US" altLang="en-US" sz="1300"/>
              <a:pPr eaLnBrk="1" hangingPunct="1">
                <a:spcBef>
                  <a:spcPct val="0"/>
                </a:spcBef>
              </a:pPr>
              <a:t>23</a:t>
            </a:fld>
            <a:endParaRPr lang="en-US" altLang="en-US" sz="1300"/>
          </a:p>
        </p:txBody>
      </p:sp>
    </p:spTree>
    <p:extLst>
      <p:ext uri="{BB962C8B-B14F-4D97-AF65-F5344CB8AC3E}">
        <p14:creationId xmlns:p14="http://schemas.microsoft.com/office/powerpoint/2010/main" val="412187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1B9ECCC-814A-4351-8E08-D5EBA35A0A09}" type="slidenum">
              <a:rPr lang="en-US" altLang="en-US" sz="1300"/>
              <a:pPr eaLnBrk="1" hangingPunct="1">
                <a:spcBef>
                  <a:spcPct val="0"/>
                </a:spcBef>
              </a:pPr>
              <a:t>24</a:t>
            </a:fld>
            <a:endParaRPr lang="en-US" altLang="en-US"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Image: http://www.geol.ucsb.edu/faculty/hacker/geo102C/lectures/actinolite.jpg</a:t>
            </a:r>
          </a:p>
          <a:p>
            <a:pPr eaLnBrk="1" hangingPunct="1"/>
            <a:endParaRPr lang="en-US" altLang="en-US" dirty="0" smtClean="0"/>
          </a:p>
        </p:txBody>
      </p:sp>
    </p:spTree>
    <p:extLst>
      <p:ext uri="{BB962C8B-B14F-4D97-AF65-F5344CB8AC3E}">
        <p14:creationId xmlns:p14="http://schemas.microsoft.com/office/powerpoint/2010/main" val="294440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Hackly - Jagged sharp ridges, such as in native copper. </a:t>
            </a:r>
          </a:p>
          <a:p>
            <a:endParaRPr lang="en-US" altLang="en-US" smtClean="0"/>
          </a:p>
          <a:p>
            <a:r>
              <a:rPr lang="en-US" altLang="en-US" smtClean="0"/>
              <a:t>Uneven - A rough fracture surface.  This is the most common type of fracture.</a:t>
            </a:r>
          </a:p>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C31C174-A258-4658-B8DB-48BC71F52EF7}" type="slidenum">
              <a:rPr lang="en-US" altLang="en-US" sz="1300"/>
              <a:pPr eaLnBrk="1" hangingPunct="1">
                <a:spcBef>
                  <a:spcPct val="0"/>
                </a:spcBef>
              </a:pPr>
              <a:t>25</a:t>
            </a:fld>
            <a:endParaRPr lang="en-US" altLang="en-US" sz="1300"/>
          </a:p>
        </p:txBody>
      </p:sp>
    </p:spTree>
    <p:extLst>
      <p:ext uri="{BB962C8B-B14F-4D97-AF65-F5344CB8AC3E}">
        <p14:creationId xmlns:p14="http://schemas.microsoft.com/office/powerpoint/2010/main" val="402568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Special equipment is usually needed to find out a mineral’s exact specific gravity. </a:t>
            </a:r>
          </a:p>
          <a:p>
            <a:endParaRPr lang="en-US" altLang="en-US" smtClean="0"/>
          </a:p>
          <a:p>
            <a:r>
              <a:rPr lang="en-US" altLang="en-US" smtClean="0"/>
              <a:t>With a little practice, you can guess a mineral’s specific gravity by hand. Some mineral samples will feel heavier than others, even if all your samples are the same size. The heavier ones have a greater specific gravity. Here are some examples of common minerals and their specific gravity ranges: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687DF0-C936-45E6-AE35-51C3A0A713AB}" type="slidenum">
              <a:rPr lang="en-US" altLang="en-US" sz="1300"/>
              <a:pPr eaLnBrk="1" hangingPunct="1">
                <a:spcBef>
                  <a:spcPct val="0"/>
                </a:spcBef>
              </a:pPr>
              <a:t>27</a:t>
            </a:fld>
            <a:endParaRPr lang="en-US" altLang="en-US" sz="1300"/>
          </a:p>
        </p:txBody>
      </p:sp>
    </p:spTree>
    <p:extLst>
      <p:ext uri="{BB962C8B-B14F-4D97-AF65-F5344CB8AC3E}">
        <p14:creationId xmlns:p14="http://schemas.microsoft.com/office/powerpoint/2010/main" val="276404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hardness scale was established by the Austrian mineralogist, Friedrich Mohs, in 1824. The Mohs’ hardness scale places ten common or well-known minerals on a scale from one to ten. One is the softest mineral and ten is the hardest. </a:t>
            </a:r>
          </a:p>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31C246A-81E7-4197-AA5E-99D6B34D3097}" type="slidenum">
              <a:rPr lang="en-US" altLang="en-US" sz="1300"/>
              <a:pPr eaLnBrk="1" hangingPunct="1">
                <a:spcBef>
                  <a:spcPct val="0"/>
                </a:spcBef>
              </a:pPr>
              <a:t>2</a:t>
            </a:fld>
            <a:endParaRPr lang="en-US" altLang="en-US" sz="1300"/>
          </a:p>
        </p:txBody>
      </p:sp>
    </p:spTree>
    <p:extLst>
      <p:ext uri="{BB962C8B-B14F-4D97-AF65-F5344CB8AC3E}">
        <p14:creationId xmlns:p14="http://schemas.microsoft.com/office/powerpoint/2010/main" val="1274195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Luster is the way the surface of a mineral reflects light. Luster should be observed on a cut or freshly broken, untarnished surface. There are two general types of luster -- metallic and non-metallic. The mineral's appearance due to the </a:t>
            </a:r>
            <a:r>
              <a:rPr lang="en-US" altLang="en-US" u="sng" smtClean="0"/>
              <a:t>amount</a:t>
            </a:r>
            <a:r>
              <a:rPr lang="en-US" altLang="en-US" smtClean="0"/>
              <a:t> and </a:t>
            </a:r>
            <a:r>
              <a:rPr lang="en-US" altLang="en-US" u="sng" smtClean="0"/>
              <a:t>quality</a:t>
            </a:r>
            <a:r>
              <a:rPr lang="en-US" altLang="en-US" smtClean="0"/>
              <a:t> of light reflected from its surfaces.  </a:t>
            </a:r>
          </a:p>
          <a:p>
            <a:r>
              <a:rPr lang="en-US" altLang="en-US" smtClean="0"/>
              <a:t> </a:t>
            </a:r>
          </a:p>
          <a:p>
            <a:r>
              <a:rPr lang="en-US" altLang="en-US" smtClean="0"/>
              <a:t>Depending on the quality of light a mineral reflects it may appear: </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DA4BC2F-3D57-44EE-AFA6-C33A816FD50D}" type="slidenum">
              <a:rPr lang="en-US" altLang="en-US" sz="1300"/>
              <a:pPr eaLnBrk="1" hangingPunct="1">
                <a:spcBef>
                  <a:spcPct val="0"/>
                </a:spcBef>
              </a:pPr>
              <a:t>29</a:t>
            </a:fld>
            <a:endParaRPr lang="en-US" altLang="en-US" sz="1300"/>
          </a:p>
        </p:txBody>
      </p:sp>
    </p:spTree>
    <p:extLst>
      <p:ext uri="{BB962C8B-B14F-4D97-AF65-F5344CB8AC3E}">
        <p14:creationId xmlns:p14="http://schemas.microsoft.com/office/powerpoint/2010/main" val="2226952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5B0EB99-5B09-48F3-AB5D-0A2F5C9D8B57}" type="slidenum">
              <a:rPr lang="en-US" altLang="en-US" sz="1300"/>
              <a:pPr eaLnBrk="1" hangingPunct="1">
                <a:spcBef>
                  <a:spcPct val="0"/>
                </a:spcBef>
              </a:pPr>
              <a:t>30</a:t>
            </a:fld>
            <a:endParaRPr lang="en-US" alt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p:txBody>
      </p:sp>
    </p:spTree>
    <p:extLst>
      <p:ext uri="{BB962C8B-B14F-4D97-AF65-F5344CB8AC3E}">
        <p14:creationId xmlns:p14="http://schemas.microsoft.com/office/powerpoint/2010/main" val="1466703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9E3787-49C1-4101-935B-D2A9A6064FC9}" type="slidenum">
              <a:rPr lang="en-US" altLang="en-US" sz="1300"/>
              <a:pPr eaLnBrk="1" hangingPunct="1">
                <a:spcBef>
                  <a:spcPct val="0"/>
                </a:spcBef>
              </a:pPr>
              <a:t>31</a:t>
            </a:fld>
            <a:endParaRPr lang="en-US" altLang="en-US"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Source: http://www.minsocam.org/MSA/collectors_corner/id/mineral_id_keyi3.htm</a:t>
            </a:r>
          </a:p>
          <a:p>
            <a:pPr eaLnBrk="1" hangingPunct="1"/>
            <a:endParaRPr lang="en-US" altLang="en-US" dirty="0" smtClean="0"/>
          </a:p>
          <a:p>
            <a:pPr eaLnBrk="1" hangingPunct="1"/>
            <a:r>
              <a:rPr lang="en-US" altLang="en-US" dirty="0" smtClean="0"/>
              <a:t>Euxenite is a Yttrium Calcium Erbium Lanthanum Cerium Uranium Thorium Niobium Tantalum Titanium Oxide. (sometimes referred to as a trash can mineral) or more commonly as a rare earth oxide,</a:t>
            </a:r>
            <a:r>
              <a:rPr lang="en-US" altLang="en-US" baseline="0" dirty="0" smtClean="0"/>
              <a:t> found in granitic pegmatites</a:t>
            </a:r>
            <a:endParaRPr lang="en-US" altLang="en-US" dirty="0" smtClean="0"/>
          </a:p>
          <a:p>
            <a:pPr eaLnBrk="1" hangingPunct="1"/>
            <a:endParaRPr lang="en-US" altLang="en-US" dirty="0" smtClean="0"/>
          </a:p>
          <a:p>
            <a:pPr eaLnBrk="1" hangingPunct="1"/>
            <a:r>
              <a:rPr lang="en-US" sz="1200" b="0" i="0" kern="1200" dirty="0" smtClean="0">
                <a:solidFill>
                  <a:schemeClr val="tx1"/>
                </a:solidFill>
                <a:effectLst/>
                <a:latin typeface="Times New Roman" pitchFamily="18" charset="0"/>
                <a:ea typeface="+mn-ea"/>
                <a:cs typeface="+mn-cs"/>
              </a:rPr>
              <a:t>Named for from the Greek (</a:t>
            </a:r>
            <a:r>
              <a:rPr lang="en-US" sz="1200" b="0" i="0" kern="1200" dirty="0" err="1" smtClean="0">
                <a:solidFill>
                  <a:schemeClr val="tx1"/>
                </a:solidFill>
                <a:effectLst/>
                <a:latin typeface="Times New Roman" pitchFamily="18" charset="0"/>
                <a:ea typeface="+mn-ea"/>
                <a:cs typeface="+mn-cs"/>
              </a:rPr>
              <a:t>εύξεινος</a:t>
            </a:r>
            <a:r>
              <a:rPr lang="en-US" sz="1200" b="0" i="0" kern="1200" dirty="0" smtClean="0">
                <a:solidFill>
                  <a:schemeClr val="tx1"/>
                </a:solidFill>
                <a:effectLst/>
                <a:latin typeface="Times New Roman" pitchFamily="18" charset="0"/>
                <a:ea typeface="+mn-ea"/>
                <a:cs typeface="+mn-cs"/>
              </a:rPr>
              <a:t>), </a:t>
            </a:r>
            <a:r>
              <a:rPr lang="en-US" sz="1200" b="0" i="1" kern="1200" dirty="0" smtClean="0">
                <a:solidFill>
                  <a:schemeClr val="tx1"/>
                </a:solidFill>
                <a:effectLst/>
                <a:latin typeface="Times New Roman" pitchFamily="18" charset="0"/>
                <a:ea typeface="+mn-ea"/>
                <a:cs typeface="+mn-cs"/>
              </a:rPr>
              <a:t>hospitable</a:t>
            </a:r>
            <a:r>
              <a:rPr lang="en-US" sz="1200" b="0" i="0" kern="1200" dirty="0" smtClean="0">
                <a:solidFill>
                  <a:schemeClr val="tx1"/>
                </a:solidFill>
                <a:effectLst/>
                <a:latin typeface="Times New Roman" pitchFamily="18" charset="0"/>
                <a:ea typeface="+mn-ea"/>
                <a:cs typeface="+mn-cs"/>
              </a:rPr>
              <a:t> or </a:t>
            </a:r>
            <a:r>
              <a:rPr lang="en-US" sz="1200" b="0" i="1" kern="1200" dirty="0" smtClean="0">
                <a:solidFill>
                  <a:schemeClr val="tx1"/>
                </a:solidFill>
                <a:effectLst/>
                <a:latin typeface="Times New Roman" pitchFamily="18" charset="0"/>
                <a:ea typeface="+mn-ea"/>
                <a:cs typeface="+mn-cs"/>
              </a:rPr>
              <a:t>friendly to strangers</a:t>
            </a:r>
            <a:endParaRPr lang="en-US" altLang="en-US" dirty="0" smtClean="0"/>
          </a:p>
        </p:txBody>
      </p:sp>
    </p:spTree>
    <p:extLst>
      <p:ext uri="{BB962C8B-B14F-4D97-AF65-F5344CB8AC3E}">
        <p14:creationId xmlns:p14="http://schemas.microsoft.com/office/powerpoint/2010/main" val="3760930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E618E9B-9F9A-4E43-B7D7-B329AA807DC5}" type="slidenum">
              <a:rPr lang="en-US" altLang="en-US" sz="1300"/>
              <a:pPr eaLnBrk="1" hangingPunct="1">
                <a:spcBef>
                  <a:spcPct val="0"/>
                </a:spcBef>
              </a:pPr>
              <a:t>33</a:t>
            </a:fld>
            <a:endParaRPr lang="en-US" altLang="en-US"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a:p>
            <a:pPr eaLnBrk="1" hangingPunct="1"/>
            <a:endParaRPr lang="en-US" altLang="en-US" smtClean="0"/>
          </a:p>
        </p:txBody>
      </p:sp>
    </p:spTree>
    <p:extLst>
      <p:ext uri="{BB962C8B-B14F-4D97-AF65-F5344CB8AC3E}">
        <p14:creationId xmlns:p14="http://schemas.microsoft.com/office/powerpoint/2010/main" val="160634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D87AE8A-FFFF-498F-A423-D1662520B03C}" type="slidenum">
              <a:rPr lang="en-US" altLang="en-US" sz="1300"/>
              <a:pPr eaLnBrk="1" hangingPunct="1">
                <a:spcBef>
                  <a:spcPct val="0"/>
                </a:spcBef>
              </a:pPr>
              <a:t>34</a:t>
            </a:fld>
            <a:endParaRPr lang="en-US" altLang="en-US" sz="13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Source: http://www.minsocam.org/MSA/collectors_corner/id/mineral_id_keyi3.htm</a:t>
            </a:r>
          </a:p>
          <a:p>
            <a:pPr eaLnBrk="1" hangingPunct="1"/>
            <a:endParaRPr lang="en-US" altLang="en-US" dirty="0" smtClean="0"/>
          </a:p>
          <a:p>
            <a:r>
              <a:rPr lang="en-US" altLang="en-US" dirty="0" smtClean="0"/>
              <a:t>Vitreous - the luster of broken glass, e.g.. quartz </a:t>
            </a:r>
          </a:p>
          <a:p>
            <a:endParaRPr lang="en-US" altLang="en-US" dirty="0" smtClean="0"/>
          </a:p>
          <a:p>
            <a:r>
              <a:rPr lang="en-US" altLang="en-US" dirty="0" err="1" smtClean="0"/>
              <a:t>Subvitreous</a:t>
            </a:r>
            <a:r>
              <a:rPr lang="en-US" altLang="en-US" dirty="0" smtClean="0"/>
              <a:t> - as vitreous, less well developed </a:t>
            </a:r>
          </a:p>
          <a:p>
            <a:endParaRPr lang="en-US" altLang="en-US" dirty="0" smtClean="0"/>
          </a:p>
          <a:p>
            <a:pPr eaLnBrk="1" hangingPunct="1"/>
            <a:r>
              <a:rPr lang="en-US" altLang="en-US" dirty="0" smtClean="0"/>
              <a:t>Zeolite mineral, important as a significant ore of </a:t>
            </a:r>
            <a:r>
              <a:rPr lang="en-US" altLang="en-US" dirty="0" err="1" smtClean="0"/>
              <a:t>caesium</a:t>
            </a:r>
            <a:r>
              <a:rPr lang="en-US" altLang="en-US" dirty="0" smtClean="0"/>
              <a:t> and sometimes rubidium.</a:t>
            </a:r>
          </a:p>
        </p:txBody>
      </p:sp>
    </p:spTree>
    <p:extLst>
      <p:ext uri="{BB962C8B-B14F-4D97-AF65-F5344CB8AC3E}">
        <p14:creationId xmlns:p14="http://schemas.microsoft.com/office/powerpoint/2010/main" val="72300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6991E2A-9917-42F4-8485-2031EB638477}" type="slidenum">
              <a:rPr lang="en-US" altLang="en-US" sz="1300"/>
              <a:pPr eaLnBrk="1" hangingPunct="1">
                <a:spcBef>
                  <a:spcPct val="0"/>
                </a:spcBef>
              </a:pPr>
              <a:t>35</a:t>
            </a:fld>
            <a:endParaRPr lang="en-US" altLang="en-US" sz="13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a:p>
            <a:pPr eaLnBrk="1" hangingPunct="1"/>
            <a:endParaRPr lang="en-US" altLang="en-US" smtClean="0"/>
          </a:p>
          <a:p>
            <a:pPr eaLnBrk="1" hangingPunct="1"/>
            <a:r>
              <a:rPr lang="en-US" altLang="en-US" smtClean="0"/>
              <a:t>Resinous - the luster of resin, e.g.. amber and opal </a:t>
            </a:r>
          </a:p>
        </p:txBody>
      </p:sp>
    </p:spTree>
    <p:extLst>
      <p:ext uri="{BB962C8B-B14F-4D97-AF65-F5344CB8AC3E}">
        <p14:creationId xmlns:p14="http://schemas.microsoft.com/office/powerpoint/2010/main" val="96850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FBEA8C-B548-4750-8802-FE5FA7174FB9}" type="slidenum">
              <a:rPr lang="en-US" altLang="en-US" sz="1300"/>
              <a:pPr eaLnBrk="1" hangingPunct="1">
                <a:spcBef>
                  <a:spcPct val="0"/>
                </a:spcBef>
              </a:pPr>
              <a:t>36</a:t>
            </a:fld>
            <a:endParaRPr lang="en-US" alt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Source: http://www.minsocam.org/MSA/collectors_corner/id/mineral_id_keyi3.htm</a:t>
            </a:r>
          </a:p>
          <a:p>
            <a:pPr eaLnBrk="1" hangingPunct="1"/>
            <a:endParaRPr lang="en-US" altLang="en-US" dirty="0" smtClean="0"/>
          </a:p>
          <a:p>
            <a:pPr eaLnBrk="1" hangingPunct="1"/>
            <a:r>
              <a:rPr lang="en-US" altLang="en-US" dirty="0" smtClean="0"/>
              <a:t>Zeolite mineral</a:t>
            </a:r>
          </a:p>
          <a:p>
            <a:pPr eaLnBrk="1" hangingPunct="1"/>
            <a:endParaRPr lang="en-US" altLang="en-US" dirty="0" smtClean="0"/>
          </a:p>
        </p:txBody>
      </p:sp>
    </p:spTree>
    <p:extLst>
      <p:ext uri="{BB962C8B-B14F-4D97-AF65-F5344CB8AC3E}">
        <p14:creationId xmlns:p14="http://schemas.microsoft.com/office/powerpoint/2010/main" val="3406121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40D023-D454-4934-AFDE-503A6587BF8D}" type="slidenum">
              <a:rPr lang="en-US" altLang="en-US" sz="1300"/>
              <a:pPr eaLnBrk="1" hangingPunct="1">
                <a:spcBef>
                  <a:spcPct val="0"/>
                </a:spcBef>
              </a:pPr>
              <a:t>37</a:t>
            </a:fld>
            <a:endParaRPr lang="en-US" alt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a:p>
            <a:pPr eaLnBrk="1" hangingPunct="1"/>
            <a:endParaRPr lang="en-US" altLang="en-US" smtClean="0"/>
          </a:p>
          <a:p>
            <a:pPr eaLnBrk="1" hangingPunct="1"/>
            <a:r>
              <a:rPr lang="en-US" altLang="en-US" smtClean="0"/>
              <a:t>Silky - the luster of silk in fibrous minerals such as satin spar gypsum, or asbestos </a:t>
            </a:r>
          </a:p>
          <a:p>
            <a:pPr eaLnBrk="1" hangingPunct="1"/>
            <a:endParaRPr lang="en-US" altLang="en-US" smtClean="0"/>
          </a:p>
        </p:txBody>
      </p:sp>
    </p:spTree>
    <p:extLst>
      <p:ext uri="{BB962C8B-B14F-4D97-AF65-F5344CB8AC3E}">
        <p14:creationId xmlns:p14="http://schemas.microsoft.com/office/powerpoint/2010/main" val="3116307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16ECC15-6900-4E3F-991C-E8769DF8ACD0}" type="slidenum">
              <a:rPr lang="en-US" altLang="en-US" sz="1300"/>
              <a:pPr eaLnBrk="1" hangingPunct="1">
                <a:spcBef>
                  <a:spcPct val="0"/>
                </a:spcBef>
              </a:pPr>
              <a:t>38</a:t>
            </a:fld>
            <a:endParaRPr lang="en-US" alt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a:p>
            <a:pPr eaLnBrk="1" hangingPunct="1"/>
            <a:endParaRPr lang="en-US" altLang="en-US" smtClean="0"/>
          </a:p>
          <a:p>
            <a:r>
              <a:rPr lang="en-US" altLang="en-US" smtClean="0"/>
              <a:t>Greasy or oily - The appearance of grease or wax, e.g. turquoise </a:t>
            </a:r>
          </a:p>
          <a:p>
            <a:endParaRPr lang="en-US" altLang="en-US" smtClean="0"/>
          </a:p>
          <a:p>
            <a:r>
              <a:rPr lang="en-US" altLang="en-US" smtClean="0"/>
              <a:t>Waxy - The appearance of paraffin</a:t>
            </a:r>
          </a:p>
          <a:p>
            <a:pPr eaLnBrk="1" hangingPunct="1"/>
            <a:endParaRPr lang="en-US" altLang="en-US" smtClean="0"/>
          </a:p>
        </p:txBody>
      </p:sp>
    </p:spTree>
    <p:extLst>
      <p:ext uri="{BB962C8B-B14F-4D97-AF65-F5344CB8AC3E}">
        <p14:creationId xmlns:p14="http://schemas.microsoft.com/office/powerpoint/2010/main" val="3267458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F9A4964-F985-4519-822A-F376C4BDD2CF}" type="slidenum">
              <a:rPr lang="en-US" altLang="en-US" sz="1300"/>
              <a:pPr eaLnBrk="1" hangingPunct="1">
                <a:spcBef>
                  <a:spcPct val="0"/>
                </a:spcBef>
              </a:pPr>
              <a:t>39</a:t>
            </a:fld>
            <a:endParaRPr lang="en-US" altLang="en-US" sz="13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a:p>
            <a:pPr eaLnBrk="1" hangingPunct="1"/>
            <a:endParaRPr lang="en-US" altLang="en-US" smtClean="0"/>
          </a:p>
          <a:p>
            <a:pPr eaLnBrk="1" hangingPunct="1"/>
            <a:r>
              <a:rPr lang="en-US" altLang="en-US" smtClean="0"/>
              <a:t>Dull - A plain surface that is not metallic Example: bauxite </a:t>
            </a:r>
          </a:p>
        </p:txBody>
      </p:sp>
    </p:spTree>
    <p:extLst>
      <p:ext uri="{BB962C8B-B14F-4D97-AF65-F5344CB8AC3E}">
        <p14:creationId xmlns:p14="http://schemas.microsoft.com/office/powerpoint/2010/main" val="215753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use the hardness scale, you try to scratch the surface of an unknown sample with a mineral or substance from the hardness scale (these are known samples). If the unknown sample cannot be scratched by feldspar (6) but it can be scratched by quartz (7), then it's hardness is between 6 and 7. An example of a mineral that has a hardness between 6 and 7 is pyrite (6 to 6.5)</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3495699-2C80-4B45-BEE5-CD8B74A9C9E6}" type="slidenum">
              <a:rPr lang="en-US" altLang="en-US" sz="1300"/>
              <a:pPr eaLnBrk="1" hangingPunct="1">
                <a:spcBef>
                  <a:spcPct val="0"/>
                </a:spcBef>
              </a:pPr>
              <a:t>3</a:t>
            </a:fld>
            <a:endParaRPr lang="en-US" altLang="en-US" sz="1300"/>
          </a:p>
        </p:txBody>
      </p:sp>
    </p:spTree>
    <p:extLst>
      <p:ext uri="{BB962C8B-B14F-4D97-AF65-F5344CB8AC3E}">
        <p14:creationId xmlns:p14="http://schemas.microsoft.com/office/powerpoint/2010/main" val="465513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A2D16AC-1E82-4E70-97D5-E7DB34C71850}" type="slidenum">
              <a:rPr lang="en-US" altLang="en-US" sz="1300"/>
              <a:pPr eaLnBrk="1" hangingPunct="1">
                <a:spcBef>
                  <a:spcPct val="0"/>
                </a:spcBef>
              </a:pPr>
              <a:t>40</a:t>
            </a:fld>
            <a:endParaRPr lang="en-US" alt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http://www.minsocam.org/MSA/collectors_corner/id/mineral_id_keyi3.htm</a:t>
            </a:r>
          </a:p>
          <a:p>
            <a:pPr eaLnBrk="1" hangingPunct="1"/>
            <a:endParaRPr lang="en-US" altLang="en-US" smtClean="0"/>
          </a:p>
          <a:p>
            <a:pPr eaLnBrk="1" hangingPunct="1"/>
            <a:r>
              <a:rPr lang="en-US" altLang="en-US" smtClean="0"/>
              <a:t>Earthy - The look of soil or clay (may have a distinct odor as well)</a:t>
            </a:r>
          </a:p>
          <a:p>
            <a:pPr eaLnBrk="1" hangingPunct="1"/>
            <a:endParaRPr lang="en-US" altLang="en-US" smtClean="0"/>
          </a:p>
        </p:txBody>
      </p:sp>
    </p:spTree>
    <p:extLst>
      <p:ext uri="{BB962C8B-B14F-4D97-AF65-F5344CB8AC3E}">
        <p14:creationId xmlns:p14="http://schemas.microsoft.com/office/powerpoint/2010/main" val="148367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Depending on the quantity or intensity of light a mineral reflects it may appear: </a:t>
            </a:r>
          </a:p>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04FC406-03A0-4627-B7B3-6ECFA33741D7}" type="slidenum">
              <a:rPr lang="en-US" altLang="en-US" sz="1300"/>
              <a:pPr eaLnBrk="1" hangingPunct="1">
                <a:spcBef>
                  <a:spcPct val="0"/>
                </a:spcBef>
              </a:pPr>
              <a:t>41</a:t>
            </a:fld>
            <a:endParaRPr lang="en-US" altLang="en-US" sz="1300"/>
          </a:p>
        </p:txBody>
      </p:sp>
    </p:spTree>
    <p:extLst>
      <p:ext uri="{BB962C8B-B14F-4D97-AF65-F5344CB8AC3E}">
        <p14:creationId xmlns:p14="http://schemas.microsoft.com/office/powerpoint/2010/main" val="3261936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59E7AAE-74DF-44F3-9AC0-4BD464142DD0}" type="slidenum">
              <a:rPr lang="en-US" altLang="en-US" sz="1300"/>
              <a:pPr eaLnBrk="1" hangingPunct="1">
                <a:spcBef>
                  <a:spcPct val="0"/>
                </a:spcBef>
              </a:pPr>
              <a:t>43</a:t>
            </a:fld>
            <a:endParaRPr lang="en-US" alt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Image: http://www.curriehj.freeserve.co.uk/heuls.jpg</a:t>
            </a:r>
          </a:p>
          <a:p>
            <a:pPr eaLnBrk="1" hangingPunct="1"/>
            <a:endParaRPr lang="en-US" altLang="en-US" dirty="0" smtClean="0"/>
          </a:p>
          <a:p>
            <a:pPr eaLnBrk="1" hangingPunct="1"/>
            <a:r>
              <a:rPr lang="en-US" altLang="en-US" dirty="0" smtClean="0"/>
              <a:t>You can see objects through a transparent mineral</a:t>
            </a:r>
          </a:p>
          <a:p>
            <a:pPr eaLnBrk="1" hangingPunct="1"/>
            <a:endParaRPr lang="en-US" altLang="en-US" dirty="0" smtClean="0"/>
          </a:p>
          <a:p>
            <a:pPr eaLnBrk="1" hangingPunct="1"/>
            <a:r>
              <a:rPr lang="en-US" altLang="en-US" dirty="0" smtClean="0"/>
              <a:t>Zeolite</a:t>
            </a:r>
          </a:p>
        </p:txBody>
      </p:sp>
    </p:spTree>
    <p:extLst>
      <p:ext uri="{BB962C8B-B14F-4D97-AF65-F5344CB8AC3E}">
        <p14:creationId xmlns:p14="http://schemas.microsoft.com/office/powerpoint/2010/main" val="520629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CEF9F24-5DB4-43E5-8A74-EA1F3B021DB1}" type="slidenum">
              <a:rPr lang="en-US" altLang="en-US" sz="1300"/>
              <a:pPr eaLnBrk="1" hangingPunct="1">
                <a:spcBef>
                  <a:spcPct val="0"/>
                </a:spcBef>
              </a:pPr>
              <a:t>44</a:t>
            </a:fld>
            <a:endParaRPr lang="en-US" altLang="en-US"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http://www.irocks.com/feist/GF5D.JPG</a:t>
            </a:r>
          </a:p>
          <a:p>
            <a:pPr eaLnBrk="1" hangingPunct="1"/>
            <a:endParaRPr lang="en-US" altLang="en-US" smtClean="0"/>
          </a:p>
          <a:p>
            <a:pPr eaLnBrk="1" hangingPunct="1"/>
            <a:r>
              <a:rPr lang="en-US" altLang="en-US" smtClean="0"/>
              <a:t> You can see light, but not objects through a translucent mineral. (Lower portion of the picture)</a:t>
            </a:r>
          </a:p>
        </p:txBody>
      </p:sp>
    </p:spTree>
    <p:extLst>
      <p:ext uri="{BB962C8B-B14F-4D97-AF65-F5344CB8AC3E}">
        <p14:creationId xmlns:p14="http://schemas.microsoft.com/office/powerpoint/2010/main" val="1222649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EE19D84-A9AC-450E-8D08-64FED4E52452}" type="slidenum">
              <a:rPr lang="en-US" altLang="en-US" sz="1300"/>
              <a:pPr eaLnBrk="1" hangingPunct="1">
                <a:spcBef>
                  <a:spcPct val="0"/>
                </a:spcBef>
              </a:pPr>
              <a:t>45</a:t>
            </a:fld>
            <a:endParaRPr lang="en-US" altLang="en-US" sz="13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http://www.cs.cmu.edu/afs/cs/user/adg/www/images/minerals/algarnets/almandine.jpg</a:t>
            </a:r>
          </a:p>
          <a:p>
            <a:pPr eaLnBrk="1" hangingPunct="1"/>
            <a:endParaRPr lang="en-US" altLang="en-US" smtClean="0"/>
          </a:p>
          <a:p>
            <a:r>
              <a:rPr lang="en-US" altLang="en-US" smtClean="0"/>
              <a:t>You can't see anything through an opaque mineral.</a:t>
            </a:r>
          </a:p>
          <a:p>
            <a:r>
              <a:rPr lang="en-US" altLang="en-US" smtClean="0"/>
              <a:t> </a:t>
            </a:r>
          </a:p>
        </p:txBody>
      </p:sp>
    </p:spTree>
    <p:extLst>
      <p:ext uri="{BB962C8B-B14F-4D97-AF65-F5344CB8AC3E}">
        <p14:creationId xmlns:p14="http://schemas.microsoft.com/office/powerpoint/2010/main" val="2278885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Usually, we notice the color of a mineral first. </a:t>
            </a:r>
          </a:p>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C57AFA-DFFC-4ADD-A8FE-5D574E5768A9}" type="slidenum">
              <a:rPr lang="en-US" altLang="en-US" sz="1300"/>
              <a:pPr eaLnBrk="1" hangingPunct="1">
                <a:spcBef>
                  <a:spcPct val="0"/>
                </a:spcBef>
              </a:pPr>
              <a:t>46</a:t>
            </a:fld>
            <a:endParaRPr lang="en-US" altLang="en-US" sz="1300"/>
          </a:p>
        </p:txBody>
      </p:sp>
    </p:spTree>
    <p:extLst>
      <p:ext uri="{BB962C8B-B14F-4D97-AF65-F5344CB8AC3E}">
        <p14:creationId xmlns:p14="http://schemas.microsoft.com/office/powerpoint/2010/main" val="2755046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7CCF01-2A5E-4A41-81A7-E0BB2332F626}" type="slidenum">
              <a:rPr lang="en-US" altLang="en-US" sz="1300"/>
              <a:pPr eaLnBrk="1" hangingPunct="1">
                <a:spcBef>
                  <a:spcPct val="0"/>
                </a:spcBef>
              </a:pPr>
              <a:t>47</a:t>
            </a:fld>
            <a:endParaRPr lang="en-US" altLang="en-US"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Upper Image: http://universe-review.ca/I13-14-sulfur.jpg</a:t>
            </a:r>
          </a:p>
          <a:p>
            <a:pPr eaLnBrk="1" hangingPunct="1"/>
            <a:endParaRPr lang="en-US" altLang="en-US" smtClean="0"/>
          </a:p>
          <a:p>
            <a:pPr eaLnBrk="1" hangingPunct="1"/>
            <a:r>
              <a:rPr lang="en-US" altLang="en-US" smtClean="0"/>
              <a:t>Lower Image: http://www.iun.edu/~geos/Zoran%20IUN/G%20101/Photos/sulfur.jpg</a:t>
            </a:r>
          </a:p>
          <a:p>
            <a:pPr eaLnBrk="1" hangingPunct="1"/>
            <a:endParaRPr lang="en-US" altLang="en-US" smtClean="0"/>
          </a:p>
          <a:p>
            <a:pPr eaLnBrk="1" hangingPunct="1"/>
            <a:r>
              <a:rPr lang="en-US" altLang="en-US" smtClean="0"/>
              <a:t>Some minerals are easily identified by color because they are never any other color (idiochromatic). </a:t>
            </a:r>
          </a:p>
          <a:p>
            <a:pPr eaLnBrk="1" hangingPunct="1"/>
            <a:endParaRPr lang="en-US" altLang="en-US" smtClean="0"/>
          </a:p>
          <a:p>
            <a:pPr eaLnBrk="1" hangingPunct="1"/>
            <a:r>
              <a:rPr lang="en-US" altLang="en-US" smtClean="0"/>
              <a:t>For example, malachite is always green. However, keep in mind that color by itself isn't enough to identify a mineral.</a:t>
            </a:r>
          </a:p>
          <a:p>
            <a:pPr eaLnBrk="1" hangingPunct="1"/>
            <a:endParaRPr lang="en-US" altLang="en-US" smtClean="0"/>
          </a:p>
        </p:txBody>
      </p:sp>
    </p:spTree>
    <p:extLst>
      <p:ext uri="{BB962C8B-B14F-4D97-AF65-F5344CB8AC3E}">
        <p14:creationId xmlns:p14="http://schemas.microsoft.com/office/powerpoint/2010/main" val="3609560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B339F7A-16EB-489A-9259-39C0D28D831C}" type="slidenum">
              <a:rPr lang="en-US" altLang="en-US" sz="1300"/>
              <a:pPr eaLnBrk="1" hangingPunct="1">
                <a:spcBef>
                  <a:spcPct val="0"/>
                </a:spcBef>
              </a:pPr>
              <a:t>48</a:t>
            </a:fld>
            <a:endParaRPr lang="en-US" altLang="en-US"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http://www.gggems.com/images/Tourmaline%20slice/Tourmaline_slice_red_triangle_82_gr_XXL.jpg</a:t>
            </a:r>
          </a:p>
          <a:p>
            <a:pPr eaLnBrk="1" hangingPunct="1"/>
            <a:endParaRPr lang="en-US" altLang="en-US" smtClean="0"/>
          </a:p>
          <a:p>
            <a:r>
              <a:rPr lang="en-US" altLang="en-US" smtClean="0"/>
              <a:t>Chemical impurities often change the color of a mineral without changing its basic make-up. For example, quartz in its purest form is colorless and clear as glass. Quartz with traces of iron becomes violet (amethyst). With traces of manganese, it turns pink (rose quartz). If quartz is exposed to radiation, it turns brown (smoky quartz).  Minerals with many colors are allochromatic.</a:t>
            </a:r>
          </a:p>
          <a:p>
            <a:r>
              <a:rPr lang="en-US" altLang="en-US" smtClean="0"/>
              <a:t>	</a:t>
            </a:r>
          </a:p>
          <a:p>
            <a:r>
              <a:rPr lang="en-US" altLang="en-US" smtClean="0"/>
              <a:t>Color is therefore not always an indication of identity in a vitreous specimen, although it is a more reliable indicator with opaque minerals. </a:t>
            </a:r>
          </a:p>
          <a:p>
            <a:pPr eaLnBrk="1" hangingPunct="1"/>
            <a:endParaRPr lang="en-US" altLang="en-US" smtClean="0"/>
          </a:p>
        </p:txBody>
      </p:sp>
    </p:spTree>
    <p:extLst>
      <p:ext uri="{BB962C8B-B14F-4D97-AF65-F5344CB8AC3E}">
        <p14:creationId xmlns:p14="http://schemas.microsoft.com/office/powerpoint/2010/main" val="1800755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DBFFF02-5660-4396-B954-E76923D86A5C}" type="slidenum">
              <a:rPr lang="en-US" altLang="en-US" sz="1300"/>
              <a:pPr eaLnBrk="1" hangingPunct="1">
                <a:spcBef>
                  <a:spcPct val="0"/>
                </a:spcBef>
              </a:pPr>
              <a:t>50</a:t>
            </a:fld>
            <a:endParaRPr lang="en-US" alt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Upper Image: http://www.minsocam.org/MSA/K12/images/hematite.gif</a:t>
            </a:r>
          </a:p>
          <a:p>
            <a:pPr eaLnBrk="1" hangingPunct="1"/>
            <a:endParaRPr lang="en-US" altLang="en-US" smtClean="0"/>
          </a:p>
          <a:p>
            <a:pPr eaLnBrk="1" hangingPunct="1"/>
            <a:r>
              <a:rPr lang="en-US" altLang="en-US" smtClean="0"/>
              <a:t>Lower Image: http://www.minsocam.org/MSA/K12/images/streakplte.jpg</a:t>
            </a:r>
          </a:p>
          <a:p>
            <a:pPr eaLnBrk="1" hangingPunct="1"/>
            <a:endParaRPr lang="en-US" altLang="en-US" smtClean="0"/>
          </a:p>
          <a:p>
            <a:pPr eaLnBrk="1" hangingPunct="1"/>
            <a:r>
              <a:rPr lang="en-US" altLang="en-US" smtClean="0"/>
              <a:t>Powder may also be produced by scratching the mineral with a knife. The color of the streak is always the same, whether or not the mineral has impurities. </a:t>
            </a:r>
          </a:p>
          <a:p>
            <a:pPr eaLnBrk="1" hangingPunct="1"/>
            <a:endParaRPr lang="en-US" altLang="en-US" smtClean="0"/>
          </a:p>
        </p:txBody>
      </p:sp>
    </p:spTree>
    <p:extLst>
      <p:ext uri="{BB962C8B-B14F-4D97-AF65-F5344CB8AC3E}">
        <p14:creationId xmlns:p14="http://schemas.microsoft.com/office/powerpoint/2010/main" val="1984889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CE244D5-4A1A-4C02-A392-898405039B15}" type="slidenum">
              <a:rPr lang="en-US" altLang="en-US" sz="1300"/>
              <a:pPr eaLnBrk="1" hangingPunct="1">
                <a:spcBef>
                  <a:spcPct val="0"/>
                </a:spcBef>
              </a:pPr>
              <a:t>51</a:t>
            </a:fld>
            <a:endParaRPr lang="en-US" altLang="en-US"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http://www.childrensmuseum.org/geomysteries/cube/images/quartz_streak.jpg</a:t>
            </a:r>
          </a:p>
          <a:p>
            <a:pPr eaLnBrk="1" hangingPunct="1"/>
            <a:endParaRPr lang="en-US" altLang="en-US" smtClean="0"/>
          </a:p>
          <a:p>
            <a:pPr eaLnBrk="1" hangingPunct="1"/>
            <a:r>
              <a:rPr lang="en-US" altLang="en-US" smtClean="0"/>
              <a:t>Powder may also be produced by scratching the mineral with a knife. The color of the streak is always the same, whether or not the mineral has impurities. </a:t>
            </a:r>
          </a:p>
          <a:p>
            <a:pPr eaLnBrk="1" hangingPunct="1"/>
            <a:endParaRPr lang="en-US" altLang="en-US" smtClean="0"/>
          </a:p>
        </p:txBody>
      </p:sp>
    </p:spTree>
    <p:extLst>
      <p:ext uri="{BB962C8B-B14F-4D97-AF65-F5344CB8AC3E}">
        <p14:creationId xmlns:p14="http://schemas.microsoft.com/office/powerpoint/2010/main" val="149500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 don't have minerals from the hardness scale on hand, here are some common objects and their hardness values.</a:t>
            </a:r>
          </a:p>
          <a:p>
            <a:endParaRPr lang="en-US" altLang="en-US" smtClean="0"/>
          </a:p>
          <a:p>
            <a:r>
              <a:rPr lang="en-US" altLang="en-US" smtClean="0"/>
              <a:t>If an unknown sample cannot be scratched by your fingernail (2.2) but it can be scratched by a penny (3.2), then it's hardness is between 2.2 and 3.2. An example of a mineral that has a hardness between 2.2 and 3.2 is calcite (3). </a:t>
            </a:r>
          </a:p>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C95E91C-E553-4341-B447-6D2520E48368}" type="slidenum">
              <a:rPr lang="en-US" altLang="en-US" sz="1300"/>
              <a:pPr eaLnBrk="1" hangingPunct="1">
                <a:spcBef>
                  <a:spcPct val="0"/>
                </a:spcBef>
              </a:pPr>
              <a:t>4</a:t>
            </a:fld>
            <a:endParaRPr lang="en-US" altLang="en-US" sz="1300"/>
          </a:p>
        </p:txBody>
      </p:sp>
    </p:spTree>
    <p:extLst>
      <p:ext uri="{BB962C8B-B14F-4D97-AF65-F5344CB8AC3E}">
        <p14:creationId xmlns:p14="http://schemas.microsoft.com/office/powerpoint/2010/main" val="1199131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9E515DE-CA7A-4662-90C5-703E724E1069}" type="slidenum">
              <a:rPr lang="en-US" altLang="en-US" sz="1300"/>
              <a:pPr eaLnBrk="1" hangingPunct="1">
                <a:spcBef>
                  <a:spcPct val="0"/>
                </a:spcBef>
              </a:pPr>
              <a:t>52</a:t>
            </a:fld>
            <a:endParaRPr lang="en-US" altLang="en-US"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http://www.minsocam.org/MSA/collectors_corner/id/display/iridescent.htm</a:t>
            </a:r>
          </a:p>
          <a:p>
            <a:pPr eaLnBrk="1" hangingPunct="1"/>
            <a:endParaRPr lang="en-US" altLang="en-US" smtClean="0"/>
          </a:p>
          <a:p>
            <a:pPr eaLnBrk="1" hangingPunct="1"/>
            <a:r>
              <a:rPr lang="en-US" altLang="en-US" smtClean="0"/>
              <a:t>Iridescence is the production of a rainbow of colors caused by interference of light in thin films of different refractive indices and varying thickness (the oil sheen on water is an example of this). It is often called sheen.  </a:t>
            </a:r>
          </a:p>
          <a:p>
            <a:pPr eaLnBrk="1" hangingPunct="1"/>
            <a:endParaRPr lang="en-US" altLang="en-US" smtClean="0"/>
          </a:p>
          <a:p>
            <a:pPr eaLnBrk="1" hangingPunct="1"/>
            <a:r>
              <a:rPr lang="en-US" altLang="en-US" smtClean="0"/>
              <a:t>Minerals with metallic luster, such as bornite and chalcopyrite are good examples of minerals which exhibit iridescence.  </a:t>
            </a:r>
          </a:p>
          <a:p>
            <a:pPr eaLnBrk="1" hangingPunct="1"/>
            <a:endParaRPr lang="en-US" altLang="en-US" smtClean="0"/>
          </a:p>
          <a:p>
            <a:pPr eaLnBrk="1" hangingPunct="1"/>
            <a:r>
              <a:rPr lang="en-US" altLang="en-US" smtClean="0"/>
              <a:t>A couple of cases where it does not involve metallic minerals are the way fracture surfaces in quartz may show it, and the way some fluorite crystals may exhibit it on the surfaces of their faces.</a:t>
            </a:r>
          </a:p>
          <a:p>
            <a:pPr eaLnBrk="1" hangingPunct="1"/>
            <a:endParaRPr lang="en-US" altLang="en-US" smtClean="0"/>
          </a:p>
        </p:txBody>
      </p:sp>
    </p:spTree>
    <p:extLst>
      <p:ext uri="{BB962C8B-B14F-4D97-AF65-F5344CB8AC3E}">
        <p14:creationId xmlns:p14="http://schemas.microsoft.com/office/powerpoint/2010/main" val="1476531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17151B5-09EB-46A1-BCE0-442BB2B8EAF1}" type="slidenum">
              <a:rPr lang="en-US" altLang="en-US" sz="1300"/>
              <a:pPr eaLnBrk="1" hangingPunct="1">
                <a:spcBef>
                  <a:spcPct val="0"/>
                </a:spcBef>
              </a:pPr>
              <a:t>53</a:t>
            </a:fld>
            <a:endParaRPr lang="en-US" altLang="en-US" sz="13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http://www.minsocam.org/MSA/collectors_corner/id/display/iridescent.htm</a:t>
            </a:r>
          </a:p>
          <a:p>
            <a:pPr eaLnBrk="1" hangingPunct="1"/>
            <a:endParaRPr lang="en-US" altLang="en-US" smtClean="0"/>
          </a:p>
          <a:p>
            <a:pPr eaLnBrk="1" hangingPunct="1"/>
            <a:r>
              <a:rPr lang="en-US" altLang="en-US" smtClean="0"/>
              <a:t>Another exception is the type of iridescence known as  labradoresence or play of colors, found in labradorite and a very few other minerals.</a:t>
            </a:r>
          </a:p>
          <a:p>
            <a:pPr eaLnBrk="1" hangingPunct="1"/>
            <a:endParaRPr lang="en-US" altLang="en-US" smtClean="0"/>
          </a:p>
        </p:txBody>
      </p:sp>
    </p:spTree>
    <p:extLst>
      <p:ext uri="{BB962C8B-B14F-4D97-AF65-F5344CB8AC3E}">
        <p14:creationId xmlns:p14="http://schemas.microsoft.com/office/powerpoint/2010/main" val="1071706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6044C3-3FBA-4C35-9977-1109F8D1ABD5}" type="slidenum">
              <a:rPr lang="en-US" altLang="en-US" sz="1300"/>
              <a:pPr eaLnBrk="1" hangingPunct="1">
                <a:spcBef>
                  <a:spcPct val="0"/>
                </a:spcBef>
              </a:pPr>
              <a:t>54</a:t>
            </a:fld>
            <a:endParaRPr lang="en-US" altLang="en-US" sz="13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http://www.minsocam.org/MSA/collectors_corner/aam/opal.htm</a:t>
            </a:r>
          </a:p>
          <a:p>
            <a:pPr eaLnBrk="1" hangingPunct="1"/>
            <a:endParaRPr lang="en-US" altLang="en-US" smtClean="0"/>
          </a:p>
          <a:p>
            <a:pPr eaLnBrk="1" hangingPunct="1"/>
            <a:r>
              <a:rPr lang="en-US" altLang="en-US" smtClean="0"/>
              <a:t>Opalescence, as the word suggests, refers to an opal-like play of light, reflections off the mineral producing flashes of color that may appear somewhat like a patch-work of different "grains" of color that aren’t really there:  Move the sample minutely and the color disappears from that spot.  It is sort of like taking a pearly luster to the nth degree. </a:t>
            </a:r>
          </a:p>
          <a:p>
            <a:pPr eaLnBrk="1" hangingPunct="1"/>
            <a:endParaRPr lang="en-US" altLang="en-US" smtClean="0"/>
          </a:p>
        </p:txBody>
      </p:sp>
    </p:spTree>
    <p:extLst>
      <p:ext uri="{BB962C8B-B14F-4D97-AF65-F5344CB8AC3E}">
        <p14:creationId xmlns:p14="http://schemas.microsoft.com/office/powerpoint/2010/main" val="45974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regular array of balls of opal act like a diffraction grating that will refract various wavelengths (approximately the same wavelength as the diameter of the spheres). </a:t>
            </a:r>
          </a:p>
          <a:p>
            <a:endParaRPr lang="en-US" altLang="en-US" smtClean="0"/>
          </a:p>
          <a:p>
            <a:r>
              <a:rPr lang="en-US" altLang="en-US" smtClean="0"/>
              <a:t>Different sizes of spheres will diffract different wavelengths of light thus giving rise to the various flash of different colors. </a:t>
            </a:r>
          </a:p>
          <a:p>
            <a:endParaRPr lang="en-US" altLang="en-US" smtClean="0"/>
          </a:p>
          <a:p>
            <a:r>
              <a:rPr lang="en-US" altLang="en-US" smtClean="0"/>
              <a:t>Monograph is from 1994.</a:t>
            </a:r>
          </a:p>
          <a:p>
            <a:endParaRPr lang="en-US" altLang="en-US" smtClean="0"/>
          </a:p>
          <a:p>
            <a:r>
              <a:rPr lang="en-US" altLang="en-US" smtClean="0"/>
              <a:t>Luminescence is the emission of light by a mineral other than the reflected light of the sun or a lamp – the mineral "glows" due to some other reason. The usual reason is reaction to ultraviolet light, though X-rays and electrons may produce it as well. </a:t>
            </a:r>
          </a:p>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ACA6B3-018D-4988-80BF-6E41236CF220}" type="slidenum">
              <a:rPr lang="en-US" altLang="en-US" sz="1300"/>
              <a:pPr eaLnBrk="1" hangingPunct="1">
                <a:spcBef>
                  <a:spcPct val="0"/>
                </a:spcBef>
              </a:pPr>
              <a:t>55</a:t>
            </a:fld>
            <a:endParaRPr lang="en-US" altLang="en-US" sz="1300"/>
          </a:p>
        </p:txBody>
      </p:sp>
    </p:spTree>
    <p:extLst>
      <p:ext uri="{BB962C8B-B14F-4D97-AF65-F5344CB8AC3E}">
        <p14:creationId xmlns:p14="http://schemas.microsoft.com/office/powerpoint/2010/main" val="2763806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2AB2A23-C3B6-4BEF-A0E1-8B45EB57CA25}" type="slidenum">
              <a:rPr lang="en-US" altLang="en-US" sz="1300"/>
              <a:pPr eaLnBrk="1" hangingPunct="1">
                <a:spcBef>
                  <a:spcPct val="0"/>
                </a:spcBef>
              </a:pPr>
              <a:t>56</a:t>
            </a:fld>
            <a:endParaRPr lang="en-US" altLang="en-US" sz="13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http://irocks.com/franklin4.html</a:t>
            </a:r>
          </a:p>
          <a:p>
            <a:pPr eaLnBrk="1" hangingPunct="1"/>
            <a:endParaRPr lang="en-US" altLang="en-US" smtClean="0"/>
          </a:p>
          <a:p>
            <a:pPr eaLnBrk="1" hangingPunct="1"/>
            <a:r>
              <a:rPr lang="en-US" altLang="en-US" smtClean="0"/>
              <a:t>The types of luminescence seen in minerals are fluorescence and phosphorescence – two closely related phenomena.</a:t>
            </a:r>
          </a:p>
          <a:p>
            <a:pPr eaLnBrk="1" hangingPunct="1"/>
            <a:endParaRPr lang="en-US" altLang="en-US" smtClean="0"/>
          </a:p>
          <a:p>
            <a:pPr eaLnBrk="1" hangingPunct="1"/>
            <a:r>
              <a:rPr lang="en-US" altLang="en-US" smtClean="0"/>
              <a:t>Fluorescence - In most cases, the emitted light has a longer wavelength, and therefore lower energy, than the absorbed radiation. However, when the absorbed electromagnetic radiation is intense, it is possible for one electron to absorb two photons ; this  can lead to emission of radiation having a shorter wavelength than the absorbed radiation. The emitted radiation may also be of the same wavelength as the absorbed radiation, termed "resonance fluorescence“</a:t>
            </a:r>
          </a:p>
          <a:p>
            <a:pPr eaLnBrk="1" hangingPunct="1"/>
            <a:endParaRPr lang="en-US" altLang="en-US" smtClean="0"/>
          </a:p>
          <a:p>
            <a:pPr eaLnBrk="1" hangingPunct="1"/>
            <a:r>
              <a:rPr lang="en-US" altLang="en-US" smtClean="0"/>
              <a:t>Phosphorescence -  Unlike fluorescence, a phosphorescent material does not immediately re-emit the radiation it absorbs. The slower time scales of the re-emission are associated with  forbidden energy state transitions in quantum mechanics. As these transitions occur very slowly in certain materials, absorbed radiation may be re-emitted at a lower intensity for up to several hours after the original excitation.</a:t>
            </a:r>
          </a:p>
        </p:txBody>
      </p:sp>
    </p:spTree>
    <p:extLst>
      <p:ext uri="{BB962C8B-B14F-4D97-AF65-F5344CB8AC3E}">
        <p14:creationId xmlns:p14="http://schemas.microsoft.com/office/powerpoint/2010/main" val="138029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4374741-0A8A-4C11-8CDF-24835CE0688B}" type="slidenum">
              <a:rPr lang="en-US" altLang="en-US" sz="1300"/>
              <a:pPr eaLnBrk="1" hangingPunct="1">
                <a:spcBef>
                  <a:spcPct val="0"/>
                </a:spcBef>
              </a:pPr>
              <a:t>57</a:t>
            </a:fld>
            <a:endParaRPr lang="en-US" altLang="en-US" sz="13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http://www.eas.purdue.edu/mesozoic/lab_01/acid_reaction.jpg</a:t>
            </a:r>
          </a:p>
          <a:p>
            <a:pPr eaLnBrk="1" hangingPunct="1"/>
            <a:endParaRPr lang="en-US" altLang="en-US" smtClean="0"/>
          </a:p>
          <a:p>
            <a:r>
              <a:rPr lang="en-US" altLang="en-US" smtClean="0"/>
              <a:t>Calcite effervesces strongly in dilute HCl</a:t>
            </a:r>
          </a:p>
          <a:p>
            <a:r>
              <a:rPr lang="en-US" altLang="en-US" smtClean="0"/>
              <a:t>Malachite also reacts strongly </a:t>
            </a:r>
          </a:p>
          <a:p>
            <a:r>
              <a:rPr lang="en-US" altLang="en-US" smtClean="0"/>
              <a:t>Dolomite reacts weakly in warm dilute HCl or if scratched to produce a little powder prior to applying the acid </a:t>
            </a:r>
          </a:p>
          <a:p>
            <a:r>
              <a:rPr lang="en-US" altLang="en-US" smtClean="0"/>
              <a:t>Siderite reacts weakly </a:t>
            </a:r>
          </a:p>
          <a:p>
            <a:pPr eaLnBrk="1" hangingPunct="1"/>
            <a:endParaRPr lang="en-US" altLang="en-US" smtClean="0"/>
          </a:p>
        </p:txBody>
      </p:sp>
    </p:spTree>
    <p:extLst>
      <p:ext uri="{BB962C8B-B14F-4D97-AF65-F5344CB8AC3E}">
        <p14:creationId xmlns:p14="http://schemas.microsoft.com/office/powerpoint/2010/main" val="589801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Halite NaCl, is rock-salt and therefore tastes of salt.  </a:t>
            </a:r>
          </a:p>
          <a:p>
            <a:endParaRPr lang="en-US" altLang="en-US" smtClean="0"/>
          </a:p>
          <a:p>
            <a:r>
              <a:rPr lang="en-US" altLang="en-US" smtClean="0"/>
              <a:t>Sylvite KCl tastes bitter (salt substitute)</a:t>
            </a:r>
          </a:p>
          <a:p>
            <a:endParaRPr lang="en-US" altLang="en-US" smtClean="0"/>
          </a:p>
          <a:p>
            <a:r>
              <a:rPr lang="en-US" altLang="en-US" smtClean="0"/>
              <a:t>There are  other minerals with distinctive tastes, most of them somewhat less pleasant than salt. Since some minerals are poisonous, and a laboratory setting is hardly sanitary, this test is not recommended.</a:t>
            </a:r>
          </a:p>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6FCF3D-5ECB-442F-B908-849CD5BFCAEA}" type="slidenum">
              <a:rPr lang="en-US" altLang="en-US" sz="1300"/>
              <a:pPr eaLnBrk="1" hangingPunct="1">
                <a:spcBef>
                  <a:spcPct val="0"/>
                </a:spcBef>
              </a:pPr>
              <a:t>58</a:t>
            </a:fld>
            <a:endParaRPr lang="en-US" altLang="en-US" sz="1300"/>
          </a:p>
        </p:txBody>
      </p:sp>
    </p:spTree>
    <p:extLst>
      <p:ext uri="{BB962C8B-B14F-4D97-AF65-F5344CB8AC3E}">
        <p14:creationId xmlns:p14="http://schemas.microsoft.com/office/powerpoint/2010/main" val="111109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Crystalline minerals will feel rough.  </a:t>
            </a:r>
          </a:p>
          <a:p>
            <a:endParaRPr lang="en-US" altLang="en-US" smtClean="0"/>
          </a:p>
          <a:p>
            <a:r>
              <a:rPr lang="en-US" altLang="en-US" smtClean="0"/>
              <a:t>Talc and serpentine often feel unctuous (greasy) or soapy.  </a:t>
            </a:r>
          </a:p>
          <a:p>
            <a:endParaRPr lang="en-US" altLang="en-US" smtClean="0"/>
          </a:p>
          <a:p>
            <a:r>
              <a:rPr lang="en-US" altLang="en-US" smtClean="0"/>
              <a:t>Graphite and satin spar gypsum may feel smooth, unctuous or soapy.  Graphite is a good conductor of heat and will therefor feel cold. Graphite is also a good conductor of electricity (it is used a brushes on electric motors), but this property would not be tested in the field. </a:t>
            </a:r>
          </a:p>
          <a:p>
            <a:r>
              <a:rPr lang="en-US" altLang="en-US" smtClean="0"/>
              <a:t>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68912CE-3D1B-4503-9BA4-EB5847C199E7}" type="slidenum">
              <a:rPr lang="en-US" altLang="en-US" sz="1300"/>
              <a:pPr eaLnBrk="1" hangingPunct="1">
                <a:spcBef>
                  <a:spcPct val="0"/>
                </a:spcBef>
              </a:pPr>
              <a:t>60</a:t>
            </a:fld>
            <a:endParaRPr lang="en-US" altLang="en-US" sz="1300"/>
          </a:p>
        </p:txBody>
      </p:sp>
    </p:spTree>
    <p:extLst>
      <p:ext uri="{BB962C8B-B14F-4D97-AF65-F5344CB8AC3E}">
        <p14:creationId xmlns:p14="http://schemas.microsoft.com/office/powerpoint/2010/main" val="2034515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6C1939D-EC01-4673-98E5-0E4661A1CA02}" type="slidenum">
              <a:rPr lang="en-US" altLang="en-US" sz="1300"/>
              <a:pPr eaLnBrk="1" hangingPunct="1">
                <a:spcBef>
                  <a:spcPct val="0"/>
                </a:spcBef>
              </a:pPr>
              <a:t>62</a:t>
            </a:fld>
            <a:endParaRPr lang="en-US" altLang="en-US" sz="13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http://www.curiogrove.com/minerals/min037.htm</a:t>
            </a:r>
          </a:p>
        </p:txBody>
      </p:sp>
    </p:spTree>
    <p:extLst>
      <p:ext uri="{BB962C8B-B14F-4D97-AF65-F5344CB8AC3E}">
        <p14:creationId xmlns:p14="http://schemas.microsoft.com/office/powerpoint/2010/main" val="160118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519DDE2-D243-456C-8AD7-367860A24035}" type="slidenum">
              <a:rPr lang="en-US" altLang="en-US" sz="1300"/>
              <a:pPr eaLnBrk="1" hangingPunct="1">
                <a:spcBef>
                  <a:spcPct val="0"/>
                </a:spcBef>
              </a:pPr>
              <a:t>5</a:t>
            </a:fld>
            <a:endParaRPr lang="en-US" alt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Image: http://csmres.jmu.edu/geollab/Fichter/MetaRx/mohcleav.PDF</a:t>
            </a:r>
          </a:p>
          <a:p>
            <a:pPr eaLnBrk="1" hangingPunct="1"/>
            <a:endParaRPr lang="en-US" altLang="en-US" smtClean="0"/>
          </a:p>
          <a:p>
            <a:pPr eaLnBrk="1" hangingPunct="1"/>
            <a:r>
              <a:rPr lang="en-US" altLang="en-US" smtClean="0"/>
              <a:t>Non-linear character of the Moh’s scale</a:t>
            </a:r>
          </a:p>
        </p:txBody>
      </p:sp>
    </p:spTree>
    <p:extLst>
      <p:ext uri="{BB962C8B-B14F-4D97-AF65-F5344CB8AC3E}">
        <p14:creationId xmlns:p14="http://schemas.microsoft.com/office/powerpoint/2010/main" val="402661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Tenacity describes how the mineral behaves when subjected to deformation: </a:t>
            </a:r>
          </a:p>
          <a:p>
            <a:endParaRPr lang="en-US" altLang="en-US" dirty="0" smtClean="0"/>
          </a:p>
          <a:p>
            <a:r>
              <a:rPr lang="en-US" altLang="en-US" dirty="0" smtClean="0"/>
              <a:t>Brittle - 	The minerals breaks or crumbles easily, such as fluorite. </a:t>
            </a:r>
          </a:p>
          <a:p>
            <a:endParaRPr lang="en-US" altLang="en-US" dirty="0" smtClean="0"/>
          </a:p>
          <a:p>
            <a:r>
              <a:rPr lang="en-US" altLang="en-US" dirty="0" smtClean="0"/>
              <a:t>Ductile -	The mineral can be drawn into thin wires. </a:t>
            </a:r>
          </a:p>
          <a:p>
            <a:endParaRPr lang="en-US" altLang="en-US" dirty="0" smtClean="0"/>
          </a:p>
          <a:p>
            <a:r>
              <a:rPr lang="en-US" altLang="en-US" dirty="0" smtClean="0"/>
              <a:t>Elastic -	The mineral can be deformed by force, but returns to its original shape when the deforming force is removed. </a:t>
            </a:r>
          </a:p>
          <a:p>
            <a:endParaRPr lang="en-US" altLang="en-US" dirty="0" smtClean="0"/>
          </a:p>
          <a:p>
            <a:r>
              <a:rPr lang="en-US" altLang="en-US" dirty="0" smtClean="0"/>
              <a:t>Flexible -	The mineral can be bent or deformed by force and remains deformed when the force is removed. </a:t>
            </a:r>
          </a:p>
          <a:p>
            <a:endParaRPr lang="en-US" altLang="en-US" dirty="0" smtClean="0"/>
          </a:p>
          <a:p>
            <a:r>
              <a:rPr lang="en-US" altLang="en-US" smtClean="0"/>
              <a:t>Malleable - </a:t>
            </a:r>
            <a:r>
              <a:rPr lang="en-US" altLang="en-US" smtClean="0"/>
              <a:t>     Can </a:t>
            </a:r>
            <a:r>
              <a:rPr lang="en-US" altLang="en-US" smtClean="0"/>
              <a:t>be flattened into sheets with hammering, such as native gold, silver and copper. </a:t>
            </a:r>
            <a:endParaRPr lang="en-US" altLang="en-US" b="1" smtClean="0"/>
          </a:p>
          <a:p>
            <a:endParaRPr lang="en-US" alt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6F62C6-164C-42A3-98F6-C74F234BE286}" type="slidenum">
              <a:rPr lang="en-US" altLang="en-US" sz="1300"/>
              <a:pPr eaLnBrk="1" hangingPunct="1">
                <a:spcBef>
                  <a:spcPct val="0"/>
                </a:spcBef>
              </a:pPr>
              <a:t>6</a:t>
            </a:fld>
            <a:endParaRPr lang="en-US" altLang="en-US" sz="1300"/>
          </a:p>
        </p:txBody>
      </p:sp>
    </p:spTree>
    <p:extLst>
      <p:ext uri="{BB962C8B-B14F-4D97-AF65-F5344CB8AC3E}">
        <p14:creationId xmlns:p14="http://schemas.microsoft.com/office/powerpoint/2010/main" val="228943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 mineral sample is broken with a hammer, it breaks along planes of weakness that are part of its crystalline structure. These breaks are cleavages. Some minerals break only in one direction. </a:t>
            </a:r>
          </a:p>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EBFBA8B-9531-4953-9871-6361D0770FE8}" type="slidenum">
              <a:rPr lang="en-US" altLang="en-US" sz="1300"/>
              <a:pPr eaLnBrk="1" hangingPunct="1">
                <a:spcBef>
                  <a:spcPct val="0"/>
                </a:spcBef>
              </a:pPr>
              <a:t>7</a:t>
            </a:fld>
            <a:endParaRPr lang="en-US" altLang="en-US" sz="1300"/>
          </a:p>
        </p:txBody>
      </p:sp>
    </p:spTree>
    <p:extLst>
      <p:ext uri="{BB962C8B-B14F-4D97-AF65-F5344CB8AC3E}">
        <p14:creationId xmlns:p14="http://schemas.microsoft.com/office/powerpoint/2010/main" val="125741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88FA7D0-C7DB-48CC-8933-C959AF623346}" type="slidenum">
              <a:rPr lang="en-US" altLang="en-US" sz="1300"/>
              <a:pPr eaLnBrk="1" hangingPunct="1">
                <a:spcBef>
                  <a:spcPct val="0"/>
                </a:spcBef>
              </a:pPr>
              <a:t>10</a:t>
            </a:fld>
            <a:endParaRPr lang="en-US" altLang="en-US"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Source: http://www.geosci.unc.edu/classes/Geo11Labs/geonote/minfig1.html</a:t>
            </a:r>
          </a:p>
          <a:p>
            <a:pPr eaLnBrk="1" hangingPunct="1"/>
            <a:endParaRPr lang="en-US" altLang="en-US" smtClean="0"/>
          </a:p>
          <a:p>
            <a:pPr eaLnBrk="1" hangingPunct="1"/>
            <a:r>
              <a:rPr lang="en-US" altLang="en-US" smtClean="0"/>
              <a:t>Some common forms of cleavage are cubic, rhombohedral, and basal. </a:t>
            </a:r>
          </a:p>
          <a:p>
            <a:pPr eaLnBrk="1" hangingPunct="1"/>
            <a:endParaRPr lang="en-US" altLang="en-US" smtClean="0"/>
          </a:p>
          <a:p>
            <a:pPr eaLnBrk="1" hangingPunct="1"/>
            <a:r>
              <a:rPr lang="en-US" altLang="en-US" smtClean="0"/>
              <a:t>Cubic cleavages form cubes (example, halite). </a:t>
            </a:r>
          </a:p>
          <a:p>
            <a:pPr eaLnBrk="1" hangingPunct="1"/>
            <a:endParaRPr lang="en-US" altLang="en-US" smtClean="0"/>
          </a:p>
          <a:p>
            <a:pPr eaLnBrk="1" hangingPunct="1"/>
            <a:r>
              <a:rPr lang="en-US" altLang="en-US" smtClean="0"/>
              <a:t>Rhombohedral cleavages form six-sided prisms (example, calcite). </a:t>
            </a:r>
          </a:p>
          <a:p>
            <a:pPr eaLnBrk="1" hangingPunct="1"/>
            <a:endParaRPr lang="en-US" altLang="en-US" smtClean="0"/>
          </a:p>
          <a:p>
            <a:pPr eaLnBrk="1" hangingPunct="1"/>
            <a:r>
              <a:rPr lang="en-US" altLang="en-US" smtClean="0"/>
              <a:t>Basal cleavages occur along a single plane parallel to the base of the mineral (example, topaz).</a:t>
            </a:r>
          </a:p>
        </p:txBody>
      </p:sp>
    </p:spTree>
    <p:extLst>
      <p:ext uri="{BB962C8B-B14F-4D97-AF65-F5344CB8AC3E}">
        <p14:creationId xmlns:p14="http://schemas.microsoft.com/office/powerpoint/2010/main" val="248438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angles between cleavage planes may be diagnostic.</a:t>
            </a:r>
          </a:p>
          <a:p>
            <a:endParaRPr lang="en-US" altLang="en-US" smtClean="0"/>
          </a:p>
          <a:p>
            <a:r>
              <a:rPr lang="en-US" altLang="en-US" smtClean="0"/>
              <a:t>In the {110} of amphiboles, ∠ = 56̊</a:t>
            </a:r>
          </a:p>
          <a:p>
            <a:endParaRPr lang="en-US" altLang="en-US" smtClean="0"/>
          </a:p>
          <a:p>
            <a:r>
              <a:rPr lang="en-US" altLang="en-US" smtClean="0"/>
              <a:t>In the {110} planes of pyroxene, ∠ = 87̊</a:t>
            </a:r>
          </a:p>
          <a:p>
            <a:endParaRPr lang="en-US" altLang="en-US" smtClean="0"/>
          </a:p>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88781E3-FB86-4F8B-BC8C-27D909D6AFC5}" type="slidenum">
              <a:rPr lang="en-US" altLang="en-US" sz="1300"/>
              <a:pPr eaLnBrk="1" hangingPunct="1">
                <a:spcBef>
                  <a:spcPct val="0"/>
                </a:spcBef>
              </a:pPr>
              <a:t>12</a:t>
            </a:fld>
            <a:endParaRPr lang="en-US" altLang="en-US" sz="1300"/>
          </a:p>
        </p:txBody>
      </p:sp>
    </p:spTree>
    <p:extLst>
      <p:ext uri="{BB962C8B-B14F-4D97-AF65-F5344CB8AC3E}">
        <p14:creationId xmlns:p14="http://schemas.microsoft.com/office/powerpoint/2010/main" val="322265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4F3892-B3E7-4F60-9E7E-FB7FD4C6E29E}" type="slidenum">
              <a:rPr lang="en-US" altLang="en-US"/>
              <a:pPr/>
              <a:t>‹#›</a:t>
            </a:fld>
            <a:endParaRPr lang="en-US" altLang="en-US"/>
          </a:p>
        </p:txBody>
      </p:sp>
    </p:spTree>
    <p:extLst>
      <p:ext uri="{BB962C8B-B14F-4D97-AF65-F5344CB8AC3E}">
        <p14:creationId xmlns:p14="http://schemas.microsoft.com/office/powerpoint/2010/main" val="338097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506B34-9B16-4FFF-89B3-35702BA80D6B}" type="slidenum">
              <a:rPr lang="en-US" altLang="en-US"/>
              <a:pPr/>
              <a:t>‹#›</a:t>
            </a:fld>
            <a:endParaRPr lang="en-US" altLang="en-US"/>
          </a:p>
        </p:txBody>
      </p:sp>
    </p:spTree>
    <p:extLst>
      <p:ext uri="{BB962C8B-B14F-4D97-AF65-F5344CB8AC3E}">
        <p14:creationId xmlns:p14="http://schemas.microsoft.com/office/powerpoint/2010/main" val="11553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05D27C-1B4D-48D6-940B-FB70CB1AD553}" type="slidenum">
              <a:rPr lang="en-US" altLang="en-US"/>
              <a:pPr/>
              <a:t>‹#›</a:t>
            </a:fld>
            <a:endParaRPr lang="en-US" altLang="en-US"/>
          </a:p>
        </p:txBody>
      </p:sp>
    </p:spTree>
    <p:extLst>
      <p:ext uri="{BB962C8B-B14F-4D97-AF65-F5344CB8AC3E}">
        <p14:creationId xmlns:p14="http://schemas.microsoft.com/office/powerpoint/2010/main" val="159182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679640-43AD-4D9D-8FD3-5384F1FD1950}" type="slidenum">
              <a:rPr lang="en-US" altLang="en-US"/>
              <a:pPr/>
              <a:t>‹#›</a:t>
            </a:fld>
            <a:endParaRPr lang="en-US" altLang="en-US"/>
          </a:p>
        </p:txBody>
      </p:sp>
    </p:spTree>
    <p:extLst>
      <p:ext uri="{BB962C8B-B14F-4D97-AF65-F5344CB8AC3E}">
        <p14:creationId xmlns:p14="http://schemas.microsoft.com/office/powerpoint/2010/main" val="57809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4811692-855F-49AA-863E-7EB98FF2E761}" type="slidenum">
              <a:rPr lang="en-US" altLang="en-US"/>
              <a:pPr/>
              <a:t>‹#›</a:t>
            </a:fld>
            <a:endParaRPr lang="en-US" altLang="en-US"/>
          </a:p>
        </p:txBody>
      </p:sp>
    </p:spTree>
    <p:extLst>
      <p:ext uri="{BB962C8B-B14F-4D97-AF65-F5344CB8AC3E}">
        <p14:creationId xmlns:p14="http://schemas.microsoft.com/office/powerpoint/2010/main" val="54247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F916DE-7290-43BA-A2D7-508884B39B6C}" type="slidenum">
              <a:rPr lang="en-US" altLang="en-US"/>
              <a:pPr/>
              <a:t>‹#›</a:t>
            </a:fld>
            <a:endParaRPr lang="en-US" altLang="en-US"/>
          </a:p>
        </p:txBody>
      </p:sp>
    </p:spTree>
    <p:extLst>
      <p:ext uri="{BB962C8B-B14F-4D97-AF65-F5344CB8AC3E}">
        <p14:creationId xmlns:p14="http://schemas.microsoft.com/office/powerpoint/2010/main" val="12510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D07E-445B-4B01-B1D7-74947112C598}" type="slidenum">
              <a:rPr lang="en-US" altLang="en-US"/>
              <a:pPr/>
              <a:t>‹#›</a:t>
            </a:fld>
            <a:endParaRPr lang="en-US" altLang="en-US"/>
          </a:p>
        </p:txBody>
      </p:sp>
    </p:spTree>
    <p:extLst>
      <p:ext uri="{BB962C8B-B14F-4D97-AF65-F5344CB8AC3E}">
        <p14:creationId xmlns:p14="http://schemas.microsoft.com/office/powerpoint/2010/main" val="167770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54543C-4CC9-4D32-A362-2BFA40297554}" type="slidenum">
              <a:rPr lang="en-US" altLang="en-US"/>
              <a:pPr/>
              <a:t>‹#›</a:t>
            </a:fld>
            <a:endParaRPr lang="en-US" altLang="en-US"/>
          </a:p>
        </p:txBody>
      </p:sp>
    </p:spTree>
    <p:extLst>
      <p:ext uri="{BB962C8B-B14F-4D97-AF65-F5344CB8AC3E}">
        <p14:creationId xmlns:p14="http://schemas.microsoft.com/office/powerpoint/2010/main" val="63094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06967A-9A9A-4585-93C0-050DF3F4CAE8}" type="slidenum">
              <a:rPr lang="en-US" altLang="en-US"/>
              <a:pPr/>
              <a:t>‹#›</a:t>
            </a:fld>
            <a:endParaRPr lang="en-US" altLang="en-US"/>
          </a:p>
        </p:txBody>
      </p:sp>
    </p:spTree>
    <p:extLst>
      <p:ext uri="{BB962C8B-B14F-4D97-AF65-F5344CB8AC3E}">
        <p14:creationId xmlns:p14="http://schemas.microsoft.com/office/powerpoint/2010/main" val="196139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63CA20E-561F-42E5-B586-DD12869DC6CC}" type="slidenum">
              <a:rPr lang="en-US" altLang="en-US"/>
              <a:pPr/>
              <a:t>‹#›</a:t>
            </a:fld>
            <a:endParaRPr lang="en-US" altLang="en-US"/>
          </a:p>
        </p:txBody>
      </p:sp>
    </p:spTree>
    <p:extLst>
      <p:ext uri="{BB962C8B-B14F-4D97-AF65-F5344CB8AC3E}">
        <p14:creationId xmlns:p14="http://schemas.microsoft.com/office/powerpoint/2010/main" val="87976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907CB0B-734F-4FFD-AF7D-D5F48EC8B695}" type="slidenum">
              <a:rPr lang="en-US" altLang="en-US"/>
              <a:pPr/>
              <a:t>‹#›</a:t>
            </a:fld>
            <a:endParaRPr lang="en-US" altLang="en-US"/>
          </a:p>
        </p:txBody>
      </p:sp>
    </p:spTree>
    <p:extLst>
      <p:ext uri="{BB962C8B-B14F-4D97-AF65-F5344CB8AC3E}">
        <p14:creationId xmlns:p14="http://schemas.microsoft.com/office/powerpoint/2010/main" val="104210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3111B81-2117-4BC3-91C0-B7A052B5989E}" type="slidenum">
              <a:rPr lang="en-US" altLang="en-US"/>
              <a:pPr/>
              <a:t>‹#›</a:t>
            </a:fld>
            <a:endParaRPr lang="en-US" altLang="en-US"/>
          </a:p>
        </p:txBody>
      </p:sp>
    </p:spTree>
    <p:extLst>
      <p:ext uri="{BB962C8B-B14F-4D97-AF65-F5344CB8AC3E}">
        <p14:creationId xmlns:p14="http://schemas.microsoft.com/office/powerpoint/2010/main" val="360780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4A16AD-8A31-49B6-89C0-061D93D93B1A}" type="slidenum">
              <a:rPr lang="en-US" altLang="en-US"/>
              <a:pPr/>
              <a:t>‹#›</a:t>
            </a:fld>
            <a:endParaRPr lang="en-US" altLang="en-US"/>
          </a:p>
        </p:txBody>
      </p:sp>
    </p:spTree>
    <p:extLst>
      <p:ext uri="{BB962C8B-B14F-4D97-AF65-F5344CB8AC3E}">
        <p14:creationId xmlns:p14="http://schemas.microsoft.com/office/powerpoint/2010/main" val="303455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3C59A2-73B1-49E3-99C0-73BB5A3EDA58}" type="slidenum">
              <a:rPr lang="en-US" altLang="en-US"/>
              <a:pPr/>
              <a:t>‹#›</a:t>
            </a:fld>
            <a:endParaRPr lang="en-US" altLang="en-US"/>
          </a:p>
        </p:txBody>
      </p:sp>
    </p:spTree>
    <p:extLst>
      <p:ext uri="{BB962C8B-B14F-4D97-AF65-F5344CB8AC3E}">
        <p14:creationId xmlns:p14="http://schemas.microsoft.com/office/powerpoint/2010/main" val="352251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57D44DD-3018-468F-A125-64DD805D21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4.png"/><Relationship Id="rId4"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76C49B0-4543-4769-BBFB-AC4671CDECDA}" type="slidenum">
              <a:rPr lang="en-US" altLang="en-US" sz="1400"/>
              <a:pPr eaLnBrk="1" hangingPunct="1">
                <a:spcBef>
                  <a:spcPct val="0"/>
                </a:spcBef>
                <a:buFontTx/>
                <a:buNone/>
              </a:pPr>
              <a:t>1</a:t>
            </a:fld>
            <a:endParaRPr lang="en-US" altLang="en-US" sz="1400"/>
          </a:p>
        </p:txBody>
      </p:sp>
      <p:sp>
        <p:nvSpPr>
          <p:cNvPr id="2051" name="Rectangle 2"/>
          <p:cNvSpPr>
            <a:spLocks noGrp="1" noChangeArrowheads="1"/>
          </p:cNvSpPr>
          <p:nvPr>
            <p:ph type="ctrTitle"/>
          </p:nvPr>
        </p:nvSpPr>
        <p:spPr>
          <a:xfrm>
            <a:off x="533400" y="1219200"/>
            <a:ext cx="7772400" cy="1143000"/>
          </a:xfrm>
        </p:spPr>
        <p:txBody>
          <a:bodyPr/>
          <a:lstStyle/>
          <a:p>
            <a:pPr eaLnBrk="1" hangingPunct="1"/>
            <a:r>
              <a:rPr lang="en-US" altLang="en-US" dirty="0" smtClean="0"/>
              <a:t>Mineral Properties</a:t>
            </a:r>
          </a:p>
        </p:txBody>
      </p:sp>
      <p:sp>
        <p:nvSpPr>
          <p:cNvPr id="2052" name="Rectangle 3"/>
          <p:cNvSpPr>
            <a:spLocks noGrp="1" noChangeArrowheads="1"/>
          </p:cNvSpPr>
          <p:nvPr>
            <p:ph type="subTitle" idx="1"/>
          </p:nvPr>
        </p:nvSpPr>
        <p:spPr>
          <a:xfrm>
            <a:off x="1295400" y="2743200"/>
            <a:ext cx="6400800" cy="1752600"/>
          </a:xfrm>
        </p:spPr>
        <p:txBody>
          <a:bodyPr/>
          <a:lstStyle/>
          <a:p>
            <a:pPr eaLnBrk="1" hangingPunct="1"/>
            <a:r>
              <a:rPr lang="en-US" altLang="en-US" dirty="0" smtClean="0">
                <a:cs typeface="Times New Roman" panose="02020603050405020304" pitchFamily="18" charset="0"/>
              </a:rPr>
              <a:t>GLY 4200 - Lecture 2 –Fall, 2019</a:t>
            </a:r>
          </a:p>
          <a:p>
            <a:pPr eaLnBrk="1" hangingPunct="1"/>
            <a:endParaRPr lang="en-US" altLang="en-US" dirty="0">
              <a:cs typeface="Times New Roman" panose="02020603050405020304" pitchFamily="18" charset="0"/>
            </a:endParaRPr>
          </a:p>
          <a:p>
            <a:pPr eaLnBrk="1" hangingPunct="1"/>
            <a:endParaRPr lang="en-US" altLang="en-US" dirty="0" smtClean="0">
              <a:cs typeface="Times New Roman" panose="02020603050405020304" pitchFamily="18" charset="0"/>
            </a:endParaRPr>
          </a:p>
          <a:p>
            <a:pPr eaLnBrk="1" hangingPunct="1"/>
            <a:r>
              <a:rPr lang="en-US" altLang="en-US" sz="1800" dirty="0">
                <a:cs typeface="Times New Roman" panose="02020603050405020304" pitchFamily="18" charset="0"/>
              </a:rPr>
              <a:t>© D. L. Warburton 2019</a:t>
            </a:r>
          </a:p>
          <a:p>
            <a:pPr eaLnBrk="1" hangingPunct="1"/>
            <a:endParaRPr lang="en-US" altLang="en-US" dirty="0" smtClean="0">
              <a:cs typeface="Times New Roman" panose="02020603050405020304" pitchFamily="18" charset="0"/>
            </a:endParaRP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740C3FE-C4A9-4BFD-91E5-2CCF50AF8F05}" type="slidenum">
              <a:rPr lang="en-US" altLang="en-US" sz="1400"/>
              <a:pPr eaLnBrk="1" hangingPunct="1">
                <a:spcBef>
                  <a:spcPct val="0"/>
                </a:spcBef>
                <a:buFontTx/>
                <a:buNone/>
              </a:pPr>
              <a:t>10</a:t>
            </a:fld>
            <a:endParaRPr lang="en-US" altLang="en-US" sz="1400"/>
          </a:p>
        </p:txBody>
      </p:sp>
      <p:sp>
        <p:nvSpPr>
          <p:cNvPr id="11267" name="Rectangle 2"/>
          <p:cNvSpPr>
            <a:spLocks noGrp="1" noChangeArrowheads="1"/>
          </p:cNvSpPr>
          <p:nvPr>
            <p:ph type="title"/>
          </p:nvPr>
        </p:nvSpPr>
        <p:spPr>
          <a:xfrm>
            <a:off x="4724400" y="609600"/>
            <a:ext cx="3733800" cy="1143000"/>
          </a:xfrm>
        </p:spPr>
        <p:txBody>
          <a:bodyPr/>
          <a:lstStyle/>
          <a:p>
            <a:pPr eaLnBrk="1" hangingPunct="1"/>
            <a:r>
              <a:rPr lang="en-US" altLang="en-US" smtClean="0"/>
              <a:t>Cleavage Illustration</a:t>
            </a:r>
          </a:p>
        </p:txBody>
      </p:sp>
      <p:sp>
        <p:nvSpPr>
          <p:cNvPr id="11268" name="Rectangle 3"/>
          <p:cNvSpPr>
            <a:spLocks noGrp="1" noChangeArrowheads="1"/>
          </p:cNvSpPr>
          <p:nvPr>
            <p:ph type="body" sz="half" idx="2"/>
          </p:nvPr>
        </p:nvSpPr>
        <p:spPr/>
        <p:txBody>
          <a:bodyPr/>
          <a:lstStyle/>
          <a:p>
            <a:pPr eaLnBrk="1" hangingPunct="1"/>
            <a:r>
              <a:rPr lang="en-US" altLang="en-US" sz="2800" smtClean="0"/>
              <a:t>Various types of cleavage</a:t>
            </a:r>
          </a:p>
          <a:p>
            <a:pPr eaLnBrk="1" hangingPunct="1"/>
            <a:r>
              <a:rPr lang="en-US" altLang="en-US" sz="2800" smtClean="0"/>
              <a:t>One directional cleavage is sometimes called “basal” cleavage</a:t>
            </a:r>
          </a:p>
        </p:txBody>
      </p:sp>
      <p:pic>
        <p:nvPicPr>
          <p:cNvPr id="11269" name="Picture 11" descr="cleavag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152400"/>
            <a:ext cx="4113213" cy="67056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8475E05-7DCA-4F9E-B3BC-66466EAA241E}" type="slidenum">
              <a:rPr lang="en-US" altLang="en-US" sz="1400"/>
              <a:pPr eaLnBrk="1" hangingPunct="1">
                <a:spcBef>
                  <a:spcPct val="0"/>
                </a:spcBef>
                <a:buFontTx/>
                <a:buNone/>
              </a:pPr>
              <a:t>11</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smtClean="0"/>
              <a:t>Basal Cleavage</a:t>
            </a:r>
          </a:p>
        </p:txBody>
      </p:sp>
      <p:sp>
        <p:nvSpPr>
          <p:cNvPr id="12292" name="Rectangle 4"/>
          <p:cNvSpPr>
            <a:spLocks noGrp="1" noChangeArrowheads="1"/>
          </p:cNvSpPr>
          <p:nvPr>
            <p:ph type="body" sz="half" idx="2"/>
          </p:nvPr>
        </p:nvSpPr>
        <p:spPr/>
        <p:txBody>
          <a:bodyPr/>
          <a:lstStyle/>
          <a:p>
            <a:pPr eaLnBrk="1" hangingPunct="1"/>
            <a:r>
              <a:rPr lang="en-US" altLang="en-US" sz="2800" smtClean="0"/>
              <a:t>Cleavage in biotite mica</a:t>
            </a:r>
          </a:p>
        </p:txBody>
      </p:sp>
      <p:pic>
        <p:nvPicPr>
          <p:cNvPr id="12293" name="Picture 6" descr="cleav"/>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925763"/>
            <a:ext cx="3810000" cy="222567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CECC244-F9D7-462D-941A-FD173E714C88}" type="slidenum">
              <a:rPr lang="en-US" altLang="en-US" sz="1400"/>
              <a:pPr eaLnBrk="1" hangingPunct="1">
                <a:spcBef>
                  <a:spcPct val="0"/>
                </a:spcBef>
                <a:buFontTx/>
                <a:buNone/>
              </a:pPr>
              <a:t>12</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smtClean="0"/>
              <a:t>2-D@60</a:t>
            </a:r>
            <a:r>
              <a:rPr lang="en-US" altLang="en-US" smtClean="0">
                <a:cs typeface="Times New Roman" panose="02020603050405020304" pitchFamily="18" charset="0"/>
              </a:rPr>
              <a:t>º</a:t>
            </a:r>
            <a:endParaRPr lang="en-US" altLang="en-US" smtClean="0"/>
          </a:p>
        </p:txBody>
      </p:sp>
      <p:sp>
        <p:nvSpPr>
          <p:cNvPr id="13316" name="Rectangle 4"/>
          <p:cNvSpPr>
            <a:spLocks noGrp="1" noChangeArrowheads="1"/>
          </p:cNvSpPr>
          <p:nvPr>
            <p:ph type="body" sz="half" idx="2"/>
          </p:nvPr>
        </p:nvSpPr>
        <p:spPr/>
        <p:txBody>
          <a:bodyPr/>
          <a:lstStyle/>
          <a:p>
            <a:pPr eaLnBrk="1" hangingPunct="1"/>
            <a:r>
              <a:rPr lang="en-US" altLang="en-US" sz="2800" smtClean="0"/>
              <a:t>Amphibole</a:t>
            </a:r>
          </a:p>
        </p:txBody>
      </p:sp>
      <p:pic>
        <p:nvPicPr>
          <p:cNvPr id="13317" name="Picture 6" descr="2cleavage60"/>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403475"/>
            <a:ext cx="3810000" cy="326866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094C2C7-C9EA-4125-8BF2-B58FC39DE809}" type="slidenum">
              <a:rPr lang="en-US" altLang="en-US" sz="1400"/>
              <a:pPr eaLnBrk="1" hangingPunct="1">
                <a:spcBef>
                  <a:spcPct val="0"/>
                </a:spcBef>
                <a:buFontTx/>
                <a:buNone/>
              </a:pPr>
              <a:t>13</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smtClean="0"/>
              <a:t>2-D@90</a:t>
            </a:r>
            <a:r>
              <a:rPr lang="en-US" altLang="en-US" smtClean="0">
                <a:cs typeface="Times New Roman" panose="02020603050405020304" pitchFamily="18" charset="0"/>
              </a:rPr>
              <a:t>º</a:t>
            </a:r>
            <a:endParaRPr lang="en-US" altLang="en-US" smtClean="0"/>
          </a:p>
        </p:txBody>
      </p:sp>
      <p:sp>
        <p:nvSpPr>
          <p:cNvPr id="14340" name="Rectangle 4"/>
          <p:cNvSpPr>
            <a:spLocks noGrp="1" noChangeArrowheads="1"/>
          </p:cNvSpPr>
          <p:nvPr>
            <p:ph type="body" sz="half" idx="2"/>
          </p:nvPr>
        </p:nvSpPr>
        <p:spPr/>
        <p:txBody>
          <a:bodyPr/>
          <a:lstStyle/>
          <a:p>
            <a:pPr eaLnBrk="1" hangingPunct="1"/>
            <a:r>
              <a:rPr lang="en-US" altLang="en-US" sz="2800" smtClean="0"/>
              <a:t>Orthoclase</a:t>
            </a:r>
          </a:p>
        </p:txBody>
      </p:sp>
      <p:pic>
        <p:nvPicPr>
          <p:cNvPr id="14341" name="Picture 6" descr="2cleavage9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520950"/>
            <a:ext cx="3810000" cy="303371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A7D6761-3AA4-4B21-BA54-48E29BAA4100}" type="slidenum">
              <a:rPr lang="en-US" altLang="en-US" sz="1400"/>
              <a:pPr eaLnBrk="1" hangingPunct="1">
                <a:spcBef>
                  <a:spcPct val="0"/>
                </a:spcBef>
                <a:buFontTx/>
                <a:buNone/>
              </a:pPr>
              <a:t>14</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mtClean="0"/>
              <a:t>3-D not @ 90</a:t>
            </a:r>
            <a:r>
              <a:rPr lang="en-US" altLang="en-US" smtClean="0">
                <a:cs typeface="Times New Roman" panose="02020603050405020304" pitchFamily="18" charset="0"/>
              </a:rPr>
              <a:t>º</a:t>
            </a:r>
            <a:endParaRPr lang="en-US" altLang="en-US" smtClean="0"/>
          </a:p>
        </p:txBody>
      </p:sp>
      <p:sp>
        <p:nvSpPr>
          <p:cNvPr id="15364" name="Rectangle 4"/>
          <p:cNvSpPr>
            <a:spLocks noGrp="1" noChangeArrowheads="1"/>
          </p:cNvSpPr>
          <p:nvPr>
            <p:ph type="body" sz="half" idx="2"/>
          </p:nvPr>
        </p:nvSpPr>
        <p:spPr/>
        <p:txBody>
          <a:bodyPr/>
          <a:lstStyle/>
          <a:p>
            <a:pPr eaLnBrk="1" hangingPunct="1"/>
            <a:r>
              <a:rPr lang="en-US" altLang="en-US" sz="2800" smtClean="0"/>
              <a:t>Calcite</a:t>
            </a:r>
          </a:p>
          <a:p>
            <a:pPr eaLnBrk="1" hangingPunct="1"/>
            <a:r>
              <a:rPr lang="en-US" altLang="en-US" sz="2800" smtClean="0"/>
              <a:t>Picture also illustrates double refraction</a:t>
            </a:r>
          </a:p>
        </p:txBody>
      </p:sp>
      <p:pic>
        <p:nvPicPr>
          <p:cNvPr id="15365" name="Picture 9" descr="U_Napoli_IcelandSpar9Sml"/>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716213"/>
            <a:ext cx="3810000" cy="264477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3375A35-6C5E-4D04-BD09-1C83DAE7C935}" type="slidenum">
              <a:rPr lang="en-US" altLang="en-US" sz="1400"/>
              <a:pPr eaLnBrk="1" hangingPunct="1">
                <a:spcBef>
                  <a:spcPct val="0"/>
                </a:spcBef>
                <a:buFontTx/>
                <a:buNone/>
              </a:pPr>
              <a:t>15</a:t>
            </a:fld>
            <a:endParaRPr lang="en-US" altLang="en-US" sz="1400"/>
          </a:p>
        </p:txBody>
      </p:sp>
      <p:sp>
        <p:nvSpPr>
          <p:cNvPr id="16387" name="Rectangle 4"/>
          <p:cNvSpPr>
            <a:spLocks noGrp="1" noChangeArrowheads="1"/>
          </p:cNvSpPr>
          <p:nvPr>
            <p:ph type="title"/>
          </p:nvPr>
        </p:nvSpPr>
        <p:spPr/>
        <p:txBody>
          <a:bodyPr/>
          <a:lstStyle/>
          <a:p>
            <a:pPr eaLnBrk="1" hangingPunct="1"/>
            <a:r>
              <a:rPr lang="en-US" altLang="en-US" smtClean="0"/>
              <a:t>American and British Systems</a:t>
            </a:r>
          </a:p>
        </p:txBody>
      </p:sp>
      <p:sp>
        <p:nvSpPr>
          <p:cNvPr id="16388" name="Rectangle 5"/>
          <p:cNvSpPr>
            <a:spLocks noGrp="1" noChangeArrowheads="1"/>
          </p:cNvSpPr>
          <p:nvPr>
            <p:ph type="body" sz="half" idx="1"/>
          </p:nvPr>
        </p:nvSpPr>
        <p:spPr/>
        <p:txBody>
          <a:bodyPr/>
          <a:lstStyle/>
          <a:p>
            <a:pPr eaLnBrk="1" hangingPunct="1"/>
            <a:r>
              <a:rPr lang="en-US" altLang="en-US" smtClean="0"/>
              <a:t>American</a:t>
            </a:r>
          </a:p>
          <a:p>
            <a:pPr lvl="1" eaLnBrk="1" hangingPunct="1">
              <a:buFont typeface="Wingdings" panose="05000000000000000000" pitchFamily="2" charset="2"/>
              <a:buChar char="§"/>
            </a:pPr>
            <a:r>
              <a:rPr lang="en-US" altLang="en-US" smtClean="0"/>
              <a:t>Perfect</a:t>
            </a:r>
          </a:p>
          <a:p>
            <a:pPr lvl="1" eaLnBrk="1" hangingPunct="1">
              <a:buFont typeface="Wingdings" panose="05000000000000000000" pitchFamily="2" charset="2"/>
              <a:buChar char="§"/>
            </a:pPr>
            <a:r>
              <a:rPr lang="en-US" altLang="en-US" smtClean="0"/>
              <a:t>Good</a:t>
            </a:r>
          </a:p>
          <a:p>
            <a:pPr lvl="1" eaLnBrk="1" hangingPunct="1">
              <a:buFont typeface="Wingdings" panose="05000000000000000000" pitchFamily="2" charset="2"/>
              <a:buChar char="§"/>
            </a:pPr>
            <a:r>
              <a:rPr lang="en-US" altLang="en-US" smtClean="0"/>
              <a:t>Fair </a:t>
            </a:r>
          </a:p>
          <a:p>
            <a:pPr lvl="1" eaLnBrk="1" hangingPunct="1">
              <a:buFont typeface="Wingdings" panose="05000000000000000000" pitchFamily="2" charset="2"/>
              <a:buChar char="§"/>
            </a:pPr>
            <a:r>
              <a:rPr lang="en-US" altLang="en-US" smtClean="0"/>
              <a:t>Poor</a:t>
            </a:r>
          </a:p>
        </p:txBody>
      </p:sp>
      <p:sp>
        <p:nvSpPr>
          <p:cNvPr id="16389" name="Rectangle 6"/>
          <p:cNvSpPr>
            <a:spLocks noGrp="1" noChangeArrowheads="1"/>
          </p:cNvSpPr>
          <p:nvPr>
            <p:ph type="body" sz="half" idx="2"/>
          </p:nvPr>
        </p:nvSpPr>
        <p:spPr/>
        <p:txBody>
          <a:bodyPr/>
          <a:lstStyle/>
          <a:p>
            <a:pPr eaLnBrk="1" hangingPunct="1"/>
            <a:r>
              <a:rPr lang="en-US" altLang="en-US" smtClean="0"/>
              <a:t>British</a:t>
            </a:r>
          </a:p>
          <a:p>
            <a:pPr lvl="1" eaLnBrk="1" hangingPunct="1">
              <a:buFont typeface="Wingdings" panose="05000000000000000000" pitchFamily="2" charset="2"/>
              <a:buChar char="§"/>
            </a:pPr>
            <a:r>
              <a:rPr lang="en-US" altLang="en-US" smtClean="0"/>
              <a:t>Eminent</a:t>
            </a:r>
          </a:p>
          <a:p>
            <a:pPr lvl="1" eaLnBrk="1" hangingPunct="1">
              <a:buFont typeface="Wingdings" panose="05000000000000000000" pitchFamily="2" charset="2"/>
              <a:buChar char="§"/>
            </a:pPr>
            <a:r>
              <a:rPr lang="en-US" altLang="en-US" smtClean="0"/>
              <a:t>Perfect</a:t>
            </a:r>
          </a:p>
          <a:p>
            <a:pPr lvl="1" eaLnBrk="1" hangingPunct="1">
              <a:buFont typeface="Wingdings" panose="05000000000000000000" pitchFamily="2" charset="2"/>
              <a:buChar char="§"/>
            </a:pPr>
            <a:r>
              <a:rPr lang="en-US" altLang="en-US" smtClean="0"/>
              <a:t>Distinct</a:t>
            </a:r>
          </a:p>
          <a:p>
            <a:pPr lvl="1" eaLnBrk="1" hangingPunct="1">
              <a:buFont typeface="Wingdings" panose="05000000000000000000" pitchFamily="2" charset="2"/>
              <a:buChar char="§"/>
            </a:pPr>
            <a:r>
              <a:rPr lang="en-US" altLang="en-US" smtClean="0"/>
              <a:t>Imperfect</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7E3A9B0-2082-49A0-9D89-7683F9F6EA3F}" type="slidenum">
              <a:rPr lang="en-US" altLang="en-US" sz="1400"/>
              <a:pPr eaLnBrk="1" hangingPunct="1">
                <a:spcBef>
                  <a:spcPct val="0"/>
                </a:spcBef>
                <a:buFontTx/>
                <a:buNone/>
              </a:pPr>
              <a:t>16</a:t>
            </a:fld>
            <a:endParaRPr lang="en-US" altLang="en-US" sz="1400"/>
          </a:p>
        </p:txBody>
      </p:sp>
      <p:sp>
        <p:nvSpPr>
          <p:cNvPr id="17411" name="Rectangle 4"/>
          <p:cNvSpPr>
            <a:spLocks noGrp="1" noChangeArrowheads="1"/>
          </p:cNvSpPr>
          <p:nvPr>
            <p:ph type="title"/>
          </p:nvPr>
        </p:nvSpPr>
        <p:spPr>
          <a:xfrm>
            <a:off x="4953000" y="533400"/>
            <a:ext cx="3429000" cy="1143000"/>
          </a:xfrm>
        </p:spPr>
        <p:txBody>
          <a:bodyPr/>
          <a:lstStyle/>
          <a:p>
            <a:pPr eaLnBrk="1" hangingPunct="1"/>
            <a:r>
              <a:rPr lang="en-US" altLang="en-US" smtClean="0"/>
              <a:t>Perfect</a:t>
            </a:r>
          </a:p>
        </p:txBody>
      </p:sp>
      <p:sp>
        <p:nvSpPr>
          <p:cNvPr id="17412" name="Rectangle 6"/>
          <p:cNvSpPr>
            <a:spLocks noGrp="1" noChangeArrowheads="1"/>
          </p:cNvSpPr>
          <p:nvPr>
            <p:ph type="body" sz="half" idx="2"/>
          </p:nvPr>
        </p:nvSpPr>
        <p:spPr/>
        <p:txBody>
          <a:bodyPr/>
          <a:lstStyle/>
          <a:p>
            <a:pPr eaLnBrk="1" hangingPunct="1"/>
            <a:r>
              <a:rPr lang="en-US" altLang="en-US" sz="2800" smtClean="0"/>
              <a:t>Mica</a:t>
            </a:r>
          </a:p>
        </p:txBody>
      </p:sp>
      <p:pic>
        <p:nvPicPr>
          <p:cNvPr id="17413" name="Picture 7" descr="cleav"/>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533400"/>
            <a:ext cx="3076575" cy="1797050"/>
          </a:xfrm>
          <a:noFill/>
        </p:spPr>
      </p:pic>
      <p:pic>
        <p:nvPicPr>
          <p:cNvPr id="17414" name="Picture 8" descr="muscovit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DD41225-F424-4DBD-9D0C-D3D7A4F7A656}" type="slidenum">
              <a:rPr lang="en-US" altLang="en-US" sz="1400"/>
              <a:pPr eaLnBrk="1" hangingPunct="1">
                <a:spcBef>
                  <a:spcPct val="0"/>
                </a:spcBef>
                <a:buFontTx/>
                <a:buNone/>
              </a:pPr>
              <a:t>17</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mtClean="0"/>
              <a:t>Good</a:t>
            </a:r>
          </a:p>
        </p:txBody>
      </p:sp>
      <p:sp>
        <p:nvSpPr>
          <p:cNvPr id="18436" name="Rectangle 5"/>
          <p:cNvSpPr>
            <a:spLocks noGrp="1" noChangeArrowheads="1"/>
          </p:cNvSpPr>
          <p:nvPr>
            <p:ph type="body" sz="half" idx="2"/>
          </p:nvPr>
        </p:nvSpPr>
        <p:spPr/>
        <p:txBody>
          <a:bodyPr/>
          <a:lstStyle/>
          <a:p>
            <a:pPr eaLnBrk="1" hangingPunct="1"/>
            <a:r>
              <a:rPr lang="en-US" altLang="en-US" sz="2800" smtClean="0"/>
              <a:t>Fluorite – 4 directions</a:t>
            </a:r>
          </a:p>
        </p:txBody>
      </p:sp>
      <p:pic>
        <p:nvPicPr>
          <p:cNvPr id="18437" name="Picture 6" descr="fluorit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905000"/>
            <a:ext cx="3276600" cy="31781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9836C64-301A-4444-8800-8C73F5EB06D8}" type="slidenum">
              <a:rPr lang="en-US" altLang="en-US" sz="1400"/>
              <a:pPr eaLnBrk="1" hangingPunct="1">
                <a:spcBef>
                  <a:spcPct val="0"/>
                </a:spcBef>
                <a:buFontTx/>
                <a:buNone/>
              </a:pPr>
              <a:t>18</a:t>
            </a:fld>
            <a:endParaRPr lang="en-US" altLang="en-US" sz="1400"/>
          </a:p>
        </p:txBody>
      </p:sp>
      <p:sp>
        <p:nvSpPr>
          <p:cNvPr id="19459" name="Rectangle 4"/>
          <p:cNvSpPr>
            <a:spLocks noGrp="1" noChangeArrowheads="1"/>
          </p:cNvSpPr>
          <p:nvPr>
            <p:ph type="title"/>
          </p:nvPr>
        </p:nvSpPr>
        <p:spPr>
          <a:xfrm>
            <a:off x="4648200" y="609600"/>
            <a:ext cx="3810000" cy="1143000"/>
          </a:xfrm>
        </p:spPr>
        <p:txBody>
          <a:bodyPr/>
          <a:lstStyle/>
          <a:p>
            <a:pPr eaLnBrk="1" hangingPunct="1"/>
            <a:r>
              <a:rPr lang="en-US" altLang="en-US" smtClean="0"/>
              <a:t>Fair</a:t>
            </a:r>
          </a:p>
        </p:txBody>
      </p:sp>
      <p:sp>
        <p:nvSpPr>
          <p:cNvPr id="19460" name="Rectangle 6"/>
          <p:cNvSpPr>
            <a:spLocks noGrp="1" noChangeArrowheads="1"/>
          </p:cNvSpPr>
          <p:nvPr>
            <p:ph type="body" sz="half" idx="2"/>
          </p:nvPr>
        </p:nvSpPr>
        <p:spPr>
          <a:xfrm>
            <a:off x="304800" y="4648200"/>
            <a:ext cx="8153400" cy="1447800"/>
          </a:xfrm>
        </p:spPr>
        <p:txBody>
          <a:bodyPr/>
          <a:lstStyle/>
          <a:p>
            <a:pPr eaLnBrk="1" hangingPunct="1"/>
            <a:r>
              <a:rPr lang="en-US" altLang="en-US" sz="2800" smtClean="0"/>
              <a:t>Augite, a type of pyroxene</a:t>
            </a:r>
          </a:p>
        </p:txBody>
      </p:sp>
      <p:pic>
        <p:nvPicPr>
          <p:cNvPr id="19461" name="Picture 7" descr="augite0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457200"/>
            <a:ext cx="5410200" cy="369093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B03A77E-BCE8-437D-B3B1-28B50A9674D7}" type="slidenum">
              <a:rPr lang="en-US" altLang="en-US" sz="1400"/>
              <a:pPr eaLnBrk="1" hangingPunct="1">
                <a:spcBef>
                  <a:spcPct val="0"/>
                </a:spcBef>
                <a:buFontTx/>
                <a:buNone/>
              </a:pPr>
              <a:t>19</a:t>
            </a:fld>
            <a:endParaRPr lang="en-US" altLang="en-US" sz="1400"/>
          </a:p>
        </p:txBody>
      </p:sp>
      <p:sp>
        <p:nvSpPr>
          <p:cNvPr id="20483" name="Rectangle 2"/>
          <p:cNvSpPr>
            <a:spLocks noGrp="1" noChangeArrowheads="1"/>
          </p:cNvSpPr>
          <p:nvPr>
            <p:ph type="title"/>
          </p:nvPr>
        </p:nvSpPr>
        <p:spPr>
          <a:xfrm>
            <a:off x="4648200" y="609600"/>
            <a:ext cx="3810000" cy="1143000"/>
          </a:xfrm>
        </p:spPr>
        <p:txBody>
          <a:bodyPr/>
          <a:lstStyle/>
          <a:p>
            <a:pPr eaLnBrk="1" hangingPunct="1"/>
            <a:r>
              <a:rPr lang="en-US" altLang="en-US" smtClean="0"/>
              <a:t>Poor</a:t>
            </a:r>
          </a:p>
        </p:txBody>
      </p:sp>
      <p:sp>
        <p:nvSpPr>
          <p:cNvPr id="20484" name="Rectangle 5"/>
          <p:cNvSpPr>
            <a:spLocks noGrp="1" noChangeArrowheads="1"/>
          </p:cNvSpPr>
          <p:nvPr>
            <p:ph type="body" sz="half" idx="2"/>
          </p:nvPr>
        </p:nvSpPr>
        <p:spPr>
          <a:xfrm>
            <a:off x="609600" y="5105400"/>
            <a:ext cx="7848600" cy="990600"/>
          </a:xfrm>
        </p:spPr>
        <p:txBody>
          <a:bodyPr/>
          <a:lstStyle/>
          <a:p>
            <a:pPr eaLnBrk="1" hangingPunct="1"/>
            <a:r>
              <a:rPr lang="en-US" altLang="en-US" sz="2800" smtClean="0"/>
              <a:t>Apatite</a:t>
            </a:r>
          </a:p>
        </p:txBody>
      </p:sp>
      <p:pic>
        <p:nvPicPr>
          <p:cNvPr id="20485" name="Picture 6" descr="apatite3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457200"/>
            <a:ext cx="5029200" cy="4173538"/>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89BAF91-4B6F-4E40-ADE6-5E6812C4581D}" type="slidenum">
              <a:rPr lang="en-US" altLang="en-US" sz="1400"/>
              <a:pPr eaLnBrk="1" hangingPunct="1">
                <a:spcBef>
                  <a:spcPct val="0"/>
                </a:spcBef>
                <a:buFontTx/>
                <a:buNone/>
              </a:pPr>
              <a:t>2</a:t>
            </a:fld>
            <a:endParaRPr lang="en-US" altLang="en-US" sz="1400"/>
          </a:p>
        </p:txBody>
      </p:sp>
      <p:sp>
        <p:nvSpPr>
          <p:cNvPr id="3075" name="Rectangle 2"/>
          <p:cNvSpPr>
            <a:spLocks noGrp="1" noChangeArrowheads="1"/>
          </p:cNvSpPr>
          <p:nvPr>
            <p:ph type="title"/>
          </p:nvPr>
        </p:nvSpPr>
        <p:spPr/>
        <p:txBody>
          <a:bodyPr/>
          <a:lstStyle/>
          <a:p>
            <a:pPr eaLnBrk="1" hangingPunct="1"/>
            <a:r>
              <a:rPr lang="en-US" altLang="en-US" smtClean="0"/>
              <a:t>Hardness </a:t>
            </a:r>
          </a:p>
        </p:txBody>
      </p:sp>
      <p:sp>
        <p:nvSpPr>
          <p:cNvPr id="3076" name="Rectangle 3"/>
          <p:cNvSpPr>
            <a:spLocks noGrp="1" noChangeArrowheads="1"/>
          </p:cNvSpPr>
          <p:nvPr>
            <p:ph type="body" idx="1"/>
          </p:nvPr>
        </p:nvSpPr>
        <p:spPr/>
        <p:txBody>
          <a:bodyPr/>
          <a:lstStyle/>
          <a:p>
            <a:pPr eaLnBrk="1" hangingPunct="1"/>
            <a:r>
              <a:rPr lang="en-US" altLang="en-US" smtClean="0"/>
              <a:t>Hardness may be measured in several ways</a:t>
            </a:r>
          </a:p>
          <a:p>
            <a:pPr lvl="1" eaLnBrk="1" hangingPunct="1">
              <a:buFont typeface="Wingdings" panose="05000000000000000000" pitchFamily="2" charset="2"/>
              <a:buChar char="§"/>
            </a:pPr>
            <a:r>
              <a:rPr lang="en-US" altLang="en-US" smtClean="0"/>
              <a:t>Moh’s scale – developed by Austrian mineralogist Friedrich Mohs in 1824</a:t>
            </a:r>
          </a:p>
          <a:p>
            <a:pPr lvl="1" eaLnBrk="1" hangingPunct="1">
              <a:buFont typeface="Wingdings" panose="05000000000000000000" pitchFamily="2" charset="2"/>
              <a:buChar char="§"/>
            </a:pPr>
            <a:r>
              <a:rPr lang="en-US" altLang="en-US" smtClean="0"/>
              <a:t>Absolute scales – Brinell, Knoop, Rockwell, Vicker’s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8309F36-6759-4D55-96A8-3419ADEF8332}" type="slidenum">
              <a:rPr lang="en-US" altLang="en-US" sz="1400"/>
              <a:pPr eaLnBrk="1" hangingPunct="1">
                <a:spcBef>
                  <a:spcPct val="0"/>
                </a:spcBef>
                <a:buFontTx/>
                <a:buNone/>
              </a:pPr>
              <a:t>20</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smtClean="0"/>
              <a:t>Parting</a:t>
            </a:r>
          </a:p>
        </p:txBody>
      </p:sp>
      <p:sp>
        <p:nvSpPr>
          <p:cNvPr id="21508" name="Rectangle 3"/>
          <p:cNvSpPr>
            <a:spLocks noGrp="1" noChangeArrowheads="1"/>
          </p:cNvSpPr>
          <p:nvPr>
            <p:ph type="body" idx="1"/>
          </p:nvPr>
        </p:nvSpPr>
        <p:spPr/>
        <p:txBody>
          <a:bodyPr/>
          <a:lstStyle/>
          <a:p>
            <a:pPr eaLnBrk="1" hangingPunct="1"/>
            <a:r>
              <a:rPr lang="en-US" altLang="en-US" smtClean="0"/>
              <a:t>Similar to cleavage but not present in all specimens</a:t>
            </a:r>
          </a:p>
          <a:p>
            <a:pPr eaLnBrk="1" hangingPunct="1"/>
            <a:r>
              <a:rPr lang="en-US" altLang="en-US" smtClean="0"/>
              <a:t>Usually due to a defect, such as twinning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0D7378C-DC61-40F5-A49E-FAB875E1F351}" type="slidenum">
              <a:rPr lang="en-US" altLang="en-US" sz="1400"/>
              <a:pPr eaLnBrk="1" hangingPunct="1">
                <a:spcBef>
                  <a:spcPct val="0"/>
                </a:spcBef>
                <a:buFontTx/>
                <a:buNone/>
              </a:pPr>
              <a:t>21</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smtClean="0"/>
              <a:t>Fracture</a:t>
            </a:r>
          </a:p>
        </p:txBody>
      </p:sp>
      <p:sp>
        <p:nvSpPr>
          <p:cNvPr id="22532" name="Rectangle 3"/>
          <p:cNvSpPr>
            <a:spLocks noGrp="1" noChangeArrowheads="1"/>
          </p:cNvSpPr>
          <p:nvPr>
            <p:ph type="body" idx="1"/>
          </p:nvPr>
        </p:nvSpPr>
        <p:spPr/>
        <p:txBody>
          <a:bodyPr/>
          <a:lstStyle/>
          <a:p>
            <a:pPr eaLnBrk="1" hangingPunct="1"/>
            <a:r>
              <a:rPr lang="en-US" altLang="en-US" smtClean="0"/>
              <a:t>Mineral breakage other than along a cleavage or parting plane</a:t>
            </a:r>
          </a:p>
          <a:p>
            <a:pPr eaLnBrk="1" hangingPunct="1"/>
            <a:r>
              <a:rPr lang="en-US" altLang="en-US" smtClean="0"/>
              <a:t>Several types</a:t>
            </a:r>
          </a:p>
          <a:p>
            <a:pPr lvl="1" eaLnBrk="1" hangingPunct="1">
              <a:buFont typeface="Wingdings" panose="05000000000000000000" pitchFamily="2" charset="2"/>
              <a:buChar char="§"/>
            </a:pPr>
            <a:r>
              <a:rPr lang="en-US" altLang="en-US" smtClean="0"/>
              <a:t>Conchoidal</a:t>
            </a:r>
          </a:p>
          <a:p>
            <a:pPr lvl="1" eaLnBrk="1" hangingPunct="1">
              <a:buFont typeface="Wingdings" panose="05000000000000000000" pitchFamily="2" charset="2"/>
              <a:buChar char="§"/>
            </a:pPr>
            <a:r>
              <a:rPr lang="en-US" altLang="en-US" smtClean="0"/>
              <a:t>Fibrous or splintery</a:t>
            </a:r>
          </a:p>
          <a:p>
            <a:pPr lvl="1" eaLnBrk="1" hangingPunct="1">
              <a:buFont typeface="Wingdings" panose="05000000000000000000" pitchFamily="2" charset="2"/>
              <a:buChar char="§"/>
            </a:pPr>
            <a:r>
              <a:rPr lang="en-US" altLang="en-US" smtClean="0"/>
              <a:t>Hackly</a:t>
            </a:r>
          </a:p>
          <a:p>
            <a:pPr lvl="1" eaLnBrk="1" hangingPunct="1">
              <a:buFont typeface="Wingdings" panose="05000000000000000000" pitchFamily="2" charset="2"/>
              <a:buChar char="§"/>
            </a:pPr>
            <a:r>
              <a:rPr lang="en-US" altLang="en-US" smtClean="0"/>
              <a:t>Uneven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C11E7E4-30A0-4ED8-BC2D-7F0A33165DA9}" type="slidenum">
              <a:rPr lang="en-US" altLang="en-US" sz="1400"/>
              <a:pPr eaLnBrk="1" hangingPunct="1">
                <a:spcBef>
                  <a:spcPct val="0"/>
                </a:spcBef>
                <a:buFontTx/>
                <a:buNone/>
              </a:pPr>
              <a:t>22</a:t>
            </a:fld>
            <a:endParaRPr lang="en-US" altLang="en-US" sz="1400"/>
          </a:p>
        </p:txBody>
      </p:sp>
      <p:sp>
        <p:nvSpPr>
          <p:cNvPr id="23555" name="Rectangle 2"/>
          <p:cNvSpPr>
            <a:spLocks noGrp="1" noChangeArrowheads="1"/>
          </p:cNvSpPr>
          <p:nvPr>
            <p:ph type="title"/>
          </p:nvPr>
        </p:nvSpPr>
        <p:spPr/>
        <p:txBody>
          <a:bodyPr/>
          <a:lstStyle/>
          <a:p>
            <a:pPr eaLnBrk="1" hangingPunct="1"/>
            <a:r>
              <a:rPr lang="en-US" altLang="en-US" smtClean="0"/>
              <a:t>Conchoidal</a:t>
            </a:r>
          </a:p>
        </p:txBody>
      </p:sp>
      <p:sp>
        <p:nvSpPr>
          <p:cNvPr id="23556" name="Rectangle 5"/>
          <p:cNvSpPr>
            <a:spLocks noGrp="1" noChangeArrowheads="1"/>
          </p:cNvSpPr>
          <p:nvPr>
            <p:ph type="body" sz="half" idx="2"/>
          </p:nvPr>
        </p:nvSpPr>
        <p:spPr>
          <a:xfrm>
            <a:off x="6172200" y="1981200"/>
            <a:ext cx="2286000" cy="4114800"/>
          </a:xfrm>
        </p:spPr>
        <p:txBody>
          <a:bodyPr/>
          <a:lstStyle/>
          <a:p>
            <a:pPr eaLnBrk="1" hangingPunct="1"/>
            <a:r>
              <a:rPr lang="en-US" altLang="en-US" sz="2800" smtClean="0"/>
              <a:t>Quartz</a:t>
            </a:r>
          </a:p>
        </p:txBody>
      </p:sp>
      <p:pic>
        <p:nvPicPr>
          <p:cNvPr id="23557" name="Picture 6" descr="Conchoidal fractu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9334"/>
          <a:stretch>
            <a:fillRect/>
          </a:stretch>
        </p:blipFill>
        <p:spPr>
          <a:xfrm>
            <a:off x="228600" y="1752600"/>
            <a:ext cx="5791200" cy="3938588"/>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57DB0BF-53AD-4274-931E-653FDCE79844}" type="slidenum">
              <a:rPr lang="en-US" altLang="en-US" sz="1400"/>
              <a:pPr eaLnBrk="1" hangingPunct="1">
                <a:spcBef>
                  <a:spcPct val="0"/>
                </a:spcBef>
                <a:buFontTx/>
                <a:buNone/>
              </a:pPr>
              <a:t>23</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smtClean="0"/>
              <a:t>Fibrous</a:t>
            </a:r>
          </a:p>
        </p:txBody>
      </p:sp>
      <p:pic>
        <p:nvPicPr>
          <p:cNvPr id="24580" name="Picture 6" descr="Asbesto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7408"/>
          <a:stretch>
            <a:fillRect/>
          </a:stretch>
        </p:blipFill>
        <p:spPr>
          <a:xfrm>
            <a:off x="1752600" y="1676400"/>
            <a:ext cx="5486400" cy="38100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4675514-9AA2-420B-8E92-B392491052C7}" type="slidenum">
              <a:rPr lang="en-US" altLang="en-US" sz="1400"/>
              <a:pPr eaLnBrk="1" hangingPunct="1">
                <a:spcBef>
                  <a:spcPct val="0"/>
                </a:spcBef>
                <a:buFontTx/>
                <a:buNone/>
              </a:pPr>
              <a:t>24</a:t>
            </a:fld>
            <a:endParaRPr lang="en-US" altLang="en-US" sz="1400"/>
          </a:p>
        </p:txBody>
      </p:sp>
      <p:sp>
        <p:nvSpPr>
          <p:cNvPr id="25603" name="Rectangle 4"/>
          <p:cNvSpPr>
            <a:spLocks noGrp="1" noChangeArrowheads="1"/>
          </p:cNvSpPr>
          <p:nvPr>
            <p:ph type="title"/>
          </p:nvPr>
        </p:nvSpPr>
        <p:spPr/>
        <p:txBody>
          <a:bodyPr/>
          <a:lstStyle/>
          <a:p>
            <a:pPr eaLnBrk="1" hangingPunct="1"/>
            <a:r>
              <a:rPr lang="en-US" altLang="en-US" smtClean="0"/>
              <a:t>Splintery</a:t>
            </a:r>
          </a:p>
        </p:txBody>
      </p:sp>
      <p:sp>
        <p:nvSpPr>
          <p:cNvPr id="25604" name="Rectangle 6"/>
          <p:cNvSpPr>
            <a:spLocks noGrp="1" noChangeArrowheads="1"/>
          </p:cNvSpPr>
          <p:nvPr>
            <p:ph type="body" sz="half" idx="2"/>
          </p:nvPr>
        </p:nvSpPr>
        <p:spPr>
          <a:xfrm>
            <a:off x="609600" y="5562600"/>
            <a:ext cx="7848600" cy="533400"/>
          </a:xfrm>
        </p:spPr>
        <p:txBody>
          <a:bodyPr/>
          <a:lstStyle/>
          <a:p>
            <a:pPr eaLnBrk="1" hangingPunct="1"/>
            <a:r>
              <a:rPr lang="en-US" altLang="en-US" sz="2800" smtClean="0"/>
              <a:t>Actinolite, a type of amphibole</a:t>
            </a:r>
          </a:p>
        </p:txBody>
      </p:sp>
      <p:pic>
        <p:nvPicPr>
          <p:cNvPr id="25605" name="Picture 7" descr="actinoli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52600" y="1676400"/>
            <a:ext cx="5029200" cy="37719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06F0C69-E612-4E4A-82FD-C15F77CA93F2}" type="slidenum">
              <a:rPr lang="en-US" altLang="en-US" sz="1400"/>
              <a:pPr eaLnBrk="1" hangingPunct="1">
                <a:spcBef>
                  <a:spcPct val="0"/>
                </a:spcBef>
                <a:buFontTx/>
                <a:buNone/>
              </a:pPr>
              <a:t>25</a:t>
            </a:fld>
            <a:endParaRPr lang="en-US" altLang="en-US" sz="1400"/>
          </a:p>
        </p:txBody>
      </p:sp>
      <p:sp>
        <p:nvSpPr>
          <p:cNvPr id="26627" name="Rectangle 2"/>
          <p:cNvSpPr>
            <a:spLocks noGrp="1" noChangeArrowheads="1"/>
          </p:cNvSpPr>
          <p:nvPr>
            <p:ph type="title"/>
          </p:nvPr>
        </p:nvSpPr>
        <p:spPr/>
        <p:txBody>
          <a:bodyPr/>
          <a:lstStyle/>
          <a:p>
            <a:pPr eaLnBrk="1" hangingPunct="1"/>
            <a:r>
              <a:rPr lang="en-US" altLang="en-US" smtClean="0"/>
              <a:t>Hackly</a:t>
            </a:r>
          </a:p>
        </p:txBody>
      </p:sp>
      <p:sp>
        <p:nvSpPr>
          <p:cNvPr id="26628" name="Rectangle 5"/>
          <p:cNvSpPr>
            <a:spLocks noGrp="1" noChangeArrowheads="1"/>
          </p:cNvSpPr>
          <p:nvPr>
            <p:ph type="body" sz="half" idx="2"/>
          </p:nvPr>
        </p:nvSpPr>
        <p:spPr>
          <a:xfrm>
            <a:off x="1066800" y="5638800"/>
            <a:ext cx="7467600" cy="457200"/>
          </a:xfrm>
        </p:spPr>
        <p:txBody>
          <a:bodyPr/>
          <a:lstStyle/>
          <a:p>
            <a:pPr eaLnBrk="1" hangingPunct="1"/>
            <a:r>
              <a:rPr lang="en-US" altLang="en-US" sz="2800" smtClean="0"/>
              <a:t>Native copper – probably from Keweenaw Peninsula, Michigan</a:t>
            </a:r>
          </a:p>
        </p:txBody>
      </p:sp>
      <p:pic>
        <p:nvPicPr>
          <p:cNvPr id="26629"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057400"/>
            <a:ext cx="3810000" cy="2622550"/>
          </a:xfrm>
        </p:spPr>
      </p:pic>
      <p:pic>
        <p:nvPicPr>
          <p:cNvPr id="2663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39020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C490217-1A9C-424D-AA5E-993261CC7854}" type="slidenum">
              <a:rPr lang="en-US" altLang="en-US" sz="1400"/>
              <a:pPr eaLnBrk="1" hangingPunct="1">
                <a:spcBef>
                  <a:spcPct val="0"/>
                </a:spcBef>
                <a:buFontTx/>
                <a:buNone/>
              </a:pPr>
              <a:t>26</a:t>
            </a:fld>
            <a:endParaRPr lang="en-US" altLang="en-US" sz="1400"/>
          </a:p>
        </p:txBody>
      </p:sp>
      <p:sp>
        <p:nvSpPr>
          <p:cNvPr id="27651" name="Rectangle 2"/>
          <p:cNvSpPr>
            <a:spLocks noGrp="1" noChangeArrowheads="1"/>
          </p:cNvSpPr>
          <p:nvPr>
            <p:ph type="title"/>
          </p:nvPr>
        </p:nvSpPr>
        <p:spPr/>
        <p:txBody>
          <a:bodyPr/>
          <a:lstStyle/>
          <a:p>
            <a:pPr eaLnBrk="1" hangingPunct="1"/>
            <a:r>
              <a:rPr lang="en-US" altLang="en-US" smtClean="0"/>
              <a:t>Density</a:t>
            </a:r>
          </a:p>
        </p:txBody>
      </p:sp>
      <p:sp>
        <p:nvSpPr>
          <p:cNvPr id="27652" name="Rectangle 3"/>
          <p:cNvSpPr>
            <a:spLocks noGrp="1" noChangeArrowheads="1"/>
          </p:cNvSpPr>
          <p:nvPr>
            <p:ph type="body" idx="1"/>
          </p:nvPr>
        </p:nvSpPr>
        <p:spPr/>
        <p:txBody>
          <a:bodyPr/>
          <a:lstStyle/>
          <a:p>
            <a:pPr eaLnBrk="1" hangingPunct="1"/>
            <a:r>
              <a:rPr lang="en-US" altLang="en-US" smtClean="0"/>
              <a:t>Mass/volume</a:t>
            </a:r>
          </a:p>
          <a:p>
            <a:pPr eaLnBrk="1" hangingPunct="1"/>
            <a:r>
              <a:rPr lang="en-US" altLang="en-US" smtClean="0"/>
              <a:t>SI units: kg/m</a:t>
            </a:r>
            <a:r>
              <a:rPr lang="en-US" altLang="en-US" baseline="30000" smtClean="0"/>
              <a:t>3</a:t>
            </a:r>
          </a:p>
          <a:p>
            <a:pPr eaLnBrk="1" hangingPunct="1"/>
            <a:r>
              <a:rPr lang="en-US" altLang="en-US" smtClean="0"/>
              <a:t>Common units: g/cm</a:t>
            </a:r>
            <a:r>
              <a:rPr lang="en-US" altLang="en-US" baseline="30000" smtClean="0"/>
              <a:t>3</a:t>
            </a:r>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919AF25-2F0F-44D8-8F29-0B3E1E14810C}" type="slidenum">
              <a:rPr lang="en-US" altLang="en-US" sz="1400"/>
              <a:pPr eaLnBrk="1" hangingPunct="1">
                <a:spcBef>
                  <a:spcPct val="0"/>
                </a:spcBef>
                <a:buFontTx/>
                <a:buNone/>
              </a:pPr>
              <a:t>27</a:t>
            </a:fld>
            <a:endParaRPr lang="en-US" altLang="en-US" sz="1400"/>
          </a:p>
        </p:txBody>
      </p:sp>
      <p:sp>
        <p:nvSpPr>
          <p:cNvPr id="28675" name="Rectangle 2"/>
          <p:cNvSpPr>
            <a:spLocks noGrp="1" noChangeArrowheads="1"/>
          </p:cNvSpPr>
          <p:nvPr>
            <p:ph type="title"/>
          </p:nvPr>
        </p:nvSpPr>
        <p:spPr/>
        <p:txBody>
          <a:bodyPr/>
          <a:lstStyle/>
          <a:p>
            <a:pPr eaLnBrk="1" hangingPunct="1"/>
            <a:r>
              <a:rPr lang="en-US" altLang="en-US" smtClean="0"/>
              <a:t>Specific Gravity</a:t>
            </a:r>
          </a:p>
        </p:txBody>
      </p:sp>
      <p:sp>
        <p:nvSpPr>
          <p:cNvPr id="28676" name="Rectangle 3"/>
          <p:cNvSpPr>
            <a:spLocks noGrp="1" noChangeArrowheads="1"/>
          </p:cNvSpPr>
          <p:nvPr>
            <p:ph type="body" idx="1"/>
          </p:nvPr>
        </p:nvSpPr>
        <p:spPr/>
        <p:txBody>
          <a:bodyPr/>
          <a:lstStyle/>
          <a:p>
            <a:pPr eaLnBrk="1" hangingPunct="1"/>
            <a:r>
              <a:rPr lang="en-US" altLang="en-US" smtClean="0"/>
              <a:t>Ratio of the weight of the mineral, divided by the weight of an equal volume of water</a:t>
            </a:r>
          </a:p>
          <a:p>
            <a:pPr eaLnBrk="1" hangingPunct="1"/>
            <a:r>
              <a:rPr lang="en-US" altLang="en-US" smtClean="0"/>
              <a:t>Dimensionless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9661F67-26FF-4671-ACDA-BCF91ED7E7CE}" type="slidenum">
              <a:rPr lang="en-US" altLang="en-US" sz="1400"/>
              <a:pPr eaLnBrk="1" hangingPunct="1">
                <a:spcBef>
                  <a:spcPct val="0"/>
                </a:spcBef>
                <a:buFontTx/>
                <a:buNone/>
              </a:pPr>
              <a:t>28</a:t>
            </a:fld>
            <a:endParaRPr lang="en-US" altLang="en-US" sz="1400"/>
          </a:p>
        </p:txBody>
      </p:sp>
      <p:sp>
        <p:nvSpPr>
          <p:cNvPr id="29699" name="Rectangle 2"/>
          <p:cNvSpPr>
            <a:spLocks noGrp="1" noChangeArrowheads="1"/>
          </p:cNvSpPr>
          <p:nvPr>
            <p:ph type="title"/>
          </p:nvPr>
        </p:nvSpPr>
        <p:spPr/>
        <p:txBody>
          <a:bodyPr/>
          <a:lstStyle/>
          <a:p>
            <a:pPr eaLnBrk="1" hangingPunct="1"/>
            <a:r>
              <a:rPr lang="en-US" altLang="en-US" smtClean="0"/>
              <a:t>SG Examples</a:t>
            </a:r>
          </a:p>
        </p:txBody>
      </p:sp>
      <p:graphicFrame>
        <p:nvGraphicFramePr>
          <p:cNvPr id="49188" name="Group 36"/>
          <p:cNvGraphicFramePr>
            <a:graphicFrameLocks noGrp="1"/>
          </p:cNvGraphicFramePr>
          <p:nvPr>
            <p:ph type="tbl" idx="1"/>
          </p:nvPr>
        </p:nvGraphicFramePr>
        <p:xfrm>
          <a:off x="685800" y="1981200"/>
          <a:ext cx="7772400" cy="4632328"/>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85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Modifier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Mineral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SG</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Light</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Sulfur, graphite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Medium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Gypsum, Quartz</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Medium Heavy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Fluorite, beryl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3-4</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Heavy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Corundum, most metal oxides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4-6</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Extreme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Native gold, platinum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a:t>
                      </a:r>
                      <a:r>
                        <a:rPr kumimoji="0" lang="en-US" sz="2800" b="0" i="0" u="none" strike="noStrike" cap="none" normalizeH="0" baseline="30000" dirty="0" smtClean="0">
                          <a:ln>
                            <a:noFill/>
                          </a:ln>
                          <a:solidFill>
                            <a:schemeClr val="tx1"/>
                          </a:solidFill>
                          <a:effectLst/>
                          <a:latin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0DCE3DC-E323-400D-9AB7-BDE261C19ADD}" type="slidenum">
              <a:rPr lang="en-US" altLang="en-US" sz="1400"/>
              <a:pPr eaLnBrk="1" hangingPunct="1">
                <a:spcBef>
                  <a:spcPct val="0"/>
                </a:spcBef>
                <a:buFontTx/>
                <a:buNone/>
              </a:pPr>
              <a:t>29</a:t>
            </a:fld>
            <a:endParaRPr lang="en-US" altLang="en-US" sz="1400"/>
          </a:p>
        </p:txBody>
      </p:sp>
      <p:sp>
        <p:nvSpPr>
          <p:cNvPr id="30723" name="Rectangle 2"/>
          <p:cNvSpPr>
            <a:spLocks noGrp="1" noChangeArrowheads="1"/>
          </p:cNvSpPr>
          <p:nvPr>
            <p:ph type="title"/>
          </p:nvPr>
        </p:nvSpPr>
        <p:spPr/>
        <p:txBody>
          <a:bodyPr/>
          <a:lstStyle/>
          <a:p>
            <a:pPr eaLnBrk="1" hangingPunct="1"/>
            <a:r>
              <a:rPr lang="en-US" altLang="en-US" smtClean="0"/>
              <a:t>Luster</a:t>
            </a:r>
          </a:p>
        </p:txBody>
      </p:sp>
      <p:sp>
        <p:nvSpPr>
          <p:cNvPr id="30724" name="Rectangle 3"/>
          <p:cNvSpPr>
            <a:spLocks noGrp="1" noChangeArrowheads="1"/>
          </p:cNvSpPr>
          <p:nvPr>
            <p:ph type="body" idx="1"/>
          </p:nvPr>
        </p:nvSpPr>
        <p:spPr/>
        <p:txBody>
          <a:bodyPr/>
          <a:lstStyle/>
          <a:p>
            <a:pPr eaLnBrk="1" hangingPunct="1"/>
            <a:r>
              <a:rPr lang="en-US" altLang="en-US" smtClean="0"/>
              <a:t>Reflection of light from a mineral’s surface</a:t>
            </a:r>
          </a:p>
          <a:p>
            <a:pPr eaLnBrk="1" hangingPunct="1"/>
            <a:r>
              <a:rPr lang="en-US" altLang="en-US" smtClean="0"/>
              <a:t>Observe on a freshly broken, untarnished surface</a:t>
            </a:r>
          </a:p>
          <a:p>
            <a:pPr eaLnBrk="1" hangingPunct="1"/>
            <a:r>
              <a:rPr lang="en-US" altLang="en-US" smtClean="0"/>
              <a:t>Broad categories: metallic, semi-metallic and non-metallic</a:t>
            </a:r>
          </a:p>
          <a:p>
            <a:pPr eaLnBrk="1" hangingPunct="1"/>
            <a:r>
              <a:rPr lang="en-US" altLang="en-US" smtClean="0"/>
              <a:t>Non-metallic, the most common, is split into a number of sub-categories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3BC667C-194B-4D35-B3C8-E729AB3CD36D}" type="slidenum">
              <a:rPr lang="en-US" altLang="en-US" sz="1400"/>
              <a:pPr eaLnBrk="1" hangingPunct="1">
                <a:spcBef>
                  <a:spcPct val="0"/>
                </a:spcBef>
                <a:buFontTx/>
                <a:buNone/>
              </a:pPr>
              <a:t>3</a:t>
            </a:fld>
            <a:endParaRPr lang="en-US" altLang="en-US" sz="1400"/>
          </a:p>
        </p:txBody>
      </p:sp>
      <p:sp>
        <p:nvSpPr>
          <p:cNvPr id="4099" name="Rectangle 2"/>
          <p:cNvSpPr>
            <a:spLocks noGrp="1" noChangeArrowheads="1"/>
          </p:cNvSpPr>
          <p:nvPr>
            <p:ph type="title"/>
          </p:nvPr>
        </p:nvSpPr>
        <p:spPr/>
        <p:txBody>
          <a:bodyPr/>
          <a:lstStyle/>
          <a:p>
            <a:pPr eaLnBrk="1" hangingPunct="1"/>
            <a:r>
              <a:rPr lang="en-US" altLang="en-US" smtClean="0"/>
              <a:t>Moh’s Scale</a:t>
            </a:r>
          </a:p>
        </p:txBody>
      </p:sp>
      <p:sp>
        <p:nvSpPr>
          <p:cNvPr id="4100" name="Rectangle 4"/>
          <p:cNvSpPr>
            <a:spLocks noGrp="1" noChangeArrowheads="1"/>
          </p:cNvSpPr>
          <p:nvPr>
            <p:ph type="body" sz="half" idx="1"/>
          </p:nvPr>
        </p:nvSpPr>
        <p:spPr/>
        <p:txBody>
          <a:bodyPr/>
          <a:lstStyle/>
          <a:p>
            <a:pPr eaLnBrk="1" hangingPunct="1"/>
            <a:r>
              <a:rPr lang="en-US" altLang="en-US" smtClean="0"/>
              <a:t>1 Talc</a:t>
            </a:r>
          </a:p>
          <a:p>
            <a:pPr eaLnBrk="1" hangingPunct="1"/>
            <a:r>
              <a:rPr lang="en-US" altLang="en-US" smtClean="0"/>
              <a:t>2 Gypsum</a:t>
            </a:r>
          </a:p>
          <a:p>
            <a:pPr eaLnBrk="1" hangingPunct="1"/>
            <a:r>
              <a:rPr lang="en-US" altLang="en-US" smtClean="0"/>
              <a:t>3 Calcite</a:t>
            </a:r>
          </a:p>
          <a:p>
            <a:pPr eaLnBrk="1" hangingPunct="1"/>
            <a:r>
              <a:rPr lang="en-US" altLang="en-US" smtClean="0"/>
              <a:t>4 Fluorite</a:t>
            </a:r>
          </a:p>
          <a:p>
            <a:pPr eaLnBrk="1" hangingPunct="1"/>
            <a:r>
              <a:rPr lang="en-US" altLang="en-US" smtClean="0"/>
              <a:t>5 Apatite</a:t>
            </a:r>
          </a:p>
        </p:txBody>
      </p:sp>
      <p:sp>
        <p:nvSpPr>
          <p:cNvPr id="4101" name="Rectangle 5"/>
          <p:cNvSpPr>
            <a:spLocks noGrp="1" noChangeArrowheads="1"/>
          </p:cNvSpPr>
          <p:nvPr>
            <p:ph type="body" sz="half" idx="2"/>
          </p:nvPr>
        </p:nvSpPr>
        <p:spPr/>
        <p:txBody>
          <a:bodyPr/>
          <a:lstStyle/>
          <a:p>
            <a:pPr eaLnBrk="1" hangingPunct="1"/>
            <a:r>
              <a:rPr lang="en-US" altLang="en-US" smtClean="0"/>
              <a:t>6 Orthoclase</a:t>
            </a:r>
          </a:p>
          <a:p>
            <a:pPr eaLnBrk="1" hangingPunct="1"/>
            <a:r>
              <a:rPr lang="en-US" altLang="en-US" smtClean="0"/>
              <a:t>7 Quartz</a:t>
            </a:r>
          </a:p>
          <a:p>
            <a:pPr eaLnBrk="1" hangingPunct="1"/>
            <a:r>
              <a:rPr lang="en-US" altLang="en-US" smtClean="0"/>
              <a:t>8 Topaz</a:t>
            </a:r>
          </a:p>
          <a:p>
            <a:pPr eaLnBrk="1" hangingPunct="1"/>
            <a:r>
              <a:rPr lang="en-US" altLang="en-US" smtClean="0"/>
              <a:t>9 Corundum</a:t>
            </a:r>
          </a:p>
          <a:p>
            <a:pPr eaLnBrk="1" hangingPunct="1"/>
            <a:r>
              <a:rPr lang="en-US" altLang="en-US" smtClean="0"/>
              <a:t>10 Diamond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BEBB83F-F719-4201-88AF-278C445D3944}" type="slidenum">
              <a:rPr lang="en-US" altLang="en-US" sz="1400"/>
              <a:pPr eaLnBrk="1" hangingPunct="1">
                <a:spcBef>
                  <a:spcPct val="0"/>
                </a:spcBef>
                <a:buFontTx/>
                <a:buNone/>
              </a:pPr>
              <a:t>30</a:t>
            </a:fld>
            <a:endParaRPr lang="en-US" altLang="en-US" sz="1400"/>
          </a:p>
        </p:txBody>
      </p:sp>
      <p:sp>
        <p:nvSpPr>
          <p:cNvPr id="31747" name="Rectangle 4"/>
          <p:cNvSpPr>
            <a:spLocks noGrp="1" noChangeArrowheads="1"/>
          </p:cNvSpPr>
          <p:nvPr>
            <p:ph type="title"/>
          </p:nvPr>
        </p:nvSpPr>
        <p:spPr/>
        <p:txBody>
          <a:bodyPr/>
          <a:lstStyle/>
          <a:p>
            <a:pPr eaLnBrk="1" hangingPunct="1"/>
            <a:r>
              <a:rPr lang="en-US" altLang="en-US" smtClean="0"/>
              <a:t>Metallic Luster</a:t>
            </a:r>
          </a:p>
        </p:txBody>
      </p:sp>
      <p:sp>
        <p:nvSpPr>
          <p:cNvPr id="31748" name="Rectangle 6"/>
          <p:cNvSpPr>
            <a:spLocks noGrp="1" noChangeArrowheads="1"/>
          </p:cNvSpPr>
          <p:nvPr>
            <p:ph type="body" sz="half" idx="2"/>
          </p:nvPr>
        </p:nvSpPr>
        <p:spPr>
          <a:xfrm>
            <a:off x="533400" y="4876800"/>
            <a:ext cx="7772400" cy="685800"/>
          </a:xfrm>
        </p:spPr>
        <p:txBody>
          <a:bodyPr/>
          <a:lstStyle/>
          <a:p>
            <a:pPr eaLnBrk="1" hangingPunct="1">
              <a:lnSpc>
                <a:spcPct val="80000"/>
              </a:lnSpc>
            </a:pPr>
            <a:r>
              <a:rPr lang="en-US" altLang="en-US" sz="2800" smtClean="0"/>
              <a:t>Left - Gold, 3cm tall, California </a:t>
            </a:r>
          </a:p>
          <a:p>
            <a:pPr eaLnBrk="1" hangingPunct="1">
              <a:lnSpc>
                <a:spcPct val="80000"/>
              </a:lnSpc>
            </a:pPr>
            <a:r>
              <a:rPr lang="en-US" altLang="en-US" sz="2800" smtClean="0"/>
              <a:t>Right - Copper, 10 cm across, Bolivia </a:t>
            </a:r>
          </a:p>
        </p:txBody>
      </p:sp>
      <p:pic>
        <p:nvPicPr>
          <p:cNvPr id="31749" name="Picture 7" descr="gold9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981200"/>
            <a:ext cx="1905000" cy="2305050"/>
          </a:xfrm>
          <a:noFill/>
        </p:spPr>
      </p:pic>
      <p:pic>
        <p:nvPicPr>
          <p:cNvPr id="31750" name="Picture 8" descr="copper100t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3733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00D2FD4-19C9-4B0D-A2DD-3582E5119A34}" type="slidenum">
              <a:rPr lang="en-US" altLang="en-US" sz="1400"/>
              <a:pPr eaLnBrk="1" hangingPunct="1">
                <a:spcBef>
                  <a:spcPct val="0"/>
                </a:spcBef>
                <a:buFontTx/>
                <a:buNone/>
              </a:pPr>
              <a:t>31</a:t>
            </a:fld>
            <a:endParaRPr lang="en-US" altLang="en-US" sz="1400"/>
          </a:p>
        </p:txBody>
      </p:sp>
      <p:sp>
        <p:nvSpPr>
          <p:cNvPr id="32771" name="Rectangle 4"/>
          <p:cNvSpPr>
            <a:spLocks noGrp="1" noChangeArrowheads="1"/>
          </p:cNvSpPr>
          <p:nvPr>
            <p:ph type="title"/>
          </p:nvPr>
        </p:nvSpPr>
        <p:spPr/>
        <p:txBody>
          <a:bodyPr/>
          <a:lstStyle/>
          <a:p>
            <a:pPr eaLnBrk="1" hangingPunct="1"/>
            <a:r>
              <a:rPr lang="en-US" altLang="en-US" smtClean="0"/>
              <a:t>Submetallic</a:t>
            </a:r>
          </a:p>
        </p:txBody>
      </p:sp>
      <p:sp>
        <p:nvSpPr>
          <p:cNvPr id="32772" name="Rectangle 6"/>
          <p:cNvSpPr>
            <a:spLocks noGrp="1" noChangeArrowheads="1"/>
          </p:cNvSpPr>
          <p:nvPr>
            <p:ph type="body" sz="half" idx="2"/>
          </p:nvPr>
        </p:nvSpPr>
        <p:spPr/>
        <p:txBody>
          <a:bodyPr/>
          <a:lstStyle/>
          <a:p>
            <a:pPr eaLnBrk="1" hangingPunct="1"/>
            <a:r>
              <a:rPr lang="en-US" altLang="en-US" sz="2800" dirty="0" smtClean="0"/>
              <a:t>Euxenite, Wyoming, 2cm across </a:t>
            </a:r>
          </a:p>
        </p:txBody>
      </p:sp>
      <p:pic>
        <p:nvPicPr>
          <p:cNvPr id="32773" name="Picture 7" descr="001_euxenite2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2133600"/>
            <a:ext cx="3048000" cy="2560638"/>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45008E0-3472-4A1D-A5D9-A29E28352030}" type="slidenum">
              <a:rPr lang="en-US" altLang="en-US" sz="1400"/>
              <a:pPr eaLnBrk="1" hangingPunct="1">
                <a:spcBef>
                  <a:spcPct val="0"/>
                </a:spcBef>
                <a:buFontTx/>
                <a:buNone/>
              </a:pPr>
              <a:t>32</a:t>
            </a:fld>
            <a:endParaRPr lang="en-US" altLang="en-US" sz="1400"/>
          </a:p>
        </p:txBody>
      </p:sp>
      <p:sp>
        <p:nvSpPr>
          <p:cNvPr id="33795" name="Rectangle 2"/>
          <p:cNvSpPr>
            <a:spLocks noGrp="1" noChangeArrowheads="1"/>
          </p:cNvSpPr>
          <p:nvPr>
            <p:ph type="title"/>
          </p:nvPr>
        </p:nvSpPr>
        <p:spPr/>
        <p:txBody>
          <a:bodyPr/>
          <a:lstStyle/>
          <a:p>
            <a:pPr eaLnBrk="1" hangingPunct="1"/>
            <a:r>
              <a:rPr lang="en-US" altLang="en-US" smtClean="0"/>
              <a:t>Non-metallic</a:t>
            </a:r>
          </a:p>
        </p:txBody>
      </p:sp>
      <p:sp>
        <p:nvSpPr>
          <p:cNvPr id="33796" name="Rectangle 3"/>
          <p:cNvSpPr>
            <a:spLocks noGrp="1" noChangeArrowheads="1"/>
          </p:cNvSpPr>
          <p:nvPr>
            <p:ph type="body" sz="half" idx="1"/>
          </p:nvPr>
        </p:nvSpPr>
        <p:spPr/>
        <p:txBody>
          <a:bodyPr/>
          <a:lstStyle/>
          <a:p>
            <a:pPr eaLnBrk="1" hangingPunct="1"/>
            <a:r>
              <a:rPr lang="en-US" altLang="en-US" smtClean="0"/>
              <a:t>Adamantine</a:t>
            </a:r>
          </a:p>
          <a:p>
            <a:pPr eaLnBrk="1" hangingPunct="1"/>
            <a:r>
              <a:rPr lang="en-US" altLang="en-US" smtClean="0"/>
              <a:t>Vitreous</a:t>
            </a:r>
          </a:p>
          <a:p>
            <a:pPr eaLnBrk="1" hangingPunct="1"/>
            <a:r>
              <a:rPr lang="en-US" altLang="en-US" smtClean="0"/>
              <a:t>Subvitreous</a:t>
            </a:r>
          </a:p>
          <a:p>
            <a:pPr eaLnBrk="1" hangingPunct="1"/>
            <a:r>
              <a:rPr lang="en-US" altLang="en-US" smtClean="0"/>
              <a:t>Resinous</a:t>
            </a:r>
          </a:p>
          <a:p>
            <a:pPr eaLnBrk="1" hangingPunct="1"/>
            <a:r>
              <a:rPr lang="en-US" altLang="en-US" smtClean="0"/>
              <a:t>Pearly</a:t>
            </a:r>
          </a:p>
        </p:txBody>
      </p:sp>
      <p:sp>
        <p:nvSpPr>
          <p:cNvPr id="33797" name="Rectangle 4"/>
          <p:cNvSpPr>
            <a:spLocks noGrp="1" noChangeArrowheads="1"/>
          </p:cNvSpPr>
          <p:nvPr>
            <p:ph type="body" sz="half" idx="2"/>
          </p:nvPr>
        </p:nvSpPr>
        <p:spPr/>
        <p:txBody>
          <a:bodyPr/>
          <a:lstStyle/>
          <a:p>
            <a:pPr eaLnBrk="1" hangingPunct="1"/>
            <a:r>
              <a:rPr lang="en-US" altLang="en-US" smtClean="0"/>
              <a:t>Silky</a:t>
            </a:r>
          </a:p>
          <a:p>
            <a:pPr eaLnBrk="1" hangingPunct="1"/>
            <a:r>
              <a:rPr lang="en-US" altLang="en-US" smtClean="0"/>
              <a:t>Greasy</a:t>
            </a:r>
          </a:p>
          <a:p>
            <a:pPr eaLnBrk="1" hangingPunct="1"/>
            <a:r>
              <a:rPr lang="en-US" altLang="en-US" smtClean="0"/>
              <a:t>Waxy</a:t>
            </a:r>
          </a:p>
          <a:p>
            <a:pPr eaLnBrk="1" hangingPunct="1"/>
            <a:r>
              <a:rPr lang="en-US" altLang="en-US" smtClean="0"/>
              <a:t>Dull or earthy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C41C3EA-A94E-4687-B161-2B22A6CED092}" type="slidenum">
              <a:rPr lang="en-US" altLang="en-US" sz="1400"/>
              <a:pPr eaLnBrk="1" hangingPunct="1">
                <a:spcBef>
                  <a:spcPct val="0"/>
                </a:spcBef>
                <a:buFontTx/>
                <a:buNone/>
              </a:pPr>
              <a:t>33</a:t>
            </a:fld>
            <a:endParaRPr lang="en-US" altLang="en-US" sz="1400"/>
          </a:p>
        </p:txBody>
      </p:sp>
      <p:sp>
        <p:nvSpPr>
          <p:cNvPr id="34819" name="Rectangle 4"/>
          <p:cNvSpPr>
            <a:spLocks noGrp="1" noChangeArrowheads="1"/>
          </p:cNvSpPr>
          <p:nvPr>
            <p:ph type="title"/>
          </p:nvPr>
        </p:nvSpPr>
        <p:spPr/>
        <p:txBody>
          <a:bodyPr/>
          <a:lstStyle/>
          <a:p>
            <a:pPr eaLnBrk="1" hangingPunct="1"/>
            <a:r>
              <a:rPr lang="en-US" altLang="en-US" smtClean="0"/>
              <a:t>Non-metallic: Adamantine</a:t>
            </a:r>
          </a:p>
        </p:txBody>
      </p:sp>
      <p:sp>
        <p:nvSpPr>
          <p:cNvPr id="34820" name="Rectangle 6"/>
          <p:cNvSpPr>
            <a:spLocks noGrp="1" noChangeArrowheads="1"/>
          </p:cNvSpPr>
          <p:nvPr>
            <p:ph type="body" sz="half" idx="2"/>
          </p:nvPr>
        </p:nvSpPr>
        <p:spPr/>
        <p:txBody>
          <a:bodyPr/>
          <a:lstStyle/>
          <a:p>
            <a:pPr eaLnBrk="1" hangingPunct="1"/>
            <a:r>
              <a:rPr lang="en-US" altLang="en-US" sz="2800" smtClean="0"/>
              <a:t>Diamond, Zaire 1 cm. </a:t>
            </a:r>
          </a:p>
          <a:p>
            <a:pPr eaLnBrk="1" hangingPunct="1"/>
            <a:r>
              <a:rPr lang="en-US" altLang="en-US" sz="2800" smtClean="0"/>
              <a:t>Having the hard, sparkly look of a diamond</a:t>
            </a:r>
          </a:p>
        </p:txBody>
      </p:sp>
      <p:pic>
        <p:nvPicPr>
          <p:cNvPr id="34821" name="Picture 7" descr="diamond4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057400"/>
            <a:ext cx="3105150" cy="33528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F1F9EB3-5B82-4771-8747-D2BA25C3993B}" type="slidenum">
              <a:rPr lang="en-US" altLang="en-US" sz="1400"/>
              <a:pPr eaLnBrk="1" hangingPunct="1">
                <a:spcBef>
                  <a:spcPct val="0"/>
                </a:spcBef>
                <a:buFontTx/>
                <a:buNone/>
              </a:pPr>
              <a:t>34</a:t>
            </a:fld>
            <a:endParaRPr lang="en-US" altLang="en-US" sz="1400"/>
          </a:p>
        </p:txBody>
      </p:sp>
      <p:sp>
        <p:nvSpPr>
          <p:cNvPr id="35843" name="Rectangle 4"/>
          <p:cNvSpPr>
            <a:spLocks noGrp="1" noChangeArrowheads="1"/>
          </p:cNvSpPr>
          <p:nvPr>
            <p:ph type="title"/>
          </p:nvPr>
        </p:nvSpPr>
        <p:spPr/>
        <p:txBody>
          <a:bodyPr/>
          <a:lstStyle/>
          <a:p>
            <a:pPr eaLnBrk="1" hangingPunct="1"/>
            <a:r>
              <a:rPr lang="en-US" altLang="en-US" smtClean="0"/>
              <a:t>Non-metallic: Vitreous</a:t>
            </a:r>
          </a:p>
        </p:txBody>
      </p:sp>
      <p:sp>
        <p:nvSpPr>
          <p:cNvPr id="35844" name="Rectangle 6"/>
          <p:cNvSpPr>
            <a:spLocks noGrp="1" noChangeArrowheads="1"/>
          </p:cNvSpPr>
          <p:nvPr>
            <p:ph type="body" sz="half" idx="2"/>
          </p:nvPr>
        </p:nvSpPr>
        <p:spPr/>
        <p:txBody>
          <a:bodyPr/>
          <a:lstStyle/>
          <a:p>
            <a:pPr eaLnBrk="1" hangingPunct="1"/>
            <a:r>
              <a:rPr lang="en-US" altLang="en-US" sz="2800" dirty="0" err="1" smtClean="0"/>
              <a:t>Pollucite</a:t>
            </a:r>
            <a:r>
              <a:rPr lang="en-US" altLang="en-US" sz="2800" dirty="0" smtClean="0"/>
              <a:t> 3cm. across </a:t>
            </a:r>
          </a:p>
        </p:txBody>
      </p:sp>
      <p:pic>
        <p:nvPicPr>
          <p:cNvPr id="35845" name="Picture 7" descr="pollucite1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057400"/>
            <a:ext cx="3657600" cy="25781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341C78E-CE7F-4A95-836F-7330C0A38D7C}" type="slidenum">
              <a:rPr lang="en-US" altLang="en-US" sz="1400"/>
              <a:pPr eaLnBrk="1" hangingPunct="1">
                <a:spcBef>
                  <a:spcPct val="0"/>
                </a:spcBef>
                <a:buFontTx/>
                <a:buNone/>
              </a:pPr>
              <a:t>35</a:t>
            </a:fld>
            <a:endParaRPr lang="en-US" altLang="en-US" sz="1400"/>
          </a:p>
        </p:txBody>
      </p:sp>
      <p:sp>
        <p:nvSpPr>
          <p:cNvPr id="36867" name="Rectangle 4"/>
          <p:cNvSpPr>
            <a:spLocks noGrp="1" noChangeArrowheads="1"/>
          </p:cNvSpPr>
          <p:nvPr>
            <p:ph type="title"/>
          </p:nvPr>
        </p:nvSpPr>
        <p:spPr/>
        <p:txBody>
          <a:bodyPr/>
          <a:lstStyle/>
          <a:p>
            <a:pPr eaLnBrk="1" hangingPunct="1"/>
            <a:r>
              <a:rPr lang="en-US" altLang="en-US" smtClean="0"/>
              <a:t>Non-metallic: Resinous</a:t>
            </a:r>
          </a:p>
        </p:txBody>
      </p:sp>
      <p:sp>
        <p:nvSpPr>
          <p:cNvPr id="36868" name="Rectangle 6"/>
          <p:cNvSpPr>
            <a:spLocks noGrp="1" noChangeArrowheads="1"/>
          </p:cNvSpPr>
          <p:nvPr>
            <p:ph type="body" sz="half" idx="2"/>
          </p:nvPr>
        </p:nvSpPr>
        <p:spPr/>
        <p:txBody>
          <a:bodyPr/>
          <a:lstStyle/>
          <a:p>
            <a:pPr eaLnBrk="1" hangingPunct="1"/>
            <a:r>
              <a:rPr lang="en-US" altLang="en-US" sz="2800" smtClean="0"/>
              <a:t>Sphalerite, 4 cm across, Spain </a:t>
            </a:r>
          </a:p>
          <a:p>
            <a:pPr eaLnBrk="1" hangingPunct="1"/>
            <a:r>
              <a:rPr lang="en-US" altLang="en-US" sz="2800" smtClean="0"/>
              <a:t>Having the look of amber – not quite glassy </a:t>
            </a:r>
          </a:p>
        </p:txBody>
      </p:sp>
      <p:pic>
        <p:nvPicPr>
          <p:cNvPr id="36869" name="Picture 7" descr="sphalerite1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905000"/>
            <a:ext cx="3276600" cy="307975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192404D-8B9E-40D8-8F42-CD201D87656A}" type="slidenum">
              <a:rPr lang="en-US" altLang="en-US" sz="1400"/>
              <a:pPr eaLnBrk="1" hangingPunct="1">
                <a:spcBef>
                  <a:spcPct val="0"/>
                </a:spcBef>
                <a:buFontTx/>
                <a:buNone/>
              </a:pPr>
              <a:t>36</a:t>
            </a:fld>
            <a:endParaRPr lang="en-US" altLang="en-US" sz="1400"/>
          </a:p>
        </p:txBody>
      </p:sp>
      <p:sp>
        <p:nvSpPr>
          <p:cNvPr id="37891" name="Rectangle 4"/>
          <p:cNvSpPr>
            <a:spLocks noGrp="1" noChangeArrowheads="1"/>
          </p:cNvSpPr>
          <p:nvPr>
            <p:ph type="title"/>
          </p:nvPr>
        </p:nvSpPr>
        <p:spPr/>
        <p:txBody>
          <a:bodyPr/>
          <a:lstStyle/>
          <a:p>
            <a:pPr eaLnBrk="1" hangingPunct="1"/>
            <a:r>
              <a:rPr lang="en-US" altLang="en-US" smtClean="0"/>
              <a:t>Non-metallic: Pearly</a:t>
            </a:r>
          </a:p>
        </p:txBody>
      </p:sp>
      <p:sp>
        <p:nvSpPr>
          <p:cNvPr id="37892" name="Rectangle 6"/>
          <p:cNvSpPr>
            <a:spLocks noGrp="1" noChangeArrowheads="1"/>
          </p:cNvSpPr>
          <p:nvPr>
            <p:ph type="body" sz="half" idx="2"/>
          </p:nvPr>
        </p:nvSpPr>
        <p:spPr/>
        <p:txBody>
          <a:bodyPr/>
          <a:lstStyle/>
          <a:p>
            <a:pPr eaLnBrk="1" hangingPunct="1">
              <a:lnSpc>
                <a:spcPct val="90000"/>
              </a:lnSpc>
            </a:pPr>
            <a:r>
              <a:rPr lang="en-US" altLang="en-US" sz="2800" dirty="0" err="1" smtClean="0"/>
              <a:t>Stellerite</a:t>
            </a:r>
            <a:r>
              <a:rPr lang="en-US" altLang="en-US" sz="2800" dirty="0" smtClean="0"/>
              <a:t>, Pakistan, 2 cm across </a:t>
            </a:r>
          </a:p>
          <a:p>
            <a:pPr eaLnBrk="1" hangingPunct="1">
              <a:lnSpc>
                <a:spcPct val="90000"/>
              </a:lnSpc>
            </a:pPr>
            <a:r>
              <a:rPr lang="en-US" altLang="en-US" sz="2800" dirty="0" smtClean="0"/>
              <a:t>Having the iridescent look of mother-of-pearl (though usually just barely)</a:t>
            </a:r>
          </a:p>
          <a:p>
            <a:pPr eaLnBrk="1" hangingPunct="1">
              <a:lnSpc>
                <a:spcPct val="90000"/>
              </a:lnSpc>
            </a:pPr>
            <a:r>
              <a:rPr lang="en-US" altLang="en-US" sz="2800" dirty="0" smtClean="0"/>
              <a:t>Often found on the cleavage face of a mineral having perfect cleavage </a:t>
            </a:r>
          </a:p>
        </p:txBody>
      </p:sp>
      <p:pic>
        <p:nvPicPr>
          <p:cNvPr id="37893" name="Picture 7" descr="stellerite100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828800"/>
            <a:ext cx="3200400" cy="2960688"/>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21C3F76-A0D6-4958-980F-5AD2A30CE43C}" type="slidenum">
              <a:rPr lang="en-US" altLang="en-US" sz="1400"/>
              <a:pPr eaLnBrk="1" hangingPunct="1">
                <a:spcBef>
                  <a:spcPct val="0"/>
                </a:spcBef>
                <a:buFontTx/>
                <a:buNone/>
              </a:pPr>
              <a:t>37</a:t>
            </a:fld>
            <a:endParaRPr lang="en-US" altLang="en-US" sz="1400"/>
          </a:p>
        </p:txBody>
      </p:sp>
      <p:sp>
        <p:nvSpPr>
          <p:cNvPr id="38915" name="Rectangle 4"/>
          <p:cNvSpPr>
            <a:spLocks noGrp="1" noChangeArrowheads="1"/>
          </p:cNvSpPr>
          <p:nvPr>
            <p:ph type="title"/>
          </p:nvPr>
        </p:nvSpPr>
        <p:spPr/>
        <p:txBody>
          <a:bodyPr/>
          <a:lstStyle/>
          <a:p>
            <a:pPr eaLnBrk="1" hangingPunct="1"/>
            <a:r>
              <a:rPr lang="en-US" altLang="en-US" smtClean="0"/>
              <a:t>Non-metallic: Silky</a:t>
            </a:r>
          </a:p>
        </p:txBody>
      </p:sp>
      <p:sp>
        <p:nvSpPr>
          <p:cNvPr id="38916" name="Rectangle 6"/>
          <p:cNvSpPr>
            <a:spLocks noGrp="1" noChangeArrowheads="1"/>
          </p:cNvSpPr>
          <p:nvPr>
            <p:ph type="body" sz="half" idx="2"/>
          </p:nvPr>
        </p:nvSpPr>
        <p:spPr/>
        <p:txBody>
          <a:bodyPr/>
          <a:lstStyle/>
          <a:p>
            <a:pPr eaLnBrk="1" hangingPunct="1"/>
            <a:r>
              <a:rPr lang="en-US" altLang="en-US" sz="2800" smtClean="0"/>
              <a:t>Gypsum, variety satin spar, 10cm across </a:t>
            </a:r>
          </a:p>
          <a:p>
            <a:pPr eaLnBrk="1" hangingPunct="1"/>
            <a:r>
              <a:rPr lang="en-US" altLang="en-US" sz="2800" smtClean="0"/>
              <a:t>Silky, having the look of silk, fine parallel fibers of mineral – such as chrysotile "asbestos" </a:t>
            </a:r>
          </a:p>
        </p:txBody>
      </p:sp>
      <p:pic>
        <p:nvPicPr>
          <p:cNvPr id="38917" name="Picture 7" descr="satinsp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057400"/>
            <a:ext cx="3200400" cy="2128838"/>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A8C6ABE-0411-42BF-B9AB-90C24B3DD2EB}" type="slidenum">
              <a:rPr lang="en-US" altLang="en-US" sz="1400"/>
              <a:pPr eaLnBrk="1" hangingPunct="1">
                <a:spcBef>
                  <a:spcPct val="0"/>
                </a:spcBef>
                <a:buFontTx/>
                <a:buNone/>
              </a:pPr>
              <a:t>38</a:t>
            </a:fld>
            <a:endParaRPr lang="en-US" altLang="en-US" sz="1400"/>
          </a:p>
        </p:txBody>
      </p:sp>
      <p:sp>
        <p:nvSpPr>
          <p:cNvPr id="39939" name="Rectangle 4"/>
          <p:cNvSpPr>
            <a:spLocks noGrp="1" noChangeArrowheads="1"/>
          </p:cNvSpPr>
          <p:nvPr>
            <p:ph type="title"/>
          </p:nvPr>
        </p:nvSpPr>
        <p:spPr/>
        <p:txBody>
          <a:bodyPr/>
          <a:lstStyle/>
          <a:p>
            <a:pPr eaLnBrk="1" hangingPunct="1"/>
            <a:r>
              <a:rPr lang="en-US" altLang="en-US" smtClean="0"/>
              <a:t>Non-metallic: Greasy or Oily</a:t>
            </a:r>
          </a:p>
        </p:txBody>
      </p:sp>
      <p:sp>
        <p:nvSpPr>
          <p:cNvPr id="39940" name="Rectangle 6"/>
          <p:cNvSpPr>
            <a:spLocks noGrp="1" noChangeArrowheads="1"/>
          </p:cNvSpPr>
          <p:nvPr>
            <p:ph type="body" sz="half" idx="2"/>
          </p:nvPr>
        </p:nvSpPr>
        <p:spPr>
          <a:xfrm>
            <a:off x="4038600" y="1981200"/>
            <a:ext cx="4419600" cy="4114800"/>
          </a:xfrm>
        </p:spPr>
        <p:txBody>
          <a:bodyPr/>
          <a:lstStyle/>
          <a:p>
            <a:pPr eaLnBrk="1" hangingPunct="1"/>
            <a:r>
              <a:rPr lang="en-US" altLang="en-US" sz="2800" smtClean="0"/>
              <a:t>Nepheline and cancrinite (yellow) 2cm across, Maine </a:t>
            </a:r>
          </a:p>
          <a:p>
            <a:pPr eaLnBrk="1" hangingPunct="1"/>
            <a:r>
              <a:rPr lang="en-US" altLang="en-US" sz="2800" smtClean="0"/>
              <a:t>Having the look of an oil-coated substance </a:t>
            </a:r>
          </a:p>
        </p:txBody>
      </p:sp>
      <p:pic>
        <p:nvPicPr>
          <p:cNvPr id="39941" name="Picture 7" descr="cancrinit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05000"/>
            <a:ext cx="3276600" cy="2620963"/>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84C8A99-C0AC-4219-A712-2EF8F9EF4B1B}" type="slidenum">
              <a:rPr lang="en-US" altLang="en-US" sz="1400"/>
              <a:pPr eaLnBrk="1" hangingPunct="1">
                <a:spcBef>
                  <a:spcPct val="0"/>
                </a:spcBef>
                <a:buFontTx/>
                <a:buNone/>
              </a:pPr>
              <a:t>39</a:t>
            </a:fld>
            <a:endParaRPr lang="en-US" altLang="en-US" sz="1400"/>
          </a:p>
        </p:txBody>
      </p:sp>
      <p:sp>
        <p:nvSpPr>
          <p:cNvPr id="40963" name="Rectangle 4"/>
          <p:cNvSpPr>
            <a:spLocks noGrp="1" noChangeArrowheads="1"/>
          </p:cNvSpPr>
          <p:nvPr>
            <p:ph type="title"/>
          </p:nvPr>
        </p:nvSpPr>
        <p:spPr/>
        <p:txBody>
          <a:bodyPr/>
          <a:lstStyle/>
          <a:p>
            <a:pPr eaLnBrk="1" hangingPunct="1"/>
            <a:r>
              <a:rPr lang="en-US" altLang="en-US" smtClean="0"/>
              <a:t>Non-metallic: Dull</a:t>
            </a:r>
          </a:p>
        </p:txBody>
      </p:sp>
      <p:sp>
        <p:nvSpPr>
          <p:cNvPr id="40964" name="Rectangle 6"/>
          <p:cNvSpPr>
            <a:spLocks noGrp="1" noChangeArrowheads="1"/>
          </p:cNvSpPr>
          <p:nvPr>
            <p:ph type="body" sz="half" idx="2"/>
          </p:nvPr>
        </p:nvSpPr>
        <p:spPr/>
        <p:txBody>
          <a:bodyPr/>
          <a:lstStyle/>
          <a:p>
            <a:pPr eaLnBrk="1" hangingPunct="1"/>
            <a:r>
              <a:rPr lang="en-US" altLang="en-US" sz="2800" smtClean="0"/>
              <a:t>Anglesite, 2 cm across, Wisconsin </a:t>
            </a:r>
          </a:p>
          <a:p>
            <a:pPr eaLnBrk="1" hangingPunct="1"/>
            <a:r>
              <a:rPr lang="en-US" altLang="en-US" sz="2800" smtClean="0"/>
              <a:t>Having a plain looking surface that is not submetallic</a:t>
            </a:r>
          </a:p>
          <a:p>
            <a:pPr eaLnBrk="1" hangingPunct="1"/>
            <a:r>
              <a:rPr lang="en-US" altLang="en-US" sz="2800" smtClean="0"/>
              <a:t>Note: oxidized metallic minerals are called dull metallic </a:t>
            </a:r>
          </a:p>
        </p:txBody>
      </p:sp>
      <p:pic>
        <p:nvPicPr>
          <p:cNvPr id="40965" name="Picture 7" descr="anglesite6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981200"/>
            <a:ext cx="3197225" cy="32766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1555443-95C6-49ED-B604-6013C138E4E3}" type="slidenum">
              <a:rPr lang="en-US" altLang="en-US" sz="1400"/>
              <a:pPr eaLnBrk="1" hangingPunct="1">
                <a:spcBef>
                  <a:spcPct val="0"/>
                </a:spcBef>
                <a:buFontTx/>
                <a:buNone/>
              </a:pPr>
              <a:t>4</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smtClean="0"/>
              <a:t>Practical Scale</a:t>
            </a:r>
          </a:p>
        </p:txBody>
      </p:sp>
      <p:sp>
        <p:nvSpPr>
          <p:cNvPr id="5124" name="Rectangle 3"/>
          <p:cNvSpPr>
            <a:spLocks noGrp="1" noChangeArrowheads="1"/>
          </p:cNvSpPr>
          <p:nvPr>
            <p:ph type="body" idx="1"/>
          </p:nvPr>
        </p:nvSpPr>
        <p:spPr/>
        <p:txBody>
          <a:bodyPr/>
          <a:lstStyle/>
          <a:p>
            <a:pPr eaLnBrk="1" hangingPunct="1"/>
            <a:r>
              <a:rPr lang="en-US" altLang="en-US" smtClean="0"/>
              <a:t>Fingernail 2.2</a:t>
            </a:r>
          </a:p>
          <a:p>
            <a:pPr eaLnBrk="1" hangingPunct="1"/>
            <a:r>
              <a:rPr lang="en-US" altLang="en-US" smtClean="0"/>
              <a:t>Copper penny 3.2</a:t>
            </a:r>
          </a:p>
          <a:p>
            <a:pPr eaLnBrk="1" hangingPunct="1"/>
            <a:r>
              <a:rPr lang="en-US" altLang="en-US" smtClean="0"/>
              <a:t>Pocket knife 5.1</a:t>
            </a:r>
          </a:p>
          <a:p>
            <a:pPr eaLnBrk="1" hangingPunct="1"/>
            <a:r>
              <a:rPr lang="en-US" altLang="en-US" smtClean="0"/>
              <a:t>Glass 5.5</a:t>
            </a:r>
          </a:p>
          <a:p>
            <a:pPr eaLnBrk="1" hangingPunct="1"/>
            <a:r>
              <a:rPr lang="en-US" altLang="en-US" smtClean="0"/>
              <a:t>Steel file 6.5</a:t>
            </a:r>
          </a:p>
          <a:p>
            <a:pPr eaLnBrk="1" hangingPunct="1"/>
            <a:r>
              <a:rPr lang="en-US" altLang="en-US" smtClean="0"/>
              <a:t>Streak plate 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E689CC3-A286-497C-B21E-F8CF9C2C37EE}" type="slidenum">
              <a:rPr lang="en-US" altLang="en-US" sz="1400"/>
              <a:pPr eaLnBrk="1" hangingPunct="1">
                <a:spcBef>
                  <a:spcPct val="0"/>
                </a:spcBef>
                <a:buFontTx/>
                <a:buNone/>
              </a:pPr>
              <a:t>40</a:t>
            </a:fld>
            <a:endParaRPr lang="en-US" altLang="en-US" sz="1400"/>
          </a:p>
        </p:txBody>
      </p:sp>
      <p:sp>
        <p:nvSpPr>
          <p:cNvPr id="41987" name="Rectangle 4"/>
          <p:cNvSpPr>
            <a:spLocks noGrp="1" noChangeArrowheads="1"/>
          </p:cNvSpPr>
          <p:nvPr>
            <p:ph type="title"/>
          </p:nvPr>
        </p:nvSpPr>
        <p:spPr/>
        <p:txBody>
          <a:bodyPr/>
          <a:lstStyle/>
          <a:p>
            <a:pPr eaLnBrk="1" hangingPunct="1"/>
            <a:r>
              <a:rPr lang="en-US" altLang="en-US" smtClean="0"/>
              <a:t>Non-metallic: Earthy</a:t>
            </a:r>
          </a:p>
        </p:txBody>
      </p:sp>
      <p:sp>
        <p:nvSpPr>
          <p:cNvPr id="41988" name="Rectangle 6"/>
          <p:cNvSpPr>
            <a:spLocks noGrp="1" noChangeArrowheads="1"/>
          </p:cNvSpPr>
          <p:nvPr>
            <p:ph type="body" sz="half" idx="2"/>
          </p:nvPr>
        </p:nvSpPr>
        <p:spPr>
          <a:xfrm>
            <a:off x="4267200" y="1981200"/>
            <a:ext cx="4572000" cy="4114800"/>
          </a:xfrm>
        </p:spPr>
        <p:txBody>
          <a:bodyPr/>
          <a:lstStyle/>
          <a:p>
            <a:pPr eaLnBrk="1" hangingPunct="1"/>
            <a:r>
              <a:rPr lang="en-US" altLang="en-US" sz="2800" smtClean="0"/>
              <a:t>Kaolinite after orthoclase,</a:t>
            </a:r>
            <a:br>
              <a:rPr lang="en-US" altLang="en-US" sz="2800" smtClean="0"/>
            </a:br>
            <a:r>
              <a:rPr lang="en-US" altLang="en-US" sz="2800" smtClean="0"/>
              <a:t>England, 2cm across </a:t>
            </a:r>
          </a:p>
          <a:p>
            <a:pPr eaLnBrk="1" hangingPunct="1"/>
            <a:r>
              <a:rPr lang="en-US" altLang="en-US" sz="2800" smtClean="0"/>
              <a:t>Having the look of soil or clay</a:t>
            </a:r>
          </a:p>
        </p:txBody>
      </p:sp>
      <p:pic>
        <p:nvPicPr>
          <p:cNvPr id="41989" name="Picture 7" descr="kaolinite1a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981200"/>
            <a:ext cx="3505200" cy="18923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4615CAF-0FD5-4E2B-B877-1397295CE7C9}" type="slidenum">
              <a:rPr lang="en-US" altLang="en-US" sz="1400"/>
              <a:pPr eaLnBrk="1" hangingPunct="1">
                <a:spcBef>
                  <a:spcPct val="0"/>
                </a:spcBef>
                <a:buFontTx/>
                <a:buNone/>
              </a:pPr>
              <a:t>41</a:t>
            </a:fld>
            <a:endParaRPr lang="en-US" altLang="en-US" sz="1400"/>
          </a:p>
        </p:txBody>
      </p:sp>
      <p:sp>
        <p:nvSpPr>
          <p:cNvPr id="43011" name="Rectangle 2"/>
          <p:cNvSpPr>
            <a:spLocks noGrp="1" noChangeArrowheads="1"/>
          </p:cNvSpPr>
          <p:nvPr>
            <p:ph type="title"/>
          </p:nvPr>
        </p:nvSpPr>
        <p:spPr/>
        <p:txBody>
          <a:bodyPr/>
          <a:lstStyle/>
          <a:p>
            <a:pPr eaLnBrk="1" hangingPunct="1"/>
            <a:r>
              <a:rPr lang="en-US" altLang="en-US" smtClean="0"/>
              <a:t>Luster Modifers</a:t>
            </a:r>
          </a:p>
        </p:txBody>
      </p:sp>
      <p:sp>
        <p:nvSpPr>
          <p:cNvPr id="43012" name="Rectangle 3"/>
          <p:cNvSpPr>
            <a:spLocks noGrp="1" noChangeArrowheads="1"/>
          </p:cNvSpPr>
          <p:nvPr>
            <p:ph type="body" idx="1"/>
          </p:nvPr>
        </p:nvSpPr>
        <p:spPr/>
        <p:txBody>
          <a:bodyPr/>
          <a:lstStyle/>
          <a:p>
            <a:pPr eaLnBrk="1" hangingPunct="1"/>
            <a:r>
              <a:rPr lang="en-US" altLang="en-US" smtClean="0"/>
              <a:t>Splendent</a:t>
            </a:r>
          </a:p>
          <a:p>
            <a:pPr eaLnBrk="1" hangingPunct="1"/>
            <a:r>
              <a:rPr lang="en-US" altLang="en-US" smtClean="0"/>
              <a:t>Shining</a:t>
            </a:r>
          </a:p>
          <a:p>
            <a:pPr eaLnBrk="1" hangingPunct="1"/>
            <a:r>
              <a:rPr lang="en-US" altLang="en-US" smtClean="0"/>
              <a:t>Dull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337FC6E-9EAD-450B-890D-BD0A00A5D5C8}" type="slidenum">
              <a:rPr lang="en-US" altLang="en-US" sz="1400"/>
              <a:pPr eaLnBrk="1" hangingPunct="1">
                <a:spcBef>
                  <a:spcPct val="0"/>
                </a:spcBef>
                <a:buFontTx/>
                <a:buNone/>
              </a:pPr>
              <a:t>42</a:t>
            </a:fld>
            <a:endParaRPr lang="en-US" altLang="en-US" sz="1400"/>
          </a:p>
        </p:txBody>
      </p:sp>
      <p:sp>
        <p:nvSpPr>
          <p:cNvPr id="44035" name="Rectangle 2"/>
          <p:cNvSpPr>
            <a:spLocks noGrp="1" noChangeArrowheads="1"/>
          </p:cNvSpPr>
          <p:nvPr>
            <p:ph type="title"/>
          </p:nvPr>
        </p:nvSpPr>
        <p:spPr/>
        <p:txBody>
          <a:bodyPr/>
          <a:lstStyle/>
          <a:p>
            <a:pPr eaLnBrk="1" hangingPunct="1"/>
            <a:r>
              <a:rPr lang="en-US" altLang="en-US" smtClean="0"/>
              <a:t>Diaphaneity</a:t>
            </a:r>
          </a:p>
        </p:txBody>
      </p:sp>
      <p:sp>
        <p:nvSpPr>
          <p:cNvPr id="44036" name="Rectangle 3"/>
          <p:cNvSpPr>
            <a:spLocks noGrp="1" noChangeArrowheads="1"/>
          </p:cNvSpPr>
          <p:nvPr>
            <p:ph type="body" idx="1"/>
          </p:nvPr>
        </p:nvSpPr>
        <p:spPr/>
        <p:txBody>
          <a:bodyPr/>
          <a:lstStyle/>
          <a:p>
            <a:pPr eaLnBrk="1" hangingPunct="1"/>
            <a:r>
              <a:rPr lang="en-US" altLang="en-US" smtClean="0"/>
              <a:t>The transmission of light through a mineral</a:t>
            </a:r>
          </a:p>
          <a:p>
            <a:pPr eaLnBrk="1" hangingPunct="1"/>
            <a:r>
              <a:rPr lang="en-US" altLang="en-US" smtClean="0"/>
              <a:t>Sometimes called transparency</a:t>
            </a:r>
          </a:p>
          <a:p>
            <a:pPr eaLnBrk="1" hangingPunct="1"/>
            <a:r>
              <a:rPr lang="en-US" altLang="en-US" smtClean="0"/>
              <a:t>Categories</a:t>
            </a:r>
          </a:p>
          <a:p>
            <a:pPr lvl="1" eaLnBrk="1" hangingPunct="1">
              <a:buFont typeface="Wingdings" panose="05000000000000000000" pitchFamily="2" charset="2"/>
              <a:buChar char="§"/>
            </a:pPr>
            <a:r>
              <a:rPr lang="en-US" altLang="en-US" smtClean="0"/>
              <a:t>Transparent</a:t>
            </a:r>
          </a:p>
          <a:p>
            <a:pPr lvl="1" eaLnBrk="1" hangingPunct="1">
              <a:buFont typeface="Wingdings" panose="05000000000000000000" pitchFamily="2" charset="2"/>
              <a:buChar char="§"/>
            </a:pPr>
            <a:r>
              <a:rPr lang="en-US" altLang="en-US" smtClean="0"/>
              <a:t>Translucent</a:t>
            </a:r>
          </a:p>
          <a:p>
            <a:pPr lvl="1" eaLnBrk="1" hangingPunct="1">
              <a:buFont typeface="Wingdings" panose="05000000000000000000" pitchFamily="2" charset="2"/>
              <a:buChar char="§"/>
            </a:pPr>
            <a:r>
              <a:rPr lang="en-US" altLang="en-US" smtClean="0"/>
              <a:t>Opaque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CE17399-DFBD-4197-8B30-3C70A239916A}" type="slidenum">
              <a:rPr lang="en-US" altLang="en-US" sz="1400"/>
              <a:pPr eaLnBrk="1" hangingPunct="1">
                <a:spcBef>
                  <a:spcPct val="0"/>
                </a:spcBef>
                <a:buFontTx/>
                <a:buNone/>
              </a:pPr>
              <a:t>43</a:t>
            </a:fld>
            <a:endParaRPr lang="en-US" altLang="en-US" sz="1400"/>
          </a:p>
        </p:txBody>
      </p:sp>
      <p:sp>
        <p:nvSpPr>
          <p:cNvPr id="45059" name="Rectangle 4"/>
          <p:cNvSpPr>
            <a:spLocks noGrp="1" noChangeArrowheads="1"/>
          </p:cNvSpPr>
          <p:nvPr>
            <p:ph type="title"/>
          </p:nvPr>
        </p:nvSpPr>
        <p:spPr/>
        <p:txBody>
          <a:bodyPr/>
          <a:lstStyle/>
          <a:p>
            <a:pPr eaLnBrk="1" hangingPunct="1"/>
            <a:r>
              <a:rPr lang="en-US" altLang="en-US" smtClean="0"/>
              <a:t>Transparent</a:t>
            </a:r>
          </a:p>
        </p:txBody>
      </p:sp>
      <p:sp>
        <p:nvSpPr>
          <p:cNvPr id="45060" name="Rectangle 6"/>
          <p:cNvSpPr>
            <a:spLocks noGrp="1" noChangeArrowheads="1"/>
          </p:cNvSpPr>
          <p:nvPr>
            <p:ph type="body" sz="half" idx="2"/>
          </p:nvPr>
        </p:nvSpPr>
        <p:spPr/>
        <p:txBody>
          <a:bodyPr/>
          <a:lstStyle/>
          <a:p>
            <a:pPr eaLnBrk="1" hangingPunct="1"/>
            <a:r>
              <a:rPr lang="en-US" altLang="en-US" sz="2800" smtClean="0"/>
              <a:t>Heulandite, Moonen Bay, Duirinish, Isle of Skye</a:t>
            </a:r>
          </a:p>
        </p:txBody>
      </p:sp>
      <p:pic>
        <p:nvPicPr>
          <p:cNvPr id="45061" name="Picture 7" descr="heulandi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133600"/>
            <a:ext cx="3886200" cy="3387725"/>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0B89693-707B-4645-A65E-2F1B6A940F81}" type="slidenum">
              <a:rPr lang="en-US" altLang="en-US" sz="1400"/>
              <a:pPr eaLnBrk="1" hangingPunct="1">
                <a:spcBef>
                  <a:spcPct val="0"/>
                </a:spcBef>
                <a:buFontTx/>
                <a:buNone/>
              </a:pPr>
              <a:t>44</a:t>
            </a:fld>
            <a:endParaRPr lang="en-US" altLang="en-US" sz="1400"/>
          </a:p>
        </p:txBody>
      </p:sp>
      <p:sp>
        <p:nvSpPr>
          <p:cNvPr id="46083" name="Rectangle 4"/>
          <p:cNvSpPr>
            <a:spLocks noGrp="1" noChangeArrowheads="1"/>
          </p:cNvSpPr>
          <p:nvPr>
            <p:ph type="title"/>
          </p:nvPr>
        </p:nvSpPr>
        <p:spPr>
          <a:xfrm>
            <a:off x="5257800" y="609600"/>
            <a:ext cx="3200400" cy="1143000"/>
          </a:xfrm>
        </p:spPr>
        <p:txBody>
          <a:bodyPr/>
          <a:lstStyle/>
          <a:p>
            <a:pPr eaLnBrk="1" hangingPunct="1"/>
            <a:r>
              <a:rPr lang="en-US" altLang="en-US" smtClean="0"/>
              <a:t>Translucent</a:t>
            </a:r>
          </a:p>
        </p:txBody>
      </p:sp>
      <p:sp>
        <p:nvSpPr>
          <p:cNvPr id="46084" name="Rectangle 6"/>
          <p:cNvSpPr>
            <a:spLocks noGrp="1" noChangeArrowheads="1"/>
          </p:cNvSpPr>
          <p:nvPr>
            <p:ph type="body" sz="half" idx="2"/>
          </p:nvPr>
        </p:nvSpPr>
        <p:spPr>
          <a:xfrm>
            <a:off x="5943600" y="1981200"/>
            <a:ext cx="2514600" cy="4114800"/>
          </a:xfrm>
        </p:spPr>
        <p:txBody>
          <a:bodyPr/>
          <a:lstStyle/>
          <a:p>
            <a:pPr eaLnBrk="1" hangingPunct="1"/>
            <a:r>
              <a:rPr lang="en-US" altLang="en-US" sz="2800" smtClean="0"/>
              <a:t>Fluorite</a:t>
            </a:r>
          </a:p>
        </p:txBody>
      </p:sp>
      <p:pic>
        <p:nvPicPr>
          <p:cNvPr id="46085" name="Picture 7" descr="GF5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457200"/>
            <a:ext cx="4872038" cy="57150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7AE822D-5410-4190-A6F2-F223599F7D44}" type="slidenum">
              <a:rPr lang="en-US" altLang="en-US" sz="1400"/>
              <a:pPr eaLnBrk="1" hangingPunct="1">
                <a:spcBef>
                  <a:spcPct val="0"/>
                </a:spcBef>
                <a:buFontTx/>
                <a:buNone/>
              </a:pPr>
              <a:t>45</a:t>
            </a:fld>
            <a:endParaRPr lang="en-US" altLang="en-US" sz="1400"/>
          </a:p>
        </p:txBody>
      </p:sp>
      <p:sp>
        <p:nvSpPr>
          <p:cNvPr id="47107" name="Rectangle 4"/>
          <p:cNvSpPr>
            <a:spLocks noGrp="1" noChangeArrowheads="1"/>
          </p:cNvSpPr>
          <p:nvPr>
            <p:ph type="title"/>
          </p:nvPr>
        </p:nvSpPr>
        <p:spPr>
          <a:xfrm>
            <a:off x="609600" y="228600"/>
            <a:ext cx="7848600" cy="1143000"/>
          </a:xfrm>
        </p:spPr>
        <p:txBody>
          <a:bodyPr/>
          <a:lstStyle/>
          <a:p>
            <a:pPr eaLnBrk="1" hangingPunct="1"/>
            <a:r>
              <a:rPr lang="en-US" altLang="en-US" smtClean="0"/>
              <a:t>Opaque</a:t>
            </a:r>
          </a:p>
        </p:txBody>
      </p:sp>
      <p:sp>
        <p:nvSpPr>
          <p:cNvPr id="47108" name="Rectangle 6"/>
          <p:cNvSpPr>
            <a:spLocks noGrp="1" noChangeArrowheads="1"/>
          </p:cNvSpPr>
          <p:nvPr>
            <p:ph type="body" sz="half" idx="2"/>
          </p:nvPr>
        </p:nvSpPr>
        <p:spPr>
          <a:xfrm>
            <a:off x="533400" y="5257800"/>
            <a:ext cx="7924800" cy="838200"/>
          </a:xfrm>
        </p:spPr>
        <p:txBody>
          <a:bodyPr/>
          <a:lstStyle/>
          <a:p>
            <a:pPr eaLnBrk="1" hangingPunct="1"/>
            <a:r>
              <a:rPr lang="en-US" altLang="en-US" sz="2800" smtClean="0"/>
              <a:t>Almandine, Mt. Lemmon, Arizona </a:t>
            </a:r>
          </a:p>
        </p:txBody>
      </p:sp>
      <p:pic>
        <p:nvPicPr>
          <p:cNvPr id="47109" name="Picture 7" descr="almandin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3600" y="1219200"/>
            <a:ext cx="4876800" cy="36576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784341F-19A3-4552-B6DE-72E9FEEBE028}" type="slidenum">
              <a:rPr lang="en-US" altLang="en-US" sz="1400"/>
              <a:pPr eaLnBrk="1" hangingPunct="1">
                <a:spcBef>
                  <a:spcPct val="0"/>
                </a:spcBef>
                <a:buFontTx/>
                <a:buNone/>
              </a:pPr>
              <a:t>46</a:t>
            </a:fld>
            <a:endParaRPr lang="en-US" altLang="en-US" sz="1400"/>
          </a:p>
        </p:txBody>
      </p:sp>
      <p:sp>
        <p:nvSpPr>
          <p:cNvPr id="48131" name="Rectangle 2"/>
          <p:cNvSpPr>
            <a:spLocks noGrp="1" noChangeArrowheads="1"/>
          </p:cNvSpPr>
          <p:nvPr>
            <p:ph type="title"/>
          </p:nvPr>
        </p:nvSpPr>
        <p:spPr/>
        <p:txBody>
          <a:bodyPr/>
          <a:lstStyle/>
          <a:p>
            <a:pPr eaLnBrk="1" hangingPunct="1"/>
            <a:r>
              <a:rPr lang="en-US" altLang="en-US" smtClean="0"/>
              <a:t>Color</a:t>
            </a:r>
          </a:p>
        </p:txBody>
      </p:sp>
      <p:sp>
        <p:nvSpPr>
          <p:cNvPr id="48132" name="Rectangle 3"/>
          <p:cNvSpPr>
            <a:spLocks noGrp="1" noChangeArrowheads="1"/>
          </p:cNvSpPr>
          <p:nvPr>
            <p:ph type="body" idx="1"/>
          </p:nvPr>
        </p:nvSpPr>
        <p:spPr/>
        <p:txBody>
          <a:bodyPr/>
          <a:lstStyle/>
          <a:p>
            <a:pPr eaLnBrk="1" hangingPunct="1"/>
            <a:r>
              <a:rPr lang="en-US" altLang="en-US" smtClean="0"/>
              <a:t>Idiochromatic – The color of the mineral seldom varies, and is therefore diagnostic</a:t>
            </a:r>
          </a:p>
          <a:p>
            <a:pPr eaLnBrk="1" hangingPunct="1"/>
            <a:r>
              <a:rPr lang="en-US" altLang="en-US" smtClean="0"/>
              <a:t>Allochromatic – Color varies due to impurities, or viewing angle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A02DC16-4C2B-4580-B5A1-3E6B2479F964}" type="slidenum">
              <a:rPr lang="en-US" altLang="en-US" sz="1400"/>
              <a:pPr eaLnBrk="1" hangingPunct="1">
                <a:spcBef>
                  <a:spcPct val="0"/>
                </a:spcBef>
                <a:buFontTx/>
                <a:buNone/>
              </a:pPr>
              <a:t>47</a:t>
            </a:fld>
            <a:endParaRPr lang="en-US" altLang="en-US" sz="1400"/>
          </a:p>
        </p:txBody>
      </p:sp>
      <p:sp>
        <p:nvSpPr>
          <p:cNvPr id="49155" name="Rectangle 2"/>
          <p:cNvSpPr>
            <a:spLocks noGrp="1" noChangeArrowheads="1"/>
          </p:cNvSpPr>
          <p:nvPr>
            <p:ph type="title"/>
          </p:nvPr>
        </p:nvSpPr>
        <p:spPr/>
        <p:txBody>
          <a:bodyPr/>
          <a:lstStyle/>
          <a:p>
            <a:pPr eaLnBrk="1" hangingPunct="1"/>
            <a:r>
              <a:rPr lang="en-US" altLang="en-US" smtClean="0"/>
              <a:t>Idiochromatic</a:t>
            </a:r>
          </a:p>
        </p:txBody>
      </p:sp>
      <p:sp>
        <p:nvSpPr>
          <p:cNvPr id="49156" name="Rectangle 5"/>
          <p:cNvSpPr>
            <a:spLocks noGrp="1" noChangeArrowheads="1"/>
          </p:cNvSpPr>
          <p:nvPr>
            <p:ph type="body" sz="half" idx="2"/>
          </p:nvPr>
        </p:nvSpPr>
        <p:spPr/>
        <p:txBody>
          <a:bodyPr/>
          <a:lstStyle/>
          <a:p>
            <a:pPr eaLnBrk="1" hangingPunct="1"/>
            <a:r>
              <a:rPr lang="en-US" altLang="en-US" sz="2800" smtClean="0"/>
              <a:t>Sulfur</a:t>
            </a:r>
          </a:p>
        </p:txBody>
      </p:sp>
      <p:pic>
        <p:nvPicPr>
          <p:cNvPr id="49157" name="Picture 6" descr="I13-14-sulfu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1828800"/>
            <a:ext cx="2174875" cy="2209800"/>
          </a:xfrm>
          <a:noFill/>
        </p:spPr>
      </p:pic>
      <p:pic>
        <p:nvPicPr>
          <p:cNvPr id="49158" name="Picture 7" descr="sulfur"/>
          <p:cNvPicPr>
            <a:picLocks noChangeAspect="1" noChangeArrowheads="1"/>
          </p:cNvPicPr>
          <p:nvPr/>
        </p:nvPicPr>
        <p:blipFill>
          <a:blip r:embed="rId4">
            <a:extLst>
              <a:ext uri="{28A0092B-C50C-407E-A947-70E740481C1C}">
                <a14:useLocalDpi xmlns:a14="http://schemas.microsoft.com/office/drawing/2010/main" val="0"/>
              </a:ext>
            </a:extLst>
          </a:blip>
          <a:srcRect l="21111" t="20741" r="18889" b="20000"/>
          <a:stretch>
            <a:fillRect/>
          </a:stretch>
        </p:blipFill>
        <p:spPr bwMode="auto">
          <a:xfrm>
            <a:off x="3505200" y="33528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22691E6-BC6D-4FF5-9CEF-C4D7061E48FB}" type="slidenum">
              <a:rPr lang="en-US" altLang="en-US" sz="1400"/>
              <a:pPr eaLnBrk="1" hangingPunct="1">
                <a:spcBef>
                  <a:spcPct val="0"/>
                </a:spcBef>
                <a:buFontTx/>
                <a:buNone/>
              </a:pPr>
              <a:t>48</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mtClean="0"/>
              <a:t>Allochromatic</a:t>
            </a:r>
          </a:p>
        </p:txBody>
      </p:sp>
      <p:sp>
        <p:nvSpPr>
          <p:cNvPr id="50180" name="Rectangle 5"/>
          <p:cNvSpPr>
            <a:spLocks noGrp="1" noChangeArrowheads="1"/>
          </p:cNvSpPr>
          <p:nvPr>
            <p:ph type="body" sz="half" idx="2"/>
          </p:nvPr>
        </p:nvSpPr>
        <p:spPr/>
        <p:txBody>
          <a:bodyPr/>
          <a:lstStyle/>
          <a:p>
            <a:pPr eaLnBrk="1" hangingPunct="1"/>
            <a:r>
              <a:rPr lang="en-US" altLang="en-US" sz="2800" smtClean="0"/>
              <a:t>Tourmaline (watermelon)</a:t>
            </a:r>
          </a:p>
        </p:txBody>
      </p:sp>
      <p:pic>
        <p:nvPicPr>
          <p:cNvPr id="50181" name="Picture 6" descr="Tourmaline_slice_red_triangle_82_gr_XX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981200"/>
            <a:ext cx="4038600" cy="3297238"/>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292BCBF-FBBE-40D4-948D-0D6EECCDAC2D}" type="slidenum">
              <a:rPr lang="en-US" altLang="en-US" sz="1400"/>
              <a:pPr eaLnBrk="1" hangingPunct="1">
                <a:spcBef>
                  <a:spcPct val="0"/>
                </a:spcBef>
                <a:buFontTx/>
                <a:buNone/>
              </a:pPr>
              <a:t>49</a:t>
            </a:fld>
            <a:endParaRPr lang="en-US" altLang="en-US" sz="1400"/>
          </a:p>
        </p:txBody>
      </p:sp>
      <p:sp>
        <p:nvSpPr>
          <p:cNvPr id="51203" name="Rectangle 2"/>
          <p:cNvSpPr>
            <a:spLocks noGrp="1" noChangeArrowheads="1"/>
          </p:cNvSpPr>
          <p:nvPr>
            <p:ph type="title"/>
          </p:nvPr>
        </p:nvSpPr>
        <p:spPr/>
        <p:txBody>
          <a:bodyPr/>
          <a:lstStyle/>
          <a:p>
            <a:pPr eaLnBrk="1" hangingPunct="1"/>
            <a:r>
              <a:rPr lang="en-US" altLang="en-US" smtClean="0"/>
              <a:t>Streak Color</a:t>
            </a:r>
          </a:p>
        </p:txBody>
      </p:sp>
      <p:sp>
        <p:nvSpPr>
          <p:cNvPr id="51204" name="Rectangle 3"/>
          <p:cNvSpPr>
            <a:spLocks noGrp="1" noChangeArrowheads="1"/>
          </p:cNvSpPr>
          <p:nvPr>
            <p:ph type="body" idx="1"/>
          </p:nvPr>
        </p:nvSpPr>
        <p:spPr/>
        <p:txBody>
          <a:bodyPr/>
          <a:lstStyle/>
          <a:p>
            <a:pPr eaLnBrk="1" hangingPunct="1"/>
            <a:r>
              <a:rPr lang="en-US" altLang="en-US" sz="2800" smtClean="0"/>
              <a:t>Color obtained by rubbing a mineral across an unglazed porcelain plate, known as a streak plate</a:t>
            </a:r>
          </a:p>
          <a:p>
            <a:pPr eaLnBrk="1" hangingPunct="1"/>
            <a:r>
              <a:rPr lang="en-US" altLang="en-US" sz="2800" smtClean="0"/>
              <a:t>Streak plates are usually white, but may be black</a:t>
            </a:r>
          </a:p>
          <a:p>
            <a:pPr eaLnBrk="1" hangingPunct="1"/>
            <a:r>
              <a:rPr lang="en-US" altLang="en-US" sz="2800" smtClean="0"/>
              <a:t>Color is due to a powder, with many crystals oriented in random directions, and is much more consistent than color in hand specimen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39E7320-8AF3-43CD-A3D5-6A891994448D}" type="slidenum">
              <a:rPr lang="en-US" altLang="en-US" sz="1400"/>
              <a:pPr eaLnBrk="1" hangingPunct="1">
                <a:spcBef>
                  <a:spcPct val="0"/>
                </a:spcBef>
                <a:buFontTx/>
                <a:buNone/>
              </a:pPr>
              <a:t>5</a:t>
            </a:fld>
            <a:endParaRPr lang="en-US" altLang="en-US" sz="1400"/>
          </a:p>
        </p:txBody>
      </p:sp>
      <p:sp>
        <p:nvSpPr>
          <p:cNvPr id="6147" name="Rectangle 4"/>
          <p:cNvSpPr>
            <a:spLocks noGrp="1" noChangeArrowheads="1"/>
          </p:cNvSpPr>
          <p:nvPr>
            <p:ph type="title"/>
          </p:nvPr>
        </p:nvSpPr>
        <p:spPr>
          <a:xfrm>
            <a:off x="5562600" y="1219200"/>
            <a:ext cx="2895600" cy="1143000"/>
          </a:xfrm>
        </p:spPr>
        <p:txBody>
          <a:bodyPr/>
          <a:lstStyle/>
          <a:p>
            <a:pPr eaLnBrk="1" hangingPunct="1"/>
            <a:r>
              <a:rPr lang="en-US" altLang="en-US" sz="4000" smtClean="0"/>
              <a:t>Moh’s Scale Versus Absolute Hardness</a:t>
            </a:r>
          </a:p>
        </p:txBody>
      </p:sp>
      <p:pic>
        <p:nvPicPr>
          <p:cNvPr id="6148"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533400"/>
            <a:ext cx="5362575" cy="57912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375E68C-EEA9-4284-BB27-DE612F50C532}" type="slidenum">
              <a:rPr lang="en-US" altLang="en-US" sz="1400"/>
              <a:pPr eaLnBrk="1" hangingPunct="1">
                <a:spcBef>
                  <a:spcPct val="0"/>
                </a:spcBef>
                <a:buFontTx/>
                <a:buNone/>
              </a:pPr>
              <a:t>50</a:t>
            </a:fld>
            <a:endParaRPr lang="en-US" altLang="en-US" sz="1400"/>
          </a:p>
        </p:txBody>
      </p:sp>
      <p:sp>
        <p:nvSpPr>
          <p:cNvPr id="52227" name="Rectangle 2"/>
          <p:cNvSpPr>
            <a:spLocks noGrp="1" noChangeArrowheads="1"/>
          </p:cNvSpPr>
          <p:nvPr>
            <p:ph type="title"/>
          </p:nvPr>
        </p:nvSpPr>
        <p:spPr/>
        <p:txBody>
          <a:bodyPr/>
          <a:lstStyle/>
          <a:p>
            <a:pPr eaLnBrk="1" hangingPunct="1"/>
            <a:r>
              <a:rPr lang="en-US" altLang="en-US" smtClean="0"/>
              <a:t>Streak Color Image</a:t>
            </a:r>
          </a:p>
        </p:txBody>
      </p:sp>
      <p:sp>
        <p:nvSpPr>
          <p:cNvPr id="52228" name="Rectangle 5"/>
          <p:cNvSpPr>
            <a:spLocks noGrp="1" noChangeArrowheads="1"/>
          </p:cNvSpPr>
          <p:nvPr>
            <p:ph type="body" sz="half" idx="2"/>
          </p:nvPr>
        </p:nvSpPr>
        <p:spPr/>
        <p:txBody>
          <a:bodyPr/>
          <a:lstStyle/>
          <a:p>
            <a:pPr eaLnBrk="1" hangingPunct="1"/>
            <a:r>
              <a:rPr lang="en-US" altLang="en-US" sz="2800" smtClean="0"/>
              <a:t>Varieties of Hematite</a:t>
            </a:r>
          </a:p>
          <a:p>
            <a:pPr eaLnBrk="1" hangingPunct="1"/>
            <a:r>
              <a:rPr lang="en-US" altLang="en-US" sz="2800" smtClean="0"/>
              <a:t>Photos by Pamela Gore</a:t>
            </a:r>
          </a:p>
        </p:txBody>
      </p:sp>
      <p:pic>
        <p:nvPicPr>
          <p:cNvPr id="52229" name="Picture 6" descr="hemati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133600"/>
            <a:ext cx="3352800" cy="1652588"/>
          </a:xfrm>
          <a:noFill/>
        </p:spPr>
      </p:pic>
      <p:pic>
        <p:nvPicPr>
          <p:cNvPr id="52230" name="Picture 7" descr="streakpl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2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6389BE5-C611-43DA-A2EA-172B199F60F0}" type="slidenum">
              <a:rPr lang="en-US" altLang="en-US" sz="1400"/>
              <a:pPr eaLnBrk="1" hangingPunct="1">
                <a:spcBef>
                  <a:spcPct val="0"/>
                </a:spcBef>
                <a:buFontTx/>
                <a:buNone/>
              </a:pPr>
              <a:t>51</a:t>
            </a:fld>
            <a:endParaRPr lang="en-US" altLang="en-US" sz="1400"/>
          </a:p>
        </p:txBody>
      </p:sp>
      <p:sp>
        <p:nvSpPr>
          <p:cNvPr id="53251" name="Rectangle 4"/>
          <p:cNvSpPr>
            <a:spLocks noGrp="1" noChangeArrowheads="1"/>
          </p:cNvSpPr>
          <p:nvPr>
            <p:ph type="title"/>
          </p:nvPr>
        </p:nvSpPr>
        <p:spPr/>
        <p:txBody>
          <a:bodyPr/>
          <a:lstStyle/>
          <a:p>
            <a:pPr eaLnBrk="1" hangingPunct="1"/>
            <a:r>
              <a:rPr lang="en-US" altLang="en-US" smtClean="0"/>
              <a:t>Streak Color Image</a:t>
            </a:r>
          </a:p>
        </p:txBody>
      </p:sp>
      <p:sp>
        <p:nvSpPr>
          <p:cNvPr id="53252" name="Rectangle 6"/>
          <p:cNvSpPr>
            <a:spLocks noGrp="1" noChangeArrowheads="1"/>
          </p:cNvSpPr>
          <p:nvPr>
            <p:ph type="body" sz="half" idx="2"/>
          </p:nvPr>
        </p:nvSpPr>
        <p:spPr/>
        <p:txBody>
          <a:bodyPr/>
          <a:lstStyle/>
          <a:p>
            <a:pPr eaLnBrk="1" hangingPunct="1"/>
            <a:r>
              <a:rPr lang="en-US" altLang="en-US" sz="2800" smtClean="0"/>
              <a:t>Quartz, whether it is smoky (left) or amethyst (right), always gives a white streak (web information)</a:t>
            </a:r>
          </a:p>
          <a:p>
            <a:pPr eaLnBrk="1" hangingPunct="1"/>
            <a:r>
              <a:rPr lang="en-US" altLang="en-US" sz="2800" smtClean="0"/>
              <a:t>What is wrong with this image?</a:t>
            </a:r>
          </a:p>
          <a:p>
            <a:pPr eaLnBrk="1" hangingPunct="1"/>
            <a:endParaRPr lang="en-US" altLang="en-US" sz="2800" smtClean="0"/>
          </a:p>
        </p:txBody>
      </p:sp>
      <p:pic>
        <p:nvPicPr>
          <p:cNvPr id="53253" name="Picture 7" descr="quartz_strea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133600"/>
            <a:ext cx="3228975" cy="381000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CB22D85-26F4-4694-8957-CCFD855C1EFE}" type="slidenum">
              <a:rPr lang="en-US" altLang="en-US" sz="1400"/>
              <a:pPr eaLnBrk="1" hangingPunct="1">
                <a:spcBef>
                  <a:spcPct val="0"/>
                </a:spcBef>
                <a:buFontTx/>
                <a:buNone/>
              </a:pPr>
              <a:t>52</a:t>
            </a:fld>
            <a:endParaRPr lang="en-US" altLang="en-US" sz="1400"/>
          </a:p>
        </p:txBody>
      </p:sp>
      <p:sp>
        <p:nvSpPr>
          <p:cNvPr id="54275" name="Rectangle 2"/>
          <p:cNvSpPr>
            <a:spLocks noGrp="1" noChangeArrowheads="1"/>
          </p:cNvSpPr>
          <p:nvPr>
            <p:ph type="title"/>
          </p:nvPr>
        </p:nvSpPr>
        <p:spPr/>
        <p:txBody>
          <a:bodyPr/>
          <a:lstStyle/>
          <a:p>
            <a:pPr eaLnBrk="1" hangingPunct="1"/>
            <a:r>
              <a:rPr lang="en-US" altLang="en-US" smtClean="0"/>
              <a:t>Iridescence</a:t>
            </a:r>
          </a:p>
        </p:txBody>
      </p:sp>
      <p:sp>
        <p:nvSpPr>
          <p:cNvPr id="54276" name="Rectangle 5"/>
          <p:cNvSpPr>
            <a:spLocks noGrp="1" noChangeArrowheads="1"/>
          </p:cNvSpPr>
          <p:nvPr>
            <p:ph type="body" sz="half" idx="2"/>
          </p:nvPr>
        </p:nvSpPr>
        <p:spPr>
          <a:xfrm>
            <a:off x="381000" y="4953000"/>
            <a:ext cx="8077200" cy="1143000"/>
          </a:xfrm>
        </p:spPr>
        <p:txBody>
          <a:bodyPr/>
          <a:lstStyle/>
          <a:p>
            <a:pPr eaLnBrk="1" hangingPunct="1">
              <a:lnSpc>
                <a:spcPct val="80000"/>
              </a:lnSpc>
            </a:pPr>
            <a:r>
              <a:rPr lang="en-US" altLang="en-US" sz="2400" smtClean="0"/>
              <a:t>Left - Covellite develops a deep blue iridescence, 4cm across, Montana  </a:t>
            </a:r>
          </a:p>
          <a:p>
            <a:pPr eaLnBrk="1" hangingPunct="1">
              <a:lnSpc>
                <a:spcPct val="80000"/>
              </a:lnSpc>
            </a:pPr>
            <a:r>
              <a:rPr lang="en-US" altLang="en-US" sz="2400" smtClean="0"/>
              <a:t>Right - Iridescent pyrite, 4cm across, Australia </a:t>
            </a:r>
          </a:p>
        </p:txBody>
      </p:sp>
      <p:pic>
        <p:nvPicPr>
          <p:cNvPr id="54277" name="Picture 7" descr="covellite100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81200"/>
            <a:ext cx="2743200" cy="2468563"/>
          </a:xfrm>
          <a:noFill/>
        </p:spPr>
      </p:pic>
      <p:pic>
        <p:nvPicPr>
          <p:cNvPr id="54278" name="Picture 8" descr="pyriteirid1t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42672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32C457F-17B5-4F13-887A-25536573DFD7}" type="slidenum">
              <a:rPr lang="en-US" altLang="en-US" sz="1400"/>
              <a:pPr eaLnBrk="1" hangingPunct="1">
                <a:spcBef>
                  <a:spcPct val="0"/>
                </a:spcBef>
                <a:buFontTx/>
                <a:buNone/>
              </a:pPr>
              <a:t>53</a:t>
            </a:fld>
            <a:endParaRPr lang="en-US" altLang="en-US" sz="1400"/>
          </a:p>
        </p:txBody>
      </p:sp>
      <p:sp>
        <p:nvSpPr>
          <p:cNvPr id="55299" name="Rectangle 4"/>
          <p:cNvSpPr>
            <a:spLocks noGrp="1" noChangeArrowheads="1"/>
          </p:cNvSpPr>
          <p:nvPr>
            <p:ph type="title"/>
          </p:nvPr>
        </p:nvSpPr>
        <p:spPr/>
        <p:txBody>
          <a:bodyPr/>
          <a:lstStyle/>
          <a:p>
            <a:pPr eaLnBrk="1" hangingPunct="1"/>
            <a:r>
              <a:rPr lang="en-US" altLang="en-US" smtClean="0"/>
              <a:t>Play of Colors</a:t>
            </a:r>
          </a:p>
        </p:txBody>
      </p:sp>
      <p:sp>
        <p:nvSpPr>
          <p:cNvPr id="55300" name="Rectangle 6"/>
          <p:cNvSpPr>
            <a:spLocks noGrp="1" noChangeArrowheads="1"/>
          </p:cNvSpPr>
          <p:nvPr>
            <p:ph type="body" sz="half" idx="2"/>
          </p:nvPr>
        </p:nvSpPr>
        <p:spPr/>
        <p:txBody>
          <a:bodyPr/>
          <a:lstStyle/>
          <a:p>
            <a:pPr eaLnBrk="1" hangingPunct="1"/>
            <a:r>
              <a:rPr lang="en-US" altLang="en-US" sz="2800" smtClean="0"/>
              <a:t>Labradorite, 20cm wide, Madagascar, Seaman Museum specimen </a:t>
            </a:r>
          </a:p>
        </p:txBody>
      </p:sp>
      <p:pic>
        <p:nvPicPr>
          <p:cNvPr id="55301" name="Picture 7" descr="labradorite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0725" y="1981200"/>
            <a:ext cx="3740150" cy="41148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E89D07C-1238-4001-8A80-81AF96C4F593}" type="slidenum">
              <a:rPr lang="en-US" altLang="en-US" sz="1400"/>
              <a:pPr eaLnBrk="1" hangingPunct="1">
                <a:spcBef>
                  <a:spcPct val="0"/>
                </a:spcBef>
                <a:buFontTx/>
                <a:buNone/>
              </a:pPr>
              <a:t>54</a:t>
            </a:fld>
            <a:endParaRPr lang="en-US" altLang="en-US" sz="1400"/>
          </a:p>
        </p:txBody>
      </p:sp>
      <p:sp>
        <p:nvSpPr>
          <p:cNvPr id="56323" name="Rectangle 2"/>
          <p:cNvSpPr>
            <a:spLocks noGrp="1" noChangeArrowheads="1"/>
          </p:cNvSpPr>
          <p:nvPr>
            <p:ph type="title"/>
          </p:nvPr>
        </p:nvSpPr>
        <p:spPr/>
        <p:txBody>
          <a:bodyPr/>
          <a:lstStyle/>
          <a:p>
            <a:pPr eaLnBrk="1" hangingPunct="1"/>
            <a:r>
              <a:rPr lang="en-US" altLang="en-US" smtClean="0"/>
              <a:t>Opalescence</a:t>
            </a:r>
          </a:p>
        </p:txBody>
      </p:sp>
      <p:sp>
        <p:nvSpPr>
          <p:cNvPr id="56324" name="Rectangle 5"/>
          <p:cNvSpPr>
            <a:spLocks noGrp="1" noChangeArrowheads="1"/>
          </p:cNvSpPr>
          <p:nvPr>
            <p:ph type="body" sz="half" idx="2"/>
          </p:nvPr>
        </p:nvSpPr>
        <p:spPr/>
        <p:txBody>
          <a:bodyPr/>
          <a:lstStyle/>
          <a:p>
            <a:pPr eaLnBrk="1" hangingPunct="1"/>
            <a:r>
              <a:rPr lang="en-US" altLang="en-US" sz="2400" smtClean="0"/>
              <a:t>Precious opal cabochons (largest is 15mm), Australia</a:t>
            </a:r>
          </a:p>
          <a:p>
            <a:pPr eaLnBrk="1" hangingPunct="1"/>
            <a:r>
              <a:rPr lang="en-US" altLang="en-US" sz="2400" smtClean="0"/>
              <a:t>These are triplets, formed with a dark background layer, a middle layer of precious opal and a surface layer of quartz to help protect the softer opal from wear and tear.  </a:t>
            </a:r>
          </a:p>
        </p:txBody>
      </p:sp>
      <p:pic>
        <p:nvPicPr>
          <p:cNvPr id="56325" name="Picture 6" descr="opal100t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057400"/>
            <a:ext cx="4038600" cy="262572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3B853D7-667F-4EEE-B858-37DBD7C486C8}" type="slidenum">
              <a:rPr lang="en-US" altLang="en-US" sz="1400"/>
              <a:pPr eaLnBrk="1" hangingPunct="1">
                <a:spcBef>
                  <a:spcPct val="0"/>
                </a:spcBef>
                <a:buFontTx/>
                <a:buNone/>
              </a:pPr>
              <a:t>55</a:t>
            </a:fld>
            <a:endParaRPr lang="en-US" altLang="en-US" sz="1400"/>
          </a:p>
        </p:txBody>
      </p:sp>
      <p:sp>
        <p:nvSpPr>
          <p:cNvPr id="57347" name="Rectangle 2"/>
          <p:cNvSpPr>
            <a:spLocks noGrp="1" noChangeArrowheads="1"/>
          </p:cNvSpPr>
          <p:nvPr>
            <p:ph type="title"/>
          </p:nvPr>
        </p:nvSpPr>
        <p:spPr>
          <a:xfrm>
            <a:off x="685800" y="228600"/>
            <a:ext cx="7772400" cy="1143000"/>
          </a:xfrm>
        </p:spPr>
        <p:txBody>
          <a:bodyPr/>
          <a:lstStyle/>
          <a:p>
            <a:pPr eaLnBrk="1" hangingPunct="1"/>
            <a:r>
              <a:rPr lang="en-US" altLang="en-US" smtClean="0"/>
              <a:t>Source of Opalescence</a:t>
            </a:r>
          </a:p>
        </p:txBody>
      </p:sp>
      <p:sp>
        <p:nvSpPr>
          <p:cNvPr id="57348" name="Rectangle 5"/>
          <p:cNvSpPr>
            <a:spLocks noGrp="1" noChangeArrowheads="1"/>
          </p:cNvSpPr>
          <p:nvPr>
            <p:ph type="body" sz="half" idx="2"/>
          </p:nvPr>
        </p:nvSpPr>
        <p:spPr>
          <a:xfrm>
            <a:off x="4648200" y="1600200"/>
            <a:ext cx="4267200" cy="4114800"/>
          </a:xfrm>
        </p:spPr>
        <p:txBody>
          <a:bodyPr/>
          <a:lstStyle/>
          <a:p>
            <a:pPr eaLnBrk="1" hangingPunct="1">
              <a:lnSpc>
                <a:spcPct val="80000"/>
              </a:lnSpc>
            </a:pPr>
            <a:r>
              <a:rPr lang="en-US" altLang="en-US" sz="2800" smtClean="0"/>
              <a:t>Scanning electron micrograph of amorphous silica spheres closest packed in an Australian fire opal showing red interference colors</a:t>
            </a:r>
          </a:p>
          <a:p>
            <a:pPr eaLnBrk="1" hangingPunct="1">
              <a:lnSpc>
                <a:spcPct val="80000"/>
              </a:lnSpc>
            </a:pPr>
            <a:r>
              <a:rPr lang="en-US" altLang="en-US" sz="2800" smtClean="0"/>
              <a:t>Sphere size is ~2500 Angstroms</a:t>
            </a:r>
          </a:p>
          <a:p>
            <a:pPr eaLnBrk="1" hangingPunct="1">
              <a:lnSpc>
                <a:spcPct val="80000"/>
              </a:lnSpc>
            </a:pPr>
            <a:r>
              <a:rPr lang="en-US" altLang="en-US" sz="2800" smtClean="0"/>
              <a:t>Photo courtesy of Hans-Ude Nissen</a:t>
            </a:r>
          </a:p>
          <a:p>
            <a:pPr eaLnBrk="1" hangingPunct="1">
              <a:lnSpc>
                <a:spcPct val="80000"/>
              </a:lnSpc>
            </a:pPr>
            <a:r>
              <a:rPr lang="en-US" altLang="en-US" sz="2800" smtClean="0"/>
              <a:t>Cover of Reviews in Mineralogy vol. 29 "Silica" </a:t>
            </a:r>
          </a:p>
        </p:txBody>
      </p:sp>
      <p:pic>
        <p:nvPicPr>
          <p:cNvPr id="57349" name="Picture 6" descr="opa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981200"/>
            <a:ext cx="4419600" cy="3394075"/>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661DDEB-7F94-45EC-9C8B-AEEDCC674634}" type="slidenum">
              <a:rPr lang="en-US" altLang="en-US" sz="1400"/>
              <a:pPr eaLnBrk="1" hangingPunct="1">
                <a:spcBef>
                  <a:spcPct val="0"/>
                </a:spcBef>
                <a:buFontTx/>
                <a:buNone/>
              </a:pPr>
              <a:t>56</a:t>
            </a:fld>
            <a:endParaRPr lang="en-US" altLang="en-US" sz="1400"/>
          </a:p>
        </p:txBody>
      </p:sp>
      <p:sp>
        <p:nvSpPr>
          <p:cNvPr id="58371" name="Rectangle 2"/>
          <p:cNvSpPr>
            <a:spLocks noGrp="1" noChangeArrowheads="1"/>
          </p:cNvSpPr>
          <p:nvPr>
            <p:ph type="title"/>
          </p:nvPr>
        </p:nvSpPr>
        <p:spPr>
          <a:xfrm>
            <a:off x="4267200" y="3352800"/>
            <a:ext cx="2971800" cy="1143000"/>
          </a:xfrm>
        </p:spPr>
        <p:txBody>
          <a:bodyPr/>
          <a:lstStyle/>
          <a:p>
            <a:pPr eaLnBrk="1" hangingPunct="1"/>
            <a:r>
              <a:rPr lang="en-US" altLang="en-US" sz="4000" smtClean="0"/>
              <a:t>Fluorescence</a:t>
            </a:r>
          </a:p>
        </p:txBody>
      </p:sp>
      <p:sp>
        <p:nvSpPr>
          <p:cNvPr id="58372" name="Rectangle 5"/>
          <p:cNvSpPr>
            <a:spLocks noGrp="1" noChangeArrowheads="1"/>
          </p:cNvSpPr>
          <p:nvPr>
            <p:ph type="body" sz="half" idx="2"/>
          </p:nvPr>
        </p:nvSpPr>
        <p:spPr>
          <a:xfrm>
            <a:off x="3962400" y="4724400"/>
            <a:ext cx="4495800" cy="1371600"/>
          </a:xfrm>
        </p:spPr>
        <p:txBody>
          <a:bodyPr/>
          <a:lstStyle/>
          <a:p>
            <a:pPr eaLnBrk="1" hangingPunct="1">
              <a:lnSpc>
                <a:spcPct val="80000"/>
              </a:lnSpc>
            </a:pPr>
            <a:r>
              <a:rPr lang="en-US" altLang="en-US" sz="2400" smtClean="0"/>
              <a:t>Upper - rare fluorescent mineral hardystonite </a:t>
            </a:r>
          </a:p>
          <a:p>
            <a:pPr eaLnBrk="1" hangingPunct="1">
              <a:lnSpc>
                <a:spcPct val="80000"/>
              </a:lnSpc>
            </a:pPr>
            <a:r>
              <a:rPr lang="en-US" altLang="en-US" sz="2400" smtClean="0"/>
              <a:t>Lower - rare fluorescent mineral esperite</a:t>
            </a:r>
          </a:p>
          <a:p>
            <a:pPr eaLnBrk="1" hangingPunct="1">
              <a:lnSpc>
                <a:spcPct val="80000"/>
              </a:lnSpc>
            </a:pPr>
            <a:r>
              <a:rPr lang="en-US" altLang="en-US" sz="2400" smtClean="0"/>
              <a:t>Both from Franklin, New Jersey</a:t>
            </a:r>
          </a:p>
        </p:txBody>
      </p:sp>
      <p:pic>
        <p:nvPicPr>
          <p:cNvPr id="58373" name="Picture 6" descr="GE94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28600"/>
            <a:ext cx="3581400" cy="2709863"/>
          </a:xfrm>
          <a:noFill/>
        </p:spPr>
      </p:pic>
      <p:pic>
        <p:nvPicPr>
          <p:cNvPr id="58374" name="Picture 7" descr="GE9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3048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GE9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28600"/>
            <a:ext cx="2857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DEE6EB5-DDDD-4937-9E79-A872AB662428}" type="slidenum">
              <a:rPr lang="en-US" altLang="en-US" sz="1400"/>
              <a:pPr eaLnBrk="1" hangingPunct="1">
                <a:spcBef>
                  <a:spcPct val="0"/>
                </a:spcBef>
                <a:buFontTx/>
                <a:buNone/>
              </a:pPr>
              <a:t>57</a:t>
            </a:fld>
            <a:endParaRPr lang="en-US" altLang="en-US" sz="1400"/>
          </a:p>
        </p:txBody>
      </p:sp>
      <p:sp>
        <p:nvSpPr>
          <p:cNvPr id="59395" name="Rectangle 2"/>
          <p:cNvSpPr>
            <a:spLocks noGrp="1" noChangeArrowheads="1"/>
          </p:cNvSpPr>
          <p:nvPr>
            <p:ph type="title"/>
          </p:nvPr>
        </p:nvSpPr>
        <p:spPr>
          <a:xfrm>
            <a:off x="2057400" y="228600"/>
            <a:ext cx="4648200" cy="1143000"/>
          </a:xfrm>
        </p:spPr>
        <p:txBody>
          <a:bodyPr/>
          <a:lstStyle/>
          <a:p>
            <a:pPr eaLnBrk="1" hangingPunct="1"/>
            <a:r>
              <a:rPr lang="en-US" altLang="en-US" smtClean="0"/>
              <a:t>Acid Reaction</a:t>
            </a:r>
          </a:p>
        </p:txBody>
      </p:sp>
      <p:sp>
        <p:nvSpPr>
          <p:cNvPr id="59396" name="Rectangle 5"/>
          <p:cNvSpPr>
            <a:spLocks noGrp="1" noChangeArrowheads="1"/>
          </p:cNvSpPr>
          <p:nvPr>
            <p:ph type="body" sz="half" idx="2"/>
          </p:nvPr>
        </p:nvSpPr>
        <p:spPr>
          <a:xfrm>
            <a:off x="457200" y="5257800"/>
            <a:ext cx="8001000" cy="838200"/>
          </a:xfrm>
        </p:spPr>
        <p:txBody>
          <a:bodyPr/>
          <a:lstStyle/>
          <a:p>
            <a:pPr eaLnBrk="1" hangingPunct="1">
              <a:lnSpc>
                <a:spcPct val="80000"/>
              </a:lnSpc>
            </a:pPr>
            <a:r>
              <a:rPr lang="en-US" altLang="en-US" sz="2800" smtClean="0"/>
              <a:t>When acid is placed on the surface of certain minerals, carbon dioxide is released, producing a “fizz”</a:t>
            </a:r>
          </a:p>
          <a:p>
            <a:pPr eaLnBrk="1" hangingPunct="1">
              <a:lnSpc>
                <a:spcPct val="80000"/>
              </a:lnSpc>
            </a:pPr>
            <a:r>
              <a:rPr lang="en-US" altLang="en-US" sz="2800" smtClean="0"/>
              <a:t>The strength of the response should be noted</a:t>
            </a:r>
          </a:p>
        </p:txBody>
      </p:sp>
      <p:pic>
        <p:nvPicPr>
          <p:cNvPr id="79880" name="fizz.wmv">
            <a:hlinkClick r:id="" action="ppaction://media"/>
          </p:cNvPr>
          <p:cNvPicPr>
            <a:picLocks noGrp="1" noChangeAspect="1" noChangeArrowheads="1"/>
          </p:cNvPicPr>
          <p:nvPr>
            <p:ph sz="half" idx="1"/>
            <a:videoFile r:link="rId2"/>
            <p:extLst>
              <p:ext uri="{DAA4B4D4-6D71-4841-9C94-3DE7FCFB9230}">
                <p14:media xmlns:p14="http://schemas.microsoft.com/office/powerpoint/2010/main" r:embed="rId1"/>
              </p:ext>
            </p:extLst>
          </p:nvPr>
        </p:nvPicPr>
        <p:blipFill>
          <a:blip r:embed="rId5"/>
          <a:srcRect/>
          <a:stretch>
            <a:fillRect/>
          </a:stretch>
        </p:blipFill>
        <p:spPr>
          <a:xfrm>
            <a:off x="1828800" y="1219200"/>
            <a:ext cx="5257800" cy="39433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88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9880"/>
                                        </p:tgtEl>
                                      </p:cBhvr>
                                    </p:cmd>
                                  </p:childTnLst>
                                </p:cTn>
                              </p:par>
                            </p:childTnLst>
                          </p:cTn>
                        </p:par>
                      </p:childTnLst>
                    </p:cTn>
                  </p:par>
                </p:childTnLst>
              </p:cTn>
              <p:nextCondLst>
                <p:cond evt="onClick" delay="0">
                  <p:tgtEl>
                    <p:spTgt spid="79880"/>
                  </p:tgtEl>
                </p:cond>
              </p:nextCondLst>
            </p:seq>
            <p:video>
              <p:cMediaNode>
                <p:cTn id="7" fill="hold" display="0">
                  <p:stCondLst>
                    <p:cond delay="indefinite"/>
                  </p:stCondLst>
                  <p:endCondLst>
                    <p:cond evt="onNext" delay="0">
                      <p:tgtEl>
                        <p:sldTgt/>
                      </p:tgtEl>
                    </p:cond>
                    <p:cond evt="onPrev" delay="0">
                      <p:tgtEl>
                        <p:sldTgt/>
                      </p:tgtEl>
                    </p:cond>
                  </p:endCondLst>
                </p:cTn>
                <p:tgtEl>
                  <p:spTgt spid="79880"/>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92419AE-E648-4583-95C9-0E31172BC69D}" type="slidenum">
              <a:rPr lang="en-US" altLang="en-US" sz="1400"/>
              <a:pPr eaLnBrk="1" hangingPunct="1">
                <a:spcBef>
                  <a:spcPct val="0"/>
                </a:spcBef>
                <a:buFontTx/>
                <a:buNone/>
              </a:pPr>
              <a:t>58</a:t>
            </a:fld>
            <a:endParaRPr lang="en-US" altLang="en-US" sz="1400"/>
          </a:p>
        </p:txBody>
      </p:sp>
      <p:sp>
        <p:nvSpPr>
          <p:cNvPr id="60419" name="Rectangle 2"/>
          <p:cNvSpPr>
            <a:spLocks noGrp="1" noChangeArrowheads="1"/>
          </p:cNvSpPr>
          <p:nvPr>
            <p:ph type="title"/>
          </p:nvPr>
        </p:nvSpPr>
        <p:spPr/>
        <p:txBody>
          <a:bodyPr/>
          <a:lstStyle/>
          <a:p>
            <a:pPr eaLnBrk="1" hangingPunct="1"/>
            <a:r>
              <a:rPr lang="en-US" altLang="en-US" smtClean="0"/>
              <a:t>Taste</a:t>
            </a:r>
          </a:p>
        </p:txBody>
      </p:sp>
      <p:sp>
        <p:nvSpPr>
          <p:cNvPr id="60420" name="Rectangle 3"/>
          <p:cNvSpPr>
            <a:spLocks noGrp="1" noChangeArrowheads="1"/>
          </p:cNvSpPr>
          <p:nvPr>
            <p:ph type="body" idx="1"/>
          </p:nvPr>
        </p:nvSpPr>
        <p:spPr/>
        <p:txBody>
          <a:bodyPr/>
          <a:lstStyle/>
          <a:p>
            <a:pPr eaLnBrk="1" hangingPunct="1"/>
            <a:r>
              <a:rPr lang="en-US" altLang="en-US" smtClean="0"/>
              <a:t>Must be used carefully</a:t>
            </a:r>
          </a:p>
          <a:p>
            <a:pPr lvl="1" eaLnBrk="1" hangingPunct="1">
              <a:buFont typeface="Wingdings" panose="05000000000000000000" pitchFamily="2" charset="2"/>
              <a:buChar char="§"/>
            </a:pPr>
            <a:r>
              <a:rPr lang="en-US" altLang="en-US" smtClean="0"/>
              <a:t>Poisonous minerals</a:t>
            </a:r>
          </a:p>
          <a:p>
            <a:pPr lvl="1" eaLnBrk="1" hangingPunct="1">
              <a:buFont typeface="Wingdings" panose="05000000000000000000" pitchFamily="2" charset="2"/>
              <a:buChar char="§"/>
            </a:pPr>
            <a:r>
              <a:rPr lang="en-US" altLang="en-US" smtClean="0"/>
              <a:t>Diseases</a:t>
            </a:r>
          </a:p>
          <a:p>
            <a:pPr eaLnBrk="1" hangingPunct="1"/>
            <a:r>
              <a:rPr lang="en-US" altLang="en-US" smtClean="0"/>
              <a:t>Categories</a:t>
            </a:r>
          </a:p>
          <a:p>
            <a:pPr lvl="1" eaLnBrk="1" hangingPunct="1">
              <a:buFont typeface="Wingdings" panose="05000000000000000000" pitchFamily="2" charset="2"/>
              <a:buChar char="§"/>
            </a:pPr>
            <a:r>
              <a:rPr lang="en-US" altLang="en-US" smtClean="0"/>
              <a:t>Salty – Halite</a:t>
            </a:r>
          </a:p>
          <a:p>
            <a:pPr lvl="1" eaLnBrk="1" hangingPunct="1">
              <a:buFont typeface="Wingdings" panose="05000000000000000000" pitchFamily="2" charset="2"/>
              <a:buChar char="§"/>
            </a:pPr>
            <a:r>
              <a:rPr lang="en-US" altLang="en-US" smtClean="0"/>
              <a:t>Bitter – Sylvite</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8256014-0A32-4B73-948A-B55835281230}" type="slidenum">
              <a:rPr lang="en-US" altLang="en-US" sz="1400"/>
              <a:pPr eaLnBrk="1" hangingPunct="1">
                <a:spcBef>
                  <a:spcPct val="0"/>
                </a:spcBef>
                <a:buFontTx/>
                <a:buNone/>
              </a:pPr>
              <a:t>59</a:t>
            </a:fld>
            <a:endParaRPr lang="en-US" altLang="en-US" sz="1400"/>
          </a:p>
        </p:txBody>
      </p:sp>
      <p:sp>
        <p:nvSpPr>
          <p:cNvPr id="61443" name="Rectangle 2"/>
          <p:cNvSpPr>
            <a:spLocks noGrp="1" noChangeArrowheads="1"/>
          </p:cNvSpPr>
          <p:nvPr>
            <p:ph type="title"/>
          </p:nvPr>
        </p:nvSpPr>
        <p:spPr/>
        <p:txBody>
          <a:bodyPr/>
          <a:lstStyle/>
          <a:p>
            <a:pPr eaLnBrk="1" hangingPunct="1"/>
            <a:r>
              <a:rPr lang="en-US" altLang="en-US" smtClean="0"/>
              <a:t>Odor</a:t>
            </a:r>
          </a:p>
        </p:txBody>
      </p:sp>
      <p:sp>
        <p:nvSpPr>
          <p:cNvPr id="61444" name="Rectangle 3"/>
          <p:cNvSpPr>
            <a:spLocks noGrp="1" noChangeArrowheads="1"/>
          </p:cNvSpPr>
          <p:nvPr>
            <p:ph type="body" idx="1"/>
          </p:nvPr>
        </p:nvSpPr>
        <p:spPr/>
        <p:txBody>
          <a:bodyPr/>
          <a:lstStyle/>
          <a:p>
            <a:pPr eaLnBrk="1" hangingPunct="1"/>
            <a:r>
              <a:rPr lang="en-US" altLang="en-US" sz="2800" smtClean="0"/>
              <a:t>Smell of a fresh specimen</a:t>
            </a:r>
          </a:p>
          <a:p>
            <a:pPr eaLnBrk="1" hangingPunct="1"/>
            <a:r>
              <a:rPr lang="en-US" altLang="en-US" sz="2800" smtClean="0"/>
              <a:t>Lab specimens are usually contaminated, so this test is not usually used for lab specimens, although streak plate odor may be diagnostic</a:t>
            </a:r>
          </a:p>
          <a:p>
            <a:pPr eaLnBrk="1" hangingPunct="1"/>
            <a:r>
              <a:rPr lang="en-US" altLang="en-US" sz="2800" smtClean="0"/>
              <a:t>Examples</a:t>
            </a:r>
          </a:p>
          <a:p>
            <a:pPr lvl="1" eaLnBrk="1" hangingPunct="1">
              <a:buFont typeface="Wingdings" panose="05000000000000000000" pitchFamily="2" charset="2"/>
              <a:buChar char="§"/>
            </a:pPr>
            <a:r>
              <a:rPr lang="en-US" altLang="en-US" sz="2400" smtClean="0"/>
              <a:t>Sulphurous (rotten egg) sulfur, pyrite, sphalerite</a:t>
            </a:r>
          </a:p>
          <a:p>
            <a:pPr lvl="1" eaLnBrk="1" hangingPunct="1">
              <a:buFont typeface="Wingdings" panose="05000000000000000000" pitchFamily="2" charset="2"/>
              <a:buChar char="§"/>
            </a:pPr>
            <a:r>
              <a:rPr lang="en-US" altLang="en-US" sz="2400" smtClean="0"/>
              <a:t>Earthy hematite, limonite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7FF3F97-3811-4546-A721-4E3389B0512A}" type="slidenum">
              <a:rPr lang="en-US" altLang="en-US" sz="1400"/>
              <a:pPr eaLnBrk="1" hangingPunct="1">
                <a:spcBef>
                  <a:spcPct val="0"/>
                </a:spcBef>
                <a:buFontTx/>
                <a:buNone/>
              </a:pPr>
              <a:t>6</a:t>
            </a:fld>
            <a:endParaRPr lang="en-US" altLang="en-US" sz="1400"/>
          </a:p>
        </p:txBody>
      </p:sp>
      <p:sp>
        <p:nvSpPr>
          <p:cNvPr id="7171" name="Rectangle 2"/>
          <p:cNvSpPr>
            <a:spLocks noGrp="1" noChangeArrowheads="1"/>
          </p:cNvSpPr>
          <p:nvPr>
            <p:ph type="title"/>
          </p:nvPr>
        </p:nvSpPr>
        <p:spPr/>
        <p:txBody>
          <a:bodyPr/>
          <a:lstStyle/>
          <a:p>
            <a:pPr eaLnBrk="1" hangingPunct="1"/>
            <a:r>
              <a:rPr lang="en-US" altLang="en-US" smtClean="0"/>
              <a:t>Tenacity</a:t>
            </a:r>
          </a:p>
        </p:txBody>
      </p:sp>
      <p:sp>
        <p:nvSpPr>
          <p:cNvPr id="7172" name="Rectangle 3"/>
          <p:cNvSpPr>
            <a:spLocks noGrp="1" noChangeArrowheads="1"/>
          </p:cNvSpPr>
          <p:nvPr>
            <p:ph type="body" idx="1"/>
          </p:nvPr>
        </p:nvSpPr>
        <p:spPr/>
        <p:txBody>
          <a:bodyPr/>
          <a:lstStyle/>
          <a:p>
            <a:pPr eaLnBrk="1" hangingPunct="1"/>
            <a:r>
              <a:rPr lang="en-US" altLang="en-US" smtClean="0"/>
              <a:t>Brittle</a:t>
            </a:r>
          </a:p>
          <a:p>
            <a:pPr eaLnBrk="1" hangingPunct="1"/>
            <a:r>
              <a:rPr lang="en-US" altLang="en-US" smtClean="0"/>
              <a:t>Ductile</a:t>
            </a:r>
          </a:p>
          <a:p>
            <a:pPr eaLnBrk="1" hangingPunct="1"/>
            <a:r>
              <a:rPr lang="en-US" altLang="en-US" smtClean="0"/>
              <a:t>Elastic</a:t>
            </a:r>
          </a:p>
          <a:p>
            <a:pPr eaLnBrk="1" hangingPunct="1"/>
            <a:r>
              <a:rPr lang="en-US" altLang="en-US" smtClean="0"/>
              <a:t>Flexible</a:t>
            </a:r>
          </a:p>
          <a:p>
            <a:pPr eaLnBrk="1" hangingPunct="1"/>
            <a:r>
              <a:rPr lang="en-US" altLang="en-US" smtClean="0"/>
              <a:t>Malleable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C094EF0-9205-4CB6-9F7E-20BC679CF0B5}" type="slidenum">
              <a:rPr lang="en-US" altLang="en-US" sz="1400"/>
              <a:pPr eaLnBrk="1" hangingPunct="1">
                <a:spcBef>
                  <a:spcPct val="0"/>
                </a:spcBef>
                <a:buFontTx/>
                <a:buNone/>
              </a:pPr>
              <a:t>60</a:t>
            </a:fld>
            <a:endParaRPr lang="en-US" altLang="en-US" sz="1400"/>
          </a:p>
        </p:txBody>
      </p:sp>
      <p:sp>
        <p:nvSpPr>
          <p:cNvPr id="62467" name="Rectangle 2"/>
          <p:cNvSpPr>
            <a:spLocks noGrp="1" noChangeArrowheads="1"/>
          </p:cNvSpPr>
          <p:nvPr>
            <p:ph type="title"/>
          </p:nvPr>
        </p:nvSpPr>
        <p:spPr/>
        <p:txBody>
          <a:bodyPr/>
          <a:lstStyle/>
          <a:p>
            <a:pPr eaLnBrk="1" hangingPunct="1"/>
            <a:r>
              <a:rPr lang="en-US" altLang="en-US" smtClean="0"/>
              <a:t>Feel</a:t>
            </a:r>
          </a:p>
        </p:txBody>
      </p:sp>
      <p:sp>
        <p:nvSpPr>
          <p:cNvPr id="62468" name="Rectangle 3"/>
          <p:cNvSpPr>
            <a:spLocks noGrp="1" noChangeArrowheads="1"/>
          </p:cNvSpPr>
          <p:nvPr>
            <p:ph type="body" idx="1"/>
          </p:nvPr>
        </p:nvSpPr>
        <p:spPr/>
        <p:txBody>
          <a:bodyPr/>
          <a:lstStyle/>
          <a:p>
            <a:pPr eaLnBrk="1" hangingPunct="1"/>
            <a:r>
              <a:rPr lang="en-US" altLang="en-US" smtClean="0"/>
              <a:t>Tactile response to mineral surface</a:t>
            </a:r>
          </a:p>
          <a:p>
            <a:pPr lvl="1" eaLnBrk="1" hangingPunct="1">
              <a:buFont typeface="Wingdings" panose="05000000000000000000" pitchFamily="2" charset="2"/>
              <a:buChar char="§"/>
            </a:pPr>
            <a:r>
              <a:rPr lang="en-US" altLang="en-US" smtClean="0"/>
              <a:t>Greasy (unctuous) Talc, serpentine, graphite</a:t>
            </a:r>
          </a:p>
          <a:p>
            <a:pPr lvl="1" eaLnBrk="1" hangingPunct="1">
              <a:buFont typeface="Wingdings" panose="05000000000000000000" pitchFamily="2" charset="2"/>
              <a:buChar char="§"/>
            </a:pPr>
            <a:r>
              <a:rPr lang="en-US" altLang="en-US" smtClean="0"/>
              <a:t>Rough Crystalline minerals</a:t>
            </a:r>
          </a:p>
          <a:p>
            <a:pPr lvl="1" eaLnBrk="1" hangingPunct="1">
              <a:buFont typeface="Wingdings" panose="05000000000000000000" pitchFamily="2" charset="2"/>
              <a:buChar char="§"/>
            </a:pPr>
            <a:r>
              <a:rPr lang="en-US" altLang="en-US" smtClean="0"/>
              <a:t>Smooth – graphite</a:t>
            </a:r>
          </a:p>
          <a:p>
            <a:pPr lvl="1" eaLnBrk="1" hangingPunct="1">
              <a:buFont typeface="Wingdings" panose="05000000000000000000" pitchFamily="2" charset="2"/>
              <a:buChar char="§"/>
            </a:pPr>
            <a:r>
              <a:rPr lang="en-US" altLang="en-US" smtClean="0"/>
              <a:t>Soapy - graphite</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7BBD311-8E0E-4DEE-9B4D-2E06C836028F}" type="slidenum">
              <a:rPr lang="en-US" altLang="en-US" sz="1400"/>
              <a:pPr eaLnBrk="1" hangingPunct="1">
                <a:spcBef>
                  <a:spcPct val="0"/>
                </a:spcBef>
                <a:buFontTx/>
                <a:buNone/>
              </a:pPr>
              <a:t>61</a:t>
            </a:fld>
            <a:endParaRPr lang="en-US" altLang="en-US" sz="1400"/>
          </a:p>
        </p:txBody>
      </p:sp>
      <p:sp>
        <p:nvSpPr>
          <p:cNvPr id="63491" name="Rectangle 2"/>
          <p:cNvSpPr>
            <a:spLocks noGrp="1" noChangeArrowheads="1"/>
          </p:cNvSpPr>
          <p:nvPr>
            <p:ph type="title"/>
          </p:nvPr>
        </p:nvSpPr>
        <p:spPr/>
        <p:txBody>
          <a:bodyPr/>
          <a:lstStyle/>
          <a:p>
            <a:pPr eaLnBrk="1" hangingPunct="1"/>
            <a:r>
              <a:rPr lang="en-US" altLang="en-US" smtClean="0"/>
              <a:t>Magnetism</a:t>
            </a:r>
          </a:p>
        </p:txBody>
      </p:sp>
      <p:sp>
        <p:nvSpPr>
          <p:cNvPr id="63492" name="Rectangle 3"/>
          <p:cNvSpPr>
            <a:spLocks noGrp="1" noChangeArrowheads="1"/>
          </p:cNvSpPr>
          <p:nvPr>
            <p:ph type="body" idx="1"/>
          </p:nvPr>
        </p:nvSpPr>
        <p:spPr/>
        <p:txBody>
          <a:bodyPr/>
          <a:lstStyle/>
          <a:p>
            <a:pPr eaLnBrk="1" hangingPunct="1"/>
            <a:r>
              <a:rPr lang="en-US" altLang="en-US" smtClean="0"/>
              <a:t>A few minerals are strongly attracted to a magnet</a:t>
            </a:r>
          </a:p>
          <a:p>
            <a:pPr eaLnBrk="1" hangingPunct="1"/>
            <a:r>
              <a:rPr lang="en-US" altLang="en-US" smtClean="0"/>
              <a:t>Examples</a:t>
            </a:r>
          </a:p>
          <a:p>
            <a:pPr lvl="1" eaLnBrk="1" hangingPunct="1">
              <a:buFont typeface="Wingdings" panose="05000000000000000000" pitchFamily="2" charset="2"/>
              <a:buChar char="§"/>
            </a:pPr>
            <a:r>
              <a:rPr lang="en-US" altLang="en-US" smtClean="0"/>
              <a:t>Magnetite</a:t>
            </a:r>
          </a:p>
          <a:p>
            <a:pPr lvl="1" eaLnBrk="1" hangingPunct="1">
              <a:buFont typeface="Wingdings" panose="05000000000000000000" pitchFamily="2" charset="2"/>
              <a:buChar char="§"/>
            </a:pPr>
            <a:r>
              <a:rPr lang="en-US" altLang="en-US" smtClean="0"/>
              <a:t>Pyrrhotite</a:t>
            </a:r>
          </a:p>
          <a:p>
            <a:pPr eaLnBrk="1" hangingPunct="1"/>
            <a:r>
              <a:rPr lang="en-US" altLang="en-US" smtClean="0"/>
              <a:t>A hand magnet or the needle of a Brunton compass may be used to test for magnetism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BBB7F2D-F5C6-461F-8463-90ECD9568F4B}" type="slidenum">
              <a:rPr lang="en-US" altLang="en-US" sz="1400"/>
              <a:pPr eaLnBrk="1" hangingPunct="1">
                <a:spcBef>
                  <a:spcPct val="0"/>
                </a:spcBef>
                <a:buFontTx/>
                <a:buNone/>
              </a:pPr>
              <a:t>62</a:t>
            </a:fld>
            <a:endParaRPr lang="en-US" altLang="en-US" sz="1400"/>
          </a:p>
        </p:txBody>
      </p:sp>
      <p:sp>
        <p:nvSpPr>
          <p:cNvPr id="64515" name="Rectangle 4"/>
          <p:cNvSpPr>
            <a:spLocks noGrp="1" noChangeArrowheads="1"/>
          </p:cNvSpPr>
          <p:nvPr>
            <p:ph type="title"/>
          </p:nvPr>
        </p:nvSpPr>
        <p:spPr/>
        <p:txBody>
          <a:bodyPr/>
          <a:lstStyle/>
          <a:p>
            <a:pPr eaLnBrk="1" hangingPunct="1"/>
            <a:r>
              <a:rPr lang="en-US" altLang="en-US" smtClean="0"/>
              <a:t>Lodestone</a:t>
            </a:r>
          </a:p>
        </p:txBody>
      </p:sp>
      <p:sp>
        <p:nvSpPr>
          <p:cNvPr id="64516" name="Rectangle 6"/>
          <p:cNvSpPr>
            <a:spLocks noGrp="1" noChangeArrowheads="1"/>
          </p:cNvSpPr>
          <p:nvPr>
            <p:ph type="body" sz="half" idx="2"/>
          </p:nvPr>
        </p:nvSpPr>
        <p:spPr/>
        <p:txBody>
          <a:bodyPr/>
          <a:lstStyle/>
          <a:p>
            <a:pPr eaLnBrk="1" hangingPunct="1"/>
            <a:r>
              <a:rPr lang="en-US" altLang="en-US" sz="2800" smtClean="0"/>
              <a:t>Lodestone is a naturally magnetic variety of magnetite</a:t>
            </a:r>
          </a:p>
          <a:p>
            <a:pPr eaLnBrk="1" hangingPunct="1"/>
            <a:r>
              <a:rPr lang="en-US" altLang="en-US" sz="2800" smtClean="0"/>
              <a:t>The iron filings cling to the rock</a:t>
            </a:r>
          </a:p>
        </p:txBody>
      </p:sp>
      <p:pic>
        <p:nvPicPr>
          <p:cNvPr id="64517" name="Picture 7" descr="min03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479675"/>
            <a:ext cx="3810000" cy="3116263"/>
          </a:xfr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C8BE96B-69CA-4FFB-9C85-1D3BBAA7B04D}" type="slidenum">
              <a:rPr lang="en-US" altLang="en-US" sz="1400"/>
              <a:pPr eaLnBrk="1" hangingPunct="1">
                <a:spcBef>
                  <a:spcPct val="0"/>
                </a:spcBef>
                <a:buFontTx/>
                <a:buNone/>
              </a:pPr>
              <a:t>63</a:t>
            </a:fld>
            <a:endParaRPr lang="en-US" altLang="en-US" sz="1400"/>
          </a:p>
        </p:txBody>
      </p:sp>
      <p:sp>
        <p:nvSpPr>
          <p:cNvPr id="65539" name="Rectangle 2"/>
          <p:cNvSpPr>
            <a:spLocks noGrp="1" noChangeArrowheads="1"/>
          </p:cNvSpPr>
          <p:nvPr>
            <p:ph type="title"/>
          </p:nvPr>
        </p:nvSpPr>
        <p:spPr/>
        <p:txBody>
          <a:bodyPr/>
          <a:lstStyle/>
          <a:p>
            <a:pPr eaLnBrk="1" hangingPunct="1"/>
            <a:r>
              <a:rPr lang="en-US" altLang="en-US" smtClean="0"/>
              <a:t>Radioactivity</a:t>
            </a:r>
          </a:p>
        </p:txBody>
      </p:sp>
      <p:sp>
        <p:nvSpPr>
          <p:cNvPr id="65540" name="Rectangle 3"/>
          <p:cNvSpPr>
            <a:spLocks noGrp="1" noChangeArrowheads="1"/>
          </p:cNvSpPr>
          <p:nvPr>
            <p:ph type="body" sz="half" idx="2"/>
          </p:nvPr>
        </p:nvSpPr>
        <p:spPr>
          <a:xfrm>
            <a:off x="3429000" y="1981200"/>
            <a:ext cx="5029200" cy="4114800"/>
          </a:xfrm>
        </p:spPr>
        <p:txBody>
          <a:bodyPr/>
          <a:lstStyle/>
          <a:p>
            <a:pPr eaLnBrk="1" hangingPunct="1"/>
            <a:r>
              <a:rPr lang="en-US" altLang="en-US" sz="2800" smtClean="0"/>
              <a:t>Some minerals contain radioactive elements</a:t>
            </a:r>
          </a:p>
          <a:p>
            <a:pPr eaLnBrk="1" hangingPunct="1"/>
            <a:r>
              <a:rPr lang="en-US" altLang="en-US" sz="2800" smtClean="0"/>
              <a:t>Placing the sample next to the radiation meter will produce an audible signal, as well as a deflection of the meter, if the sample is emitting radioactivity</a:t>
            </a:r>
          </a:p>
        </p:txBody>
      </p:sp>
      <p:pic>
        <p:nvPicPr>
          <p:cNvPr id="65541" name="Picture 5" descr="ck1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2511425" cy="44196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1B20552-65E8-4BCC-A181-60A3B1F4FE5F}" type="slidenum">
              <a:rPr lang="en-US" altLang="en-US" sz="1400"/>
              <a:pPr eaLnBrk="1" hangingPunct="1">
                <a:spcBef>
                  <a:spcPct val="0"/>
                </a:spcBef>
                <a:buFontTx/>
                <a:buNone/>
              </a:pPr>
              <a:t>7</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smtClean="0"/>
              <a:t>Cleavage Causes </a:t>
            </a:r>
          </a:p>
        </p:txBody>
      </p:sp>
      <p:sp>
        <p:nvSpPr>
          <p:cNvPr id="8196" name="Rectangle 3"/>
          <p:cNvSpPr>
            <a:spLocks noGrp="1" noChangeArrowheads="1"/>
          </p:cNvSpPr>
          <p:nvPr>
            <p:ph type="body" idx="1"/>
          </p:nvPr>
        </p:nvSpPr>
        <p:spPr/>
        <p:txBody>
          <a:bodyPr/>
          <a:lstStyle/>
          <a:p>
            <a:pPr eaLnBrk="1" hangingPunct="1">
              <a:lnSpc>
                <a:spcPct val="90000"/>
              </a:lnSpc>
            </a:pPr>
            <a:r>
              <a:rPr lang="en-US" altLang="en-US" smtClean="0"/>
              <a:t>In some minerals, bonds between layers of atoms aligned in certain directions are weaker than bonds between different layers</a:t>
            </a:r>
          </a:p>
          <a:p>
            <a:pPr eaLnBrk="1" hangingPunct="1">
              <a:lnSpc>
                <a:spcPct val="90000"/>
              </a:lnSpc>
            </a:pPr>
            <a:r>
              <a:rPr lang="en-US" altLang="en-US" smtClean="0"/>
              <a:t>In other minerals, the number of bonds per unit area (bond density) is low</a:t>
            </a:r>
          </a:p>
          <a:p>
            <a:pPr eaLnBrk="1" hangingPunct="1">
              <a:lnSpc>
                <a:spcPct val="90000"/>
              </a:lnSpc>
            </a:pPr>
            <a:r>
              <a:rPr lang="en-US" altLang="en-US" smtClean="0"/>
              <a:t>In these cases, breakage occurs along smooth, flat surfaces parallel to those zones of weakness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2C85FCD-2E7C-4DD2-BB05-77F2A6653D5C}" type="slidenum">
              <a:rPr lang="en-US" altLang="en-US" sz="1400"/>
              <a:pPr eaLnBrk="1" hangingPunct="1">
                <a:spcBef>
                  <a:spcPct val="0"/>
                </a:spcBef>
                <a:buFontTx/>
                <a:buNone/>
              </a:pPr>
              <a:t>8</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smtClean="0"/>
              <a:t>Multiple Cleavage Directions</a:t>
            </a:r>
          </a:p>
        </p:txBody>
      </p:sp>
      <p:sp>
        <p:nvSpPr>
          <p:cNvPr id="9220" name="Rectangle 3"/>
          <p:cNvSpPr>
            <a:spLocks noGrp="1" noChangeArrowheads="1"/>
          </p:cNvSpPr>
          <p:nvPr>
            <p:ph type="body" idx="1"/>
          </p:nvPr>
        </p:nvSpPr>
        <p:spPr/>
        <p:txBody>
          <a:bodyPr/>
          <a:lstStyle/>
          <a:p>
            <a:pPr eaLnBrk="1" hangingPunct="1"/>
            <a:r>
              <a:rPr lang="en-US" altLang="en-US" smtClean="0"/>
              <a:t>In some minerals, a single direction of weakness exists, but in others, two, three, four, or as many as six may be present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78B1BC5-51C4-40EC-B810-63163F33BCFC}" type="slidenum">
              <a:rPr lang="en-US" altLang="en-US" sz="1400"/>
              <a:pPr eaLnBrk="1" hangingPunct="1">
                <a:spcBef>
                  <a:spcPct val="0"/>
                </a:spcBef>
                <a:buFontTx/>
                <a:buNone/>
              </a:pPr>
              <a:t>9</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smtClean="0"/>
              <a:t>Cleavage Angles</a:t>
            </a:r>
          </a:p>
        </p:txBody>
      </p:sp>
      <p:sp>
        <p:nvSpPr>
          <p:cNvPr id="10244" name="Rectangle 3"/>
          <p:cNvSpPr>
            <a:spLocks noGrp="1" noChangeArrowheads="1"/>
          </p:cNvSpPr>
          <p:nvPr>
            <p:ph type="body" idx="1"/>
          </p:nvPr>
        </p:nvSpPr>
        <p:spPr/>
        <p:txBody>
          <a:bodyPr/>
          <a:lstStyle/>
          <a:p>
            <a:pPr eaLnBrk="1" hangingPunct="1"/>
            <a:r>
              <a:rPr lang="en-US" altLang="en-US" smtClean="0"/>
              <a:t>Where more than one direction of cleavage is present, it is important to determine the angular relation between the resulting cleavage surfaces: are they perpendicular to each other (right angle), or do they meet at an acute or obtuse angle?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24066</TotalTime>
  <Words>3065</Words>
  <Application>Microsoft Office PowerPoint</Application>
  <PresentationFormat>On-screen Show (4:3)</PresentationFormat>
  <Paragraphs>528</Paragraphs>
  <Slides>63</Slides>
  <Notes>48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Times New Roman</vt:lpstr>
      <vt:lpstr>Wingdings</vt:lpstr>
      <vt:lpstr>Default Design</vt:lpstr>
      <vt:lpstr>Mineral Properties</vt:lpstr>
      <vt:lpstr>Hardness </vt:lpstr>
      <vt:lpstr>Moh’s Scale</vt:lpstr>
      <vt:lpstr>Practical Scale</vt:lpstr>
      <vt:lpstr>Moh’s Scale Versus Absolute Hardness</vt:lpstr>
      <vt:lpstr>Tenacity</vt:lpstr>
      <vt:lpstr>Cleavage Causes </vt:lpstr>
      <vt:lpstr>Multiple Cleavage Directions</vt:lpstr>
      <vt:lpstr>Cleavage Angles</vt:lpstr>
      <vt:lpstr>Cleavage Illustration</vt:lpstr>
      <vt:lpstr>Basal Cleavage</vt:lpstr>
      <vt:lpstr>2-D@60º</vt:lpstr>
      <vt:lpstr>2-D@90º</vt:lpstr>
      <vt:lpstr>3-D not @ 90º</vt:lpstr>
      <vt:lpstr>American and British Systems</vt:lpstr>
      <vt:lpstr>Perfect</vt:lpstr>
      <vt:lpstr>Good</vt:lpstr>
      <vt:lpstr>Fair</vt:lpstr>
      <vt:lpstr>Poor</vt:lpstr>
      <vt:lpstr>Parting</vt:lpstr>
      <vt:lpstr>Fracture</vt:lpstr>
      <vt:lpstr>Conchoidal</vt:lpstr>
      <vt:lpstr>Fibrous</vt:lpstr>
      <vt:lpstr>Splintery</vt:lpstr>
      <vt:lpstr>Hackly</vt:lpstr>
      <vt:lpstr>Density</vt:lpstr>
      <vt:lpstr>Specific Gravity</vt:lpstr>
      <vt:lpstr>SG Examples</vt:lpstr>
      <vt:lpstr>Luster</vt:lpstr>
      <vt:lpstr>Metallic Luster</vt:lpstr>
      <vt:lpstr>Submetallic</vt:lpstr>
      <vt:lpstr>Non-metallic</vt:lpstr>
      <vt:lpstr>Non-metallic: Adamantine</vt:lpstr>
      <vt:lpstr>Non-metallic: Vitreous</vt:lpstr>
      <vt:lpstr>Non-metallic: Resinous</vt:lpstr>
      <vt:lpstr>Non-metallic: Pearly</vt:lpstr>
      <vt:lpstr>Non-metallic: Silky</vt:lpstr>
      <vt:lpstr>Non-metallic: Greasy or Oily</vt:lpstr>
      <vt:lpstr>Non-metallic: Dull</vt:lpstr>
      <vt:lpstr>Non-metallic: Earthy</vt:lpstr>
      <vt:lpstr>Luster Modifers</vt:lpstr>
      <vt:lpstr>Diaphaneity</vt:lpstr>
      <vt:lpstr>Transparent</vt:lpstr>
      <vt:lpstr>Translucent</vt:lpstr>
      <vt:lpstr>Opaque</vt:lpstr>
      <vt:lpstr>Color</vt:lpstr>
      <vt:lpstr>Idiochromatic</vt:lpstr>
      <vt:lpstr>Allochromatic</vt:lpstr>
      <vt:lpstr>Streak Color</vt:lpstr>
      <vt:lpstr>Streak Color Image</vt:lpstr>
      <vt:lpstr>Streak Color Image</vt:lpstr>
      <vt:lpstr>Iridescence</vt:lpstr>
      <vt:lpstr>Play of Colors</vt:lpstr>
      <vt:lpstr>Opalescence</vt:lpstr>
      <vt:lpstr>Source of Opalescence</vt:lpstr>
      <vt:lpstr>Fluorescence</vt:lpstr>
      <vt:lpstr>Acid Reaction</vt:lpstr>
      <vt:lpstr>Taste</vt:lpstr>
      <vt:lpstr>Odor</vt:lpstr>
      <vt:lpstr>Feel</vt:lpstr>
      <vt:lpstr>Magnetism</vt:lpstr>
      <vt:lpstr>Lodestone</vt:lpstr>
      <vt:lpstr>Radioactivity</vt:lpstr>
    </vt:vector>
  </TitlesOfParts>
  <Company>FAU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Properties</dc:title>
  <dc:creator>dwarburton</dc:creator>
  <cp:lastModifiedBy>David Warburton</cp:lastModifiedBy>
  <cp:revision>937</cp:revision>
  <dcterms:created xsi:type="dcterms:W3CDTF">2004-01-13T16:01:10Z</dcterms:created>
  <dcterms:modified xsi:type="dcterms:W3CDTF">2019-08-21T12:38:22Z</dcterms:modified>
</cp:coreProperties>
</file>