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74" r:id="rId9"/>
    <p:sldId id="282" r:id="rId10"/>
    <p:sldId id="264" r:id="rId11"/>
    <p:sldId id="265" r:id="rId12"/>
    <p:sldId id="292" r:id="rId13"/>
    <p:sldId id="278" r:id="rId14"/>
    <p:sldId id="266" r:id="rId15"/>
    <p:sldId id="279" r:id="rId16"/>
    <p:sldId id="267" r:id="rId17"/>
    <p:sldId id="283" r:id="rId18"/>
    <p:sldId id="269" r:id="rId19"/>
    <p:sldId id="286" r:id="rId20"/>
    <p:sldId id="287" r:id="rId21"/>
    <p:sldId id="268" r:id="rId22"/>
    <p:sldId id="294" r:id="rId23"/>
    <p:sldId id="259" r:id="rId24"/>
    <p:sldId id="293" r:id="rId25"/>
    <p:sldId id="270" r:id="rId26"/>
    <p:sldId id="271" r:id="rId27"/>
    <p:sldId id="290" r:id="rId28"/>
    <p:sldId id="291" r:id="rId29"/>
    <p:sldId id="272" r:id="rId30"/>
    <p:sldId id="281" r:id="rId31"/>
    <p:sldId id="280" r:id="rId32"/>
    <p:sldId id="285" r:id="rId33"/>
    <p:sldId id="273" r:id="rId34"/>
    <p:sldId id="275" r:id="rId35"/>
    <p:sldId id="276" r:id="rId36"/>
    <p:sldId id="289" r:id="rId37"/>
    <p:sldId id="288" r:id="rId38"/>
    <p:sldId id="277" r:id="rId39"/>
    <p:sldId id="284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5" d="100"/>
          <a:sy n="85" d="100"/>
        </p:scale>
        <p:origin x="90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32"/>
    </p:cViewPr>
  </p:sorterViewPr>
  <p:notesViewPr>
    <p:cSldViewPr>
      <p:cViewPr varScale="1">
        <p:scale>
          <a:sx n="53" d="100"/>
          <a:sy n="53" d="100"/>
        </p:scale>
        <p:origin x="-187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5F8A44-9EF7-4E31-B77A-6E3153AC4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33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DC301B-20C5-41D4-9268-8C3948F849EB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2589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055443-336C-4B27-91DA-9D9E3719B6E4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smtClean="0"/>
              <a:t>(Upper) http://www.geolab.unc.edu/Petunia/IgMetAtlas/meta-micro/hornfels.X.html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Upper Photo #hornfels_X.jpg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(Lower) http://www.geolab.unc.edu/Petunia/IgMetAtlas/meta-micro/hornfels.UX.html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Lower Photo #hornfels_U.jpg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0085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73E053-A0CF-490F-B734-7699232AE66A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smtClean="0"/>
              <a:t>http://www.geolab.unc.edu/Petunia/IgMetAtlas/meta-micro/spottedhornfels.X.html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Photo # spottedhornfels_X.jpg</a:t>
            </a:r>
          </a:p>
        </p:txBody>
      </p:sp>
    </p:spTree>
    <p:extLst>
      <p:ext uri="{BB962C8B-B14F-4D97-AF65-F5344CB8AC3E}">
        <p14:creationId xmlns:p14="http://schemas.microsoft.com/office/powerpoint/2010/main" val="255126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5C5063-3EB9-4A7B-857D-B9366A86068E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smtClean="0"/>
              <a:t>http://cri.ensmp.fr/gm/541.html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Photo #16214.jpg</a:t>
            </a:r>
          </a:p>
        </p:txBody>
      </p:sp>
    </p:spTree>
    <p:extLst>
      <p:ext uri="{BB962C8B-B14F-4D97-AF65-F5344CB8AC3E}">
        <p14:creationId xmlns:p14="http://schemas.microsoft.com/office/powerpoint/2010/main" val="3184415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339037-6DF4-42EC-B0BF-D310CE5CD4E3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2468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83B9CA-9A78-41A2-82B4-8E1F23083DD0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smtClean="0"/>
              <a:t>http://www.science.ubc.ca/~eoswr/cgi-bin/db_gallery/searchframe.html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Photo # cag173m.jpg</a:t>
            </a:r>
          </a:p>
        </p:txBody>
      </p:sp>
    </p:spTree>
    <p:extLst>
      <p:ext uri="{BB962C8B-B14F-4D97-AF65-F5344CB8AC3E}">
        <p14:creationId xmlns:p14="http://schemas.microsoft.com/office/powerpoint/2010/main" val="1592548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8D1602-2EC4-4B5E-9D9C-3F42D8C1FB8E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smtClean="0"/>
              <a:t>http://www.science.ubc.ca/~eoswr/cgi-bin/db_gallery/searchframe.html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Photo # gd3m.jpg</a:t>
            </a:r>
          </a:p>
        </p:txBody>
      </p:sp>
    </p:spTree>
    <p:extLst>
      <p:ext uri="{BB962C8B-B14F-4D97-AF65-F5344CB8AC3E}">
        <p14:creationId xmlns:p14="http://schemas.microsoft.com/office/powerpoint/2010/main" val="631507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C17FD3-ECBF-486E-839C-68BB0320C55F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smtClean="0"/>
              <a:t>http://www.humboldt.edu/~jdl1/web.page.images/tremolite.actinolite1.html#anchor55683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Photo #m_40.gif</a:t>
            </a:r>
          </a:p>
        </p:txBody>
      </p:sp>
    </p:spTree>
    <p:extLst>
      <p:ext uri="{BB962C8B-B14F-4D97-AF65-F5344CB8AC3E}">
        <p14:creationId xmlns:p14="http://schemas.microsoft.com/office/powerpoint/2010/main" val="3196952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DB16A7-D5C0-4C15-9F83-98DB2AE09047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smtClean="0"/>
              <a:t>http://www.humboldt.edu/~jdl1/web.page.images/tremolite.actinolite1.html#anchor55683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Upper photo # b_99.gif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Lower photo #tremolite.gif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8456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E2D547-9A2D-472A-A5D0-13FFC6A7F6B0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smtClean="0"/>
              <a:t>http://www.geolab.unc.edu/Petunia/IgMetAtlas/meta-micro/talctremschist.X.html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Photo #talc-trem%20schist.jpg</a:t>
            </a:r>
          </a:p>
        </p:txBody>
      </p:sp>
    </p:spTree>
    <p:extLst>
      <p:ext uri="{BB962C8B-B14F-4D97-AF65-F5344CB8AC3E}">
        <p14:creationId xmlns:p14="http://schemas.microsoft.com/office/powerpoint/2010/main" val="3244751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07548F-265A-4032-8224-AAF511EF6A47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smtClean="0"/>
              <a:t>http://www.science.ubc.ca/~eoswr/cgi-bin/db_gallery/searchframe.html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Photo #r1-32m.jpg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337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9F8CD68-F2BB-4620-AAB5-829322BFCAC0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2604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6077B7-282F-4EAF-A17A-694BC745BE98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smtClean="0"/>
              <a:t>http://www.geolab.unc.edu/Petunia/IgMetAtlas/meta-micro/porophyroclastic.X.html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Photo #porphyroclastic_X.jpg</a:t>
            </a:r>
          </a:p>
        </p:txBody>
      </p:sp>
    </p:spTree>
    <p:extLst>
      <p:ext uri="{BB962C8B-B14F-4D97-AF65-F5344CB8AC3E}">
        <p14:creationId xmlns:p14="http://schemas.microsoft.com/office/powerpoint/2010/main" val="1440763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0B2624-1C2C-47E0-9C76-A32BA8CBD44D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smtClean="0"/>
              <a:t>http://www.geolab.unc.edu/Petunia/IgMetAtlas/meta-micro/mylonite.X.html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Photo # mylonite.jpg</a:t>
            </a:r>
          </a:p>
        </p:txBody>
      </p:sp>
    </p:spTree>
    <p:extLst>
      <p:ext uri="{BB962C8B-B14F-4D97-AF65-F5344CB8AC3E}">
        <p14:creationId xmlns:p14="http://schemas.microsoft.com/office/powerpoint/2010/main" val="238424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3BFD94-E3DB-4816-ADAD-AB5AE8CB28D8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1648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C1839A-2BBA-4FCD-8131-318E0B20A36D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smtClean="0"/>
              <a:t>http://www.humboldt.edu/~jdl1/web.page.images/epidote.clinozoisite1.html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Upper Photo #m_21.gif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Lower Photo #m_22.gif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665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33C786-76E6-4300-ABAC-E7C4948EE681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smtClean="0"/>
              <a:t>http://www.science.ubc.ca/~eoswr/cgi-bin/db_gallery/searchframe.html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Upper Photo # tjb6m.jpg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Lower Photo # tjb12m.jpg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909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93D8EA-8126-4408-9786-EC1FB9846165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smtClean="0"/>
              <a:t>http://www.humboldt.edu/~jdl1/web.page.images/hornfels1.html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Photo #cg113.gif</a:t>
            </a:r>
          </a:p>
        </p:txBody>
      </p:sp>
    </p:spTree>
    <p:extLst>
      <p:ext uri="{BB962C8B-B14F-4D97-AF65-F5344CB8AC3E}">
        <p14:creationId xmlns:p14="http://schemas.microsoft.com/office/powerpoint/2010/main" val="3452506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A2B0BC-BED2-404C-9D98-28EBF5F81887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4513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80184F-357E-425F-A990-AA78A4335A87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smtClean="0"/>
              <a:t>http://www.humboldt.edu/~jdl1/web.page.images/meta/contact/px.hornfels.gif</a:t>
            </a:r>
            <a:endParaRPr lang="en-US" altLang="en-US" smtClean="0"/>
          </a:p>
          <a:p>
            <a:endParaRPr lang="en-US" altLang="en-US" smtClean="0"/>
          </a:p>
          <a:p>
            <a:r>
              <a:rPr lang="en-US" altLang="en-US" sz="2000" smtClean="0"/>
              <a:t>Photo #px.hornfels.gif</a:t>
            </a:r>
          </a:p>
        </p:txBody>
      </p:sp>
    </p:spTree>
    <p:extLst>
      <p:ext uri="{BB962C8B-B14F-4D97-AF65-F5344CB8AC3E}">
        <p14:creationId xmlns:p14="http://schemas.microsoft.com/office/powerpoint/2010/main" val="461749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98C902-CB7B-4FD1-9947-D850A25C4D83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smtClean="0"/>
              <a:t>http://www.humboldt.edu/~jdl1/web.page.images/andalusite1.html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Photo #m_49.gif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65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04ED7-1ED9-484C-A03A-C6CAB557A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69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6DCED-0A2B-4EA6-B3FE-C33ECDD3E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08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791E4-9E45-42AB-B1EB-059798E7C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549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641E7-FD34-45D6-8499-654787268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17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17030-180B-491F-B433-30864F272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01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7F904-69FE-4A63-9AD9-BD39C3E6F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16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E52A2-11A9-4F94-B433-3F11B21FF5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0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0CC6D-1FD4-4C3A-9C30-35D8CCEDC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53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32708-F836-48EB-8FA0-CFD140B36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70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8D2FC-8AB4-4C6A-A593-D2279BECA0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05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5524C-5EB3-4A34-8293-0113836769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96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F5995-8FF0-4BBB-857E-9EE4DEDD5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10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73D35D-4045-4227-B683-A99E78254F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B3E380-389B-47F9-94D0-6597CAEAE36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mtClean="0"/>
              <a:t>Metamorphic Rocks, Part 4</a:t>
            </a:r>
            <a:br>
              <a:rPr lang="en-US" altLang="en-US" smtClean="0"/>
            </a:br>
            <a:r>
              <a:rPr lang="en-US" altLang="en-US" smtClean="0"/>
              <a:t>CONTACT AND DYNAMIC METAMORPHIC ROCKS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b="1" smtClean="0"/>
              <a:t>Hornfels, Skarns, Talc-Tremolite Schist, and Epidosite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9EC626-0042-435A-8BA2-B783FF9266E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Hornblende Hornfels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hornblende hornfels facies is of slightly higher grade</a:t>
            </a:r>
          </a:p>
          <a:p>
            <a:r>
              <a:rPr lang="en-US" altLang="en-US" smtClean="0"/>
              <a:t>Mafic rocks usually produce the plagioclase and hornblende assemblage</a:t>
            </a:r>
          </a:p>
          <a:p>
            <a:r>
              <a:rPr lang="en-US" altLang="en-US" smtClean="0"/>
              <a:t>There should be no epidote or almandite</a:t>
            </a:r>
          </a:p>
          <a:p>
            <a:r>
              <a:rPr lang="en-US" altLang="en-US" smtClean="0"/>
              <a:t>Pelitic rocks will be metamorphosed to micas, andalusite, cordierite, or sillimanite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96CF91-3A2A-4DED-A289-C6CBA1B090E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Hornblende Hornfels continued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Almandite or staurolite are uncommon, kyanite is absent</a:t>
            </a:r>
          </a:p>
          <a:p>
            <a:r>
              <a:rPr lang="en-US" altLang="en-US" smtClean="0"/>
              <a:t>Typical pressures are less than 4 kilobars, temperatures in the range 400 - 650</a:t>
            </a:r>
            <a:r>
              <a:rPr lang="en-US" altLang="en-US" smtClean="0">
                <a:latin typeface="WP MathA" panose="05010101010101010101" pitchFamily="2" charset="2"/>
              </a:rPr>
              <a:t>E</a:t>
            </a:r>
            <a:r>
              <a:rPr lang="en-US" altLang="en-US" smtClean="0"/>
              <a:t>C 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C87FC7-0420-4D05-88D0-4DA1C1E07E4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81000"/>
            <a:ext cx="7772400" cy="1524000"/>
          </a:xfrm>
        </p:spPr>
        <p:txBody>
          <a:bodyPr/>
          <a:lstStyle/>
          <a:p>
            <a:r>
              <a:rPr lang="en-US" altLang="en-US" smtClean="0"/>
              <a:t>Cordierite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609600"/>
            <a:ext cx="4419600" cy="2438400"/>
          </a:xfrm>
        </p:spPr>
        <p:txBody>
          <a:bodyPr/>
          <a:lstStyle/>
          <a:p>
            <a:r>
              <a:rPr lang="en-US" altLang="en-US" sz="2600" smtClean="0"/>
              <a:t>CN Left; PP Below</a:t>
            </a:r>
          </a:p>
          <a:p>
            <a:r>
              <a:rPr lang="en-US" altLang="en-US" sz="2600" smtClean="0"/>
              <a:t>Low interference colors </a:t>
            </a:r>
          </a:p>
          <a:p>
            <a:r>
              <a:rPr lang="en-US" altLang="en-US" sz="2600" smtClean="0"/>
              <a:t>(Upper) Cyclic twinning</a:t>
            </a:r>
          </a:p>
          <a:p>
            <a:r>
              <a:rPr lang="en-US" altLang="en-US" sz="2600" smtClean="0"/>
              <a:t>(Lower) Sector Twinning</a:t>
            </a:r>
          </a:p>
          <a:p>
            <a:r>
              <a:rPr lang="en-US" altLang="en-US" sz="2600" smtClean="0"/>
              <a:t>Photo: T. Barrett</a:t>
            </a:r>
          </a:p>
        </p:txBody>
      </p:sp>
      <p:pic>
        <p:nvPicPr>
          <p:cNvPr id="13317" name="Picture 6" descr="tjb6m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85800"/>
            <a:ext cx="3711575" cy="2470150"/>
          </a:xfrm>
        </p:spPr>
      </p:pic>
      <p:pic>
        <p:nvPicPr>
          <p:cNvPr id="13318" name="Picture 7" descr="Corerite CN Sector Twinning tjb12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36925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228600" y="5791200"/>
            <a:ext cx="82454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(Right)  </a:t>
            </a:r>
            <a:r>
              <a:rPr lang="en-US" altLang="en-US" sz="2600"/>
              <a:t>Note lack of color and clouding which indicates that it has been altered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3320" name="Picture 10" descr="Cordierite PP tjb5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371157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E99CC5-DE49-479E-AD8A-AC76DC17204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Hornblende Hornfels Photomicrograph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 smtClean="0"/>
              <a:t>CN</a:t>
            </a:r>
          </a:p>
          <a:p>
            <a:r>
              <a:rPr lang="en-US" altLang="en-US" sz="2800" smtClean="0"/>
              <a:t>Mixture of hornblende and plagioclase</a:t>
            </a:r>
          </a:p>
        </p:txBody>
      </p:sp>
      <p:pic>
        <p:nvPicPr>
          <p:cNvPr id="14341" name="Picture 6" descr="Hornblende Hornfels CN c_11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62200"/>
            <a:ext cx="3810000" cy="33512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EF6B50-D06C-45E5-A030-FB9D3FC3E7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Pyroxene Hornfels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pyroxene hornfels facies is of distinctly higher grade</a:t>
            </a:r>
          </a:p>
          <a:p>
            <a:r>
              <a:rPr lang="en-US" altLang="en-US" smtClean="0"/>
              <a:t>Mafic rocks will be metamorphosed to diopside, orthopyroxene (hypersthene or enstatite), and plagioclase</a:t>
            </a:r>
          </a:p>
          <a:p>
            <a:r>
              <a:rPr lang="en-US" altLang="en-US" smtClean="0"/>
              <a:t>Amphiboles are normally absent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839FED-48CF-4ED9-BAFD-86998A1EBBD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Pyroxene Hornfels Photomicrograph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 smtClean="0"/>
              <a:t>CN</a:t>
            </a:r>
          </a:p>
          <a:p>
            <a:r>
              <a:rPr lang="en-US" altLang="en-US" sz="2800" smtClean="0"/>
              <a:t>Plagioclase, cordierite (a few of the first order yellow grains), and biotite</a:t>
            </a:r>
          </a:p>
        </p:txBody>
      </p:sp>
      <p:pic>
        <p:nvPicPr>
          <p:cNvPr id="16389" name="Picture 6" descr="px_hornfel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62200"/>
            <a:ext cx="3810000" cy="335121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CC2B44-7EE5-4A3D-B7C0-0BEDEC8072F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Pyroxene Hornfels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Pelitic assemblages usually are represented by the assemblage of sillimanite or andalusite, cordierite, and K-spar</a:t>
            </a:r>
          </a:p>
          <a:p>
            <a:r>
              <a:rPr lang="en-US" altLang="en-US" smtClean="0"/>
              <a:t>Muscovite is absent, but biotite may be present in small amounts</a:t>
            </a:r>
          </a:p>
          <a:p>
            <a:r>
              <a:rPr lang="en-US" altLang="en-US" smtClean="0"/>
              <a:t>Temperatures are in excess of 550</a:t>
            </a:r>
            <a:r>
              <a:rPr lang="en-US" altLang="en-US" smtClean="0">
                <a:latin typeface="WP MathA" panose="05010101010101010101" pitchFamily="2" charset="2"/>
              </a:rPr>
              <a:t>E</a:t>
            </a:r>
            <a:r>
              <a:rPr lang="en-US" altLang="en-US" smtClean="0"/>
              <a:t>C</a:t>
            </a:r>
          </a:p>
          <a:p>
            <a:r>
              <a:rPr lang="en-US" altLang="en-US" smtClean="0"/>
              <a:t>In grade, these rocks belong to the hypersthene or sillimanite hornfels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C87D85-F46D-4CAC-B7B5-98A8FEAD3D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altLang="en-US" smtClean="0"/>
              <a:t>Andalusite Photomicrograph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143000"/>
            <a:ext cx="5029200" cy="4953000"/>
          </a:xfrm>
        </p:spPr>
        <p:txBody>
          <a:bodyPr/>
          <a:lstStyle/>
          <a:p>
            <a:r>
              <a:rPr lang="en-US" altLang="en-US" sz="2600" smtClean="0"/>
              <a:t>Usually colorless, may be red in PP</a:t>
            </a:r>
          </a:p>
          <a:p>
            <a:r>
              <a:rPr lang="en-US" altLang="en-US" sz="2600" smtClean="0"/>
              <a:t>First order gray interference colors</a:t>
            </a:r>
          </a:p>
          <a:p>
            <a:r>
              <a:rPr lang="en-US" altLang="en-US" sz="2600" smtClean="0"/>
              <a:t>Typically euhedral      (idioblastic) crystals</a:t>
            </a:r>
          </a:p>
          <a:p>
            <a:r>
              <a:rPr lang="en-US" altLang="en-US" sz="2600" smtClean="0"/>
              <a:t>Two cleavages, with parallel or symmetrical extinction</a:t>
            </a:r>
          </a:p>
          <a:p>
            <a:r>
              <a:rPr lang="en-US" altLang="en-US" sz="2600" smtClean="0"/>
              <a:t>Carbonaceous inclusions may be arranged symmetrically to form a variety called chiastolite</a:t>
            </a:r>
          </a:p>
          <a:p>
            <a:r>
              <a:rPr lang="en-US" altLang="en-US" sz="2800" smtClean="0"/>
              <a:t>Common mineral in contact metamorphosed shales</a:t>
            </a:r>
          </a:p>
        </p:txBody>
      </p:sp>
      <p:pic>
        <p:nvPicPr>
          <p:cNvPr id="18437" name="Picture 6" descr="Andalusite CN m_4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066800"/>
            <a:ext cx="3810000" cy="3351213"/>
          </a:xfrm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212725" y="4572000"/>
            <a:ext cx="39020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/>
              <a:t>Porphyroblast of andalusite, with faint dark cross of carbonaceous specks, in a fine-grained hornfels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956FD0-037E-4972-A03E-A60C096B0A0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Examples of Hornfels Rocks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One specimen you will examine is a cordierite hornfels, with porphyroblasts of cordierite, a magnesium aluminum silicate</a:t>
            </a:r>
          </a:p>
          <a:p>
            <a:r>
              <a:rPr lang="en-US" altLang="en-US" smtClean="0"/>
              <a:t>Tremolite hornfels represents the hornblende hornfels facies, while enstatite almandine hornfels represents an even higher grade of metamorphism, the pyroxene hornfels facies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B90191-E386-4490-BB2A-792FEAD82E1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mtClean="0"/>
              <a:t>Biotite Hornfels Photomicrographs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981200"/>
            <a:ext cx="4267200" cy="4114800"/>
          </a:xfrm>
        </p:spPr>
        <p:txBody>
          <a:bodyPr/>
          <a:lstStyle/>
          <a:p>
            <a:r>
              <a:rPr lang="en-US" altLang="en-US" sz="2800" smtClean="0"/>
              <a:t>Upper, CN; Lower, PP</a:t>
            </a:r>
          </a:p>
          <a:p>
            <a:r>
              <a:rPr lang="en-US" altLang="en-US" sz="2800" smtClean="0"/>
              <a:t>The layers  of biotite in this sample probably represent original sedimentary bedding</a:t>
            </a:r>
          </a:p>
          <a:p>
            <a:r>
              <a:rPr lang="en-US" altLang="en-US" sz="2800" smtClean="0"/>
              <a:t>Sample #H-186</a:t>
            </a:r>
          </a:p>
        </p:txBody>
      </p:sp>
      <p:pic>
        <p:nvPicPr>
          <p:cNvPr id="20485" name="Picture 6" descr="horfels_X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3765550" cy="2470150"/>
          </a:xfrm>
        </p:spPr>
      </p:pic>
      <p:pic>
        <p:nvPicPr>
          <p:cNvPr id="20486" name="Picture 7" descr="hornfels_U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37750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1AE039-FB29-4812-A647-344EB616A9A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Contact and Dynamic Metamorphism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rocks in this lab are formed either by contact metamorphism or by dynamic metamorphism associated with movement along a fault</a:t>
            </a:r>
          </a:p>
          <a:p>
            <a:r>
              <a:rPr lang="en-US" altLang="en-US" smtClean="0"/>
              <a:t>Contact metamorphism is sometimes called thermal metamorphism</a:t>
            </a:r>
          </a:p>
          <a:p>
            <a:r>
              <a:rPr lang="en-US" altLang="en-US" smtClean="0"/>
              <a:t>Temperature is increased due to the heat lost by an intrusive body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5C2126-D05C-487C-9282-8C3ED4B53BA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Spotted Hornfels Photomicrograph</a:t>
            </a:r>
          </a:p>
        </p:txBody>
      </p:sp>
      <p:sp>
        <p:nvSpPr>
          <p:cNvPr id="21508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343400" cy="4114800"/>
          </a:xfrm>
        </p:spPr>
        <p:txBody>
          <a:bodyPr/>
          <a:lstStyle/>
          <a:p>
            <a:r>
              <a:rPr lang="en-US" altLang="en-US" sz="2800" smtClean="0"/>
              <a:t>CN</a:t>
            </a:r>
          </a:p>
          <a:p>
            <a:r>
              <a:rPr lang="en-US" altLang="en-US" sz="2800" smtClean="0"/>
              <a:t>The mineral responsible for the spots is probably cordierite or andalusite</a:t>
            </a:r>
          </a:p>
          <a:p>
            <a:r>
              <a:rPr lang="en-US" altLang="en-US" sz="2800" smtClean="0"/>
              <a:t>Sample #G-42</a:t>
            </a:r>
          </a:p>
        </p:txBody>
      </p:sp>
      <p:pic>
        <p:nvPicPr>
          <p:cNvPr id="21509" name="Picture 1030" descr="spottedhornfels_X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81200"/>
            <a:ext cx="3810000" cy="24987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4F2BFF-E54D-40DE-B651-7B0F1DB24BE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altLang="en-US" smtClean="0"/>
              <a:t>Sanidinite Facies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4953000"/>
          </a:xfrm>
        </p:spPr>
        <p:txBody>
          <a:bodyPr/>
          <a:lstStyle/>
          <a:p>
            <a:r>
              <a:rPr lang="en-US" altLang="en-US" smtClean="0"/>
              <a:t>The sanidinite facies are characterized by high-temperature feldspars, tridymite, and high-temperature lime-silicates such as spurrite and larnite</a:t>
            </a:r>
          </a:p>
          <a:p>
            <a:r>
              <a:rPr lang="en-US" altLang="en-US" smtClean="0"/>
              <a:t>Other minerals include mullite and monticellite</a:t>
            </a:r>
          </a:p>
          <a:p>
            <a:r>
              <a:rPr lang="en-US" altLang="en-US" smtClean="0"/>
              <a:t>Sanidinite facies rocks are often found as inclusions in lavas, where they were surrounded by molten rock</a:t>
            </a:r>
          </a:p>
          <a:p>
            <a:r>
              <a:rPr lang="en-US" altLang="en-US" smtClean="0"/>
              <a:t>They often show evidence of melting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32A3A6-D501-4FFB-B09B-DCF25BF7D3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Sanidine Photo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 smtClean="0"/>
              <a:t>Location: Besse en Chandesse, Puy de Dome, France</a:t>
            </a:r>
          </a:p>
          <a:p>
            <a:r>
              <a:rPr lang="en-US" altLang="en-US" sz="2800" smtClean="0"/>
              <a:t>High-temperature K-spar </a:t>
            </a:r>
          </a:p>
        </p:txBody>
      </p:sp>
      <p:pic>
        <p:nvPicPr>
          <p:cNvPr id="23557" name="Picture 6" descr="Sanidine Ecole de Mines1674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22488"/>
            <a:ext cx="3810000" cy="38322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94F99F-E250-4A43-9DFD-38CB23973E2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altLang="en-US" smtClean="0"/>
              <a:t>Skarn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4724400"/>
          </a:xfrm>
        </p:spPr>
        <p:txBody>
          <a:bodyPr/>
          <a:lstStyle/>
          <a:p>
            <a:r>
              <a:rPr lang="en-US" altLang="en-US" smtClean="0"/>
              <a:t>Skarns are lime silicate rocks, which form by thermal alteration of limestone, either calcitic or dolomitic</a:t>
            </a:r>
          </a:p>
          <a:p>
            <a:r>
              <a:rPr lang="en-US" altLang="en-US" smtClean="0"/>
              <a:t>One of the specimens you will examine is a garnet-wollastonite skarn</a:t>
            </a:r>
          </a:p>
          <a:p>
            <a:r>
              <a:rPr lang="en-US" altLang="en-US" smtClean="0"/>
              <a:t>The garnet is andradite, a calcium-iron garnet</a:t>
            </a:r>
          </a:p>
          <a:p>
            <a:r>
              <a:rPr lang="en-US" altLang="en-US" smtClean="0"/>
              <a:t>Most Ca-rich garnets form in calcareous rocks of either contact or regional metamorphic origin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57B63C-514F-480E-A601-0575DD9AD52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Andradite Photo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 smtClean="0"/>
              <a:t>Calcium-iron garnet</a:t>
            </a:r>
          </a:p>
          <a:p>
            <a:r>
              <a:rPr lang="en-US" altLang="en-US" sz="2800" smtClean="0"/>
              <a:t>Location: San Benito, California</a:t>
            </a:r>
          </a:p>
        </p:txBody>
      </p:sp>
      <p:pic>
        <p:nvPicPr>
          <p:cNvPr id="25605" name="Picture 6" descr="Andradite Ecole de Mines 1621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663" y="1905000"/>
            <a:ext cx="4351337" cy="36957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FDF82A-09BB-4976-988C-476958BF68A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Skarn Mineralogy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Wollastonite is a pyroxenoid, a mineral type that is a single chain silicate, like the pyroxenes, but with a distinctly different crystal structure</a:t>
            </a:r>
          </a:p>
          <a:p>
            <a:r>
              <a:rPr lang="en-US" altLang="en-US" smtClean="0"/>
              <a:t>The other example of skarn is cordierite-anthophyllite skarn</a:t>
            </a:r>
          </a:p>
          <a:p>
            <a:r>
              <a:rPr lang="en-US" altLang="en-US" smtClean="0"/>
              <a:t>Cordierite is favored by low-pressure, high-temperature situations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A1FEB-2171-448D-86CC-59E12D719EB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Skarn Mineralogy continued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Anthophyllite is a magnesium-iron orthoamphibole</a:t>
            </a:r>
          </a:p>
          <a:p>
            <a:r>
              <a:rPr lang="en-US" altLang="en-US" smtClean="0"/>
              <a:t>It is usually fibrous, but may be poikiloblastic</a:t>
            </a:r>
          </a:p>
          <a:p>
            <a:r>
              <a:rPr lang="en-US" altLang="en-US" smtClean="0"/>
              <a:t>Anthophyllite is often found in Mg-rich metasomatic rocks, associated with cordierite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444298-5569-487E-995F-82A9066247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altLang="en-US" smtClean="0"/>
              <a:t>Skarn Rock Photo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219200"/>
            <a:ext cx="5029200" cy="4876800"/>
          </a:xfrm>
        </p:spPr>
        <p:txBody>
          <a:bodyPr/>
          <a:lstStyle/>
          <a:p>
            <a:r>
              <a:rPr lang="en-US" altLang="en-US" sz="2800" smtClean="0"/>
              <a:t>Skarn rock associated with the Texada Island Mines iron/copper deposit</a:t>
            </a:r>
          </a:p>
          <a:p>
            <a:r>
              <a:rPr lang="en-US" altLang="en-US" sz="2800" smtClean="0"/>
              <a:t>Dull-green mineral occurring as bands of large parallel crystals is actinolite</a:t>
            </a:r>
          </a:p>
          <a:p>
            <a:r>
              <a:rPr lang="en-US" altLang="en-US" sz="2800" smtClean="0"/>
              <a:t>Also present are black magnetite and yellowish chalcopyrite, the two principle ore minerals in the deposit</a:t>
            </a:r>
          </a:p>
          <a:p>
            <a:r>
              <a:rPr lang="en-US" altLang="en-US" sz="2800" smtClean="0"/>
              <a:t>Location: Texada Island Mine, coastal BC</a:t>
            </a:r>
          </a:p>
          <a:p>
            <a:endParaRPr lang="en-US" altLang="en-US" sz="2800" smtClean="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88925" y="5070475"/>
            <a:ext cx="39020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irregular texture seen here is typical of many skarns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Photo: Carlo Giovanella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8678" name="Picture 7" descr="Skarn ore cag173m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43000"/>
            <a:ext cx="3336925" cy="383698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DFCC7C-62A1-429E-AF92-7A2C4F790A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Skarn Rock Photo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267200" cy="4114800"/>
          </a:xfrm>
        </p:spPr>
        <p:txBody>
          <a:bodyPr/>
          <a:lstStyle/>
          <a:p>
            <a:r>
              <a:rPr lang="en-US" altLang="en-US" sz="2800" smtClean="0"/>
              <a:t>Tremolite sprays in skarn Horsethief Creek contact metamorphic aureole</a:t>
            </a:r>
          </a:p>
          <a:p>
            <a:r>
              <a:rPr lang="en-US" altLang="en-US" sz="2800" smtClean="0"/>
              <a:t>Photo:  G.M. Dipple</a:t>
            </a:r>
          </a:p>
          <a:p>
            <a:r>
              <a:rPr lang="en-US" altLang="en-US" sz="2800" smtClean="0"/>
              <a:t>Location: South eastern British Columbia </a:t>
            </a:r>
          </a:p>
          <a:p>
            <a:endParaRPr lang="en-US" altLang="en-US" sz="2800" smtClean="0"/>
          </a:p>
        </p:txBody>
      </p:sp>
      <p:pic>
        <p:nvPicPr>
          <p:cNvPr id="29701" name="Picture 6" descr="Tremolite skarn gd3m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738" y="1981200"/>
            <a:ext cx="4259262" cy="34925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931B05-6D2C-474F-A665-2D7E18463C8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Talc-Tremolite Schist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419600"/>
          </a:xfrm>
        </p:spPr>
        <p:txBody>
          <a:bodyPr/>
          <a:lstStyle/>
          <a:p>
            <a:r>
              <a:rPr lang="en-US" altLang="en-US" smtClean="0"/>
              <a:t>This schist contains two minerals, tremolite and talc, which are usually found in contact metamorphic rocks</a:t>
            </a:r>
          </a:p>
          <a:p>
            <a:r>
              <a:rPr lang="en-US" altLang="en-US" smtClean="0"/>
              <a:t>Tremolite is a calcium-magnesium amphibole, and is usually fibrous or bladed  </a:t>
            </a:r>
          </a:p>
          <a:p>
            <a:r>
              <a:rPr lang="en-US" altLang="en-US" smtClean="0"/>
              <a:t>Tremolite is generally restricted to low-grade metamorphic rocks</a:t>
            </a:r>
          </a:p>
          <a:p>
            <a:r>
              <a:rPr lang="en-US" altLang="en-US" smtClean="0"/>
              <a:t>The calcium in tremolite becomes calcite upon alteration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48792C-35F8-4953-A505-2886A3EBE0B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Contact Metamorphic Facies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Contact metamorphic facies are divided into the Albite-Epidote hornfels, hornblende hornfels, pyroxene hornfels, and sanidinite facies</a:t>
            </a:r>
          </a:p>
          <a:p>
            <a:r>
              <a:rPr lang="en-US" altLang="en-US" smtClean="0"/>
              <a:t>The albite-epidote facies is approximately equivalent to the greenschist facies, the hornblende hornfels to the amphibolite, and the pyroxene and sanidinite facies to the granulite facies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86576A-3244-4A39-BF36-FBD6C97A0F8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Tremolite Photomicrograph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91000" cy="4114800"/>
          </a:xfrm>
        </p:spPr>
        <p:txBody>
          <a:bodyPr/>
          <a:lstStyle/>
          <a:p>
            <a:r>
              <a:rPr lang="en-US" altLang="en-US" sz="2800" smtClean="0"/>
              <a:t>CN</a:t>
            </a:r>
          </a:p>
          <a:p>
            <a:r>
              <a:rPr lang="en-US" altLang="en-US" sz="2800" smtClean="0"/>
              <a:t>Cleavage clearly visible in grain towards upper left</a:t>
            </a:r>
          </a:p>
          <a:p>
            <a:r>
              <a:rPr lang="en-US" altLang="en-US" sz="2800" smtClean="0"/>
              <a:t>Colorless to pale green in plane polarized light</a:t>
            </a:r>
          </a:p>
          <a:p>
            <a:r>
              <a:rPr lang="en-US" altLang="en-US" sz="2800" smtClean="0"/>
              <a:t>Interference colors up to middle second order</a:t>
            </a:r>
          </a:p>
          <a:p>
            <a:r>
              <a:rPr lang="en-US" altLang="en-US" sz="2800" smtClean="0"/>
              <a:t>Inclined extinction</a:t>
            </a:r>
          </a:p>
        </p:txBody>
      </p:sp>
      <p:pic>
        <p:nvPicPr>
          <p:cNvPr id="31749" name="Picture 6" descr="temolite CN m_4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" y="1905000"/>
            <a:ext cx="4222750" cy="3714750"/>
          </a:xfrm>
        </p:spPr>
      </p:pic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457200" y="5943600"/>
            <a:ext cx="3768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Prismatic to fibrous form</a:t>
            </a:r>
            <a:endParaRPr lang="en-US" altLang="en-US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2CDC96-9312-4882-B01A-035E830CAC1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Tremolite Schist Photomicrographs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981200"/>
            <a:ext cx="5257800" cy="4114800"/>
          </a:xfrm>
        </p:spPr>
        <p:txBody>
          <a:bodyPr/>
          <a:lstStyle/>
          <a:p>
            <a:r>
              <a:rPr lang="en-US" altLang="en-US" sz="2800" smtClean="0"/>
              <a:t>Upper, CN; Lower, PP</a:t>
            </a:r>
          </a:p>
          <a:p>
            <a:r>
              <a:rPr lang="en-US" altLang="en-US" sz="2800" smtClean="0"/>
              <a:t>Tremolite schist, composed almost entirely of tremolite</a:t>
            </a:r>
          </a:p>
          <a:p>
            <a:r>
              <a:rPr lang="en-US" altLang="en-US" sz="2800" smtClean="0"/>
              <a:t>Interlocking fibers of tremolite form the jade mineral, nephrite</a:t>
            </a:r>
          </a:p>
        </p:txBody>
      </p:sp>
      <p:pic>
        <p:nvPicPr>
          <p:cNvPr id="32773" name="Picture 6" descr="tremolite schist CN b_9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2806700" cy="2468563"/>
          </a:xfrm>
        </p:spPr>
      </p:pic>
      <p:pic>
        <p:nvPicPr>
          <p:cNvPr id="32774" name="Picture 7" descr="tremolite schist 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28067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1B3028-199F-4373-9C33-12DFDF7A27B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Talc-Tremolite Schist Photomicrograph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267200" cy="4114800"/>
          </a:xfrm>
        </p:spPr>
        <p:txBody>
          <a:bodyPr/>
          <a:lstStyle/>
          <a:p>
            <a:r>
              <a:rPr lang="en-US" altLang="en-US" sz="2800" smtClean="0"/>
              <a:t>CN</a:t>
            </a:r>
          </a:p>
          <a:p>
            <a:r>
              <a:rPr lang="en-US" altLang="en-US" sz="2800" smtClean="0"/>
              <a:t>Talc forms the fine-grained matrix between the prismatic crystals of  tremolite in this rock</a:t>
            </a:r>
          </a:p>
          <a:p>
            <a:r>
              <a:rPr lang="en-US" altLang="en-US" sz="2800" smtClean="0"/>
              <a:t>Note the ~120 degree cleavages in some of  the tremolite sections</a:t>
            </a:r>
          </a:p>
        </p:txBody>
      </p:sp>
      <p:pic>
        <p:nvPicPr>
          <p:cNvPr id="33797" name="Picture 6" descr="talc-trem%20schis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28800"/>
            <a:ext cx="3810000" cy="249872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3A5DC6-6396-4797-B39C-E45F6DF869F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Talc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Tremolite is often altered to talc, a hydrous magnesium sheet silicate</a:t>
            </a:r>
          </a:p>
          <a:p>
            <a:r>
              <a:rPr lang="en-US" altLang="en-US" smtClean="0"/>
              <a:t>Talc is a common metamorphic product of impure dolomitic limestones</a:t>
            </a:r>
          </a:p>
          <a:p>
            <a:r>
              <a:rPr lang="en-US" altLang="en-US" smtClean="0"/>
              <a:t>It commonly forms in shear zones and thus may form a schist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F1D325-3890-48C1-88FC-16C4C79CB9D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Dynamic Metamorphic Rocks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Dynamic metamorphic rocks do not fit well into the facies classification scheme</a:t>
            </a:r>
          </a:p>
          <a:p>
            <a:r>
              <a:rPr lang="en-US" altLang="en-US" smtClean="0"/>
              <a:t>These rocks are intensely fractured and brecciated</a:t>
            </a:r>
          </a:p>
          <a:p>
            <a:r>
              <a:rPr lang="en-US" altLang="en-US" smtClean="0"/>
              <a:t>They are often brittle</a:t>
            </a:r>
          </a:p>
          <a:p>
            <a:r>
              <a:rPr lang="en-US" altLang="en-US" smtClean="0"/>
              <a:t>Predominant minerals are quartz and feldspar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FCB172-1EA4-475B-A279-D0560A764FC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Cataclasites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cataclasite rocks are generally aphanetic, with no evidence of flow lines  </a:t>
            </a:r>
          </a:p>
          <a:p>
            <a:r>
              <a:rPr lang="en-US" altLang="en-US" smtClean="0"/>
              <a:t>If the rock is recrystallized it may become a blastomylonite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3AD281-2760-46F0-9EF7-09A41FD91A6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3789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Cataclasite Photomicrograph</a:t>
            </a:r>
          </a:p>
        </p:txBody>
      </p:sp>
      <p:sp>
        <p:nvSpPr>
          <p:cNvPr id="37892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343400" cy="4114800"/>
          </a:xfrm>
        </p:spPr>
        <p:txBody>
          <a:bodyPr/>
          <a:lstStyle/>
          <a:p>
            <a:r>
              <a:rPr lang="en-US" altLang="en-US" sz="2800" smtClean="0"/>
              <a:t>Strongly hematite altered shear zone</a:t>
            </a:r>
          </a:p>
          <a:p>
            <a:r>
              <a:rPr lang="en-US" altLang="en-US" sz="2800" smtClean="0"/>
              <a:t>Rock appears  mylonitic in outcrop, but thin section analysis reveals deformation is brittle</a:t>
            </a:r>
          </a:p>
          <a:p>
            <a:r>
              <a:rPr lang="en-US" altLang="en-US" sz="2800" smtClean="0"/>
              <a:t>Therefore, rock described as a foliated cataclasite. (scale in cm)</a:t>
            </a:r>
          </a:p>
          <a:p>
            <a:r>
              <a:rPr lang="en-US" altLang="en-US" sz="2800" smtClean="0"/>
              <a:t>Photo: C. Huggins</a:t>
            </a:r>
          </a:p>
        </p:txBody>
      </p:sp>
      <p:pic>
        <p:nvPicPr>
          <p:cNvPr id="37893" name="Picture 1030" descr="Cataclasite r1-32m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0"/>
          <a:stretch>
            <a:fillRect/>
          </a:stretch>
        </p:blipFill>
        <p:spPr>
          <a:xfrm>
            <a:off x="381000" y="1828800"/>
            <a:ext cx="3810000" cy="22098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0048AB-AA15-42E1-A31A-F733FDCC7A0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Blastomylonite in granitic gneiss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34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CN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This large grain is a K-feldspar </a:t>
            </a:r>
            <a:r>
              <a:rPr lang="en-US" altLang="en-US" sz="2800" u="sng" smtClean="0"/>
              <a:t>porphyroclast 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Unlike porphyroblasts, porphyroclasts are not grown in-situ, but rather are fragments of pre-existing minerals which were broken up during the process of metamorphism</a:t>
            </a:r>
          </a:p>
        </p:txBody>
      </p:sp>
      <p:pic>
        <p:nvPicPr>
          <p:cNvPr id="38917" name="Picture 6" descr="porphyroclast_X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81200"/>
            <a:ext cx="3810000" cy="2498725"/>
          </a:xfrm>
        </p:spPr>
      </p:pic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762000" y="4800600"/>
            <a:ext cx="2895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Location: Montana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Sample #MT-34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1F6EE1-F0C7-4F23-97FA-D93A7208049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altLang="en-US" smtClean="0"/>
              <a:t>Mylonitic Rocks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4724400"/>
          </a:xfrm>
        </p:spPr>
        <p:txBody>
          <a:bodyPr/>
          <a:lstStyle/>
          <a:p>
            <a:r>
              <a:rPr lang="en-US" altLang="en-US" sz="3100" smtClean="0"/>
              <a:t>Mylonitic rocks are crushed but generally show evidence of flow</a:t>
            </a:r>
          </a:p>
          <a:p>
            <a:r>
              <a:rPr lang="en-US" altLang="en-US" sz="3100" smtClean="0"/>
              <a:t>The term ultramylonite is sometimes used for chert like rocks with no porphyroblasts left</a:t>
            </a:r>
          </a:p>
          <a:p>
            <a:r>
              <a:rPr lang="en-US" altLang="en-US" sz="3100" smtClean="0"/>
              <a:t>They are often rich in feldspar and quartz, although these minerals cannot usually be identified</a:t>
            </a:r>
          </a:p>
          <a:p>
            <a:r>
              <a:rPr lang="en-US" altLang="en-US" sz="3100" smtClean="0"/>
              <a:t>Undestroyed material may remain, and augen gneiss are sometimes produced by mylonitization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8FD24C-4093-493A-A478-D3373CE038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Mylonite Photomicrograph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267200" cy="4114800"/>
          </a:xfrm>
        </p:spPr>
        <p:txBody>
          <a:bodyPr/>
          <a:lstStyle/>
          <a:p>
            <a:r>
              <a:rPr lang="en-US" altLang="en-US" sz="2800" smtClean="0"/>
              <a:t>CN</a:t>
            </a:r>
          </a:p>
          <a:p>
            <a:r>
              <a:rPr lang="en-US" altLang="en-US" sz="2800" smtClean="0"/>
              <a:t>Location: Ragged Ridge, North Carolina</a:t>
            </a:r>
          </a:p>
          <a:p>
            <a:r>
              <a:rPr lang="en-US" altLang="en-US" sz="2800" smtClean="0"/>
              <a:t>Extremely fine grain size and strong foliation in this mylonite</a:t>
            </a:r>
          </a:p>
          <a:p>
            <a:r>
              <a:rPr lang="en-US" altLang="en-US" sz="2800" smtClean="0"/>
              <a:t> These features were probably caused by intense shearing</a:t>
            </a:r>
          </a:p>
        </p:txBody>
      </p:sp>
      <p:pic>
        <p:nvPicPr>
          <p:cNvPr id="40965" name="Picture 6" descr="mylonit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28800"/>
            <a:ext cx="3810000" cy="24987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5CBAD-27A9-440E-9B21-490A137E9A9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Contact Facies continued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Grain size, particularly of the albite-epidote rocks, is tiny</a:t>
            </a:r>
          </a:p>
          <a:p>
            <a:r>
              <a:rPr lang="en-US" altLang="en-US" smtClean="0"/>
              <a:t>Epidote may be recognized by its color</a:t>
            </a:r>
          </a:p>
          <a:p>
            <a:r>
              <a:rPr lang="en-US" altLang="en-US" smtClean="0"/>
              <a:t>Sometimes the rocks in the higher facies will have recognizable grains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03409E-9105-4330-9589-92067C7FDA5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US" altLang="en-US" smtClean="0"/>
              <a:t>Hornfels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648200"/>
          </a:xfrm>
        </p:spPr>
        <p:txBody>
          <a:bodyPr/>
          <a:lstStyle/>
          <a:p>
            <a:r>
              <a:rPr lang="en-US" altLang="en-US" smtClean="0"/>
              <a:t>A fine grained, massive rock (Massive means the minerals have no preferred orientation) </a:t>
            </a:r>
          </a:p>
          <a:p>
            <a:r>
              <a:rPr lang="en-US" altLang="en-US" smtClean="0"/>
              <a:t>Generally produced by contact metamorphism, with no associated directed pressure</a:t>
            </a:r>
          </a:p>
          <a:p>
            <a:r>
              <a:rPr lang="en-US" altLang="en-US" smtClean="0"/>
              <a:t>Hornfels is completely recrystallized during contact metamorphism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99EABF-952B-4B21-8592-AB78BE359ED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Albite-Epidote Facies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major minerals in the albite-epidote hornfels facies are albite, epidote, chlorite, and actinolite</a:t>
            </a:r>
          </a:p>
          <a:p>
            <a:r>
              <a:rPr lang="en-US" altLang="en-US" smtClean="0"/>
              <a:t>It is typical of the outer part of contact metamorphic aureoles</a:t>
            </a:r>
          </a:p>
          <a:p>
            <a:r>
              <a:rPr lang="en-US" altLang="en-US" smtClean="0"/>
              <a:t>It is not greatly distinctive from greenschist facies rocks, and is not always accepted as a separate metamorphic facies for this reason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EA0940-491C-4AED-94FF-90A0C423EBF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Albite-Epidote Facies continued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It should not be confused with the albite-epidote amphibolite facies, which is a transitional facies between the greenschist and amphibolite facies, and is generally associated with the higher pressures of regional metamorphism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85D10E-6C41-4F25-9DCB-21EE422390E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Epidosite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419600"/>
          </a:xfrm>
        </p:spPr>
        <p:txBody>
          <a:bodyPr/>
          <a:lstStyle/>
          <a:p>
            <a:r>
              <a:rPr lang="en-US" altLang="en-US" smtClean="0"/>
              <a:t>The epidosite is indicative of the contact metamorphic facies albite-epidote hornfels facies</a:t>
            </a:r>
          </a:p>
          <a:p>
            <a:r>
              <a:rPr lang="en-US" altLang="en-US" smtClean="0"/>
              <a:t>Epidote is often formed by metasomatism</a:t>
            </a:r>
          </a:p>
          <a:p>
            <a:r>
              <a:rPr lang="en-US" altLang="en-US" smtClean="0"/>
              <a:t>The fine-grained textures of hornfels' makes detection of replacement difficult to impossible so other evidence would be needed to decide if this rock were of metasomatic origin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2836E0-84F1-4055-A53A-88D754C172A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024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657600" y="228600"/>
            <a:ext cx="5105400" cy="1143000"/>
          </a:xfrm>
        </p:spPr>
        <p:txBody>
          <a:bodyPr/>
          <a:lstStyle/>
          <a:p>
            <a:r>
              <a:rPr lang="en-US" altLang="en-US" smtClean="0"/>
              <a:t>Epidote-Clinozoisite photomicrographs</a:t>
            </a:r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447800"/>
            <a:ext cx="5562600" cy="4648200"/>
          </a:xfrm>
        </p:spPr>
        <p:txBody>
          <a:bodyPr/>
          <a:lstStyle/>
          <a:p>
            <a:r>
              <a:rPr lang="en-US" altLang="en-US" sz="2800" smtClean="0"/>
              <a:t>Upper, CN; Lower, PP</a:t>
            </a:r>
          </a:p>
          <a:p>
            <a:r>
              <a:rPr lang="en-US" altLang="en-US" sz="2800" smtClean="0"/>
              <a:t>Colorless (clinozoisite) to yellowish green (epidote) pleochroism (lower photo)</a:t>
            </a:r>
          </a:p>
          <a:p>
            <a:r>
              <a:rPr lang="en-US" altLang="en-US" sz="2800" smtClean="0"/>
              <a:t>Birefringence weak in    clinozoisite, to strong in epidote</a:t>
            </a:r>
          </a:p>
          <a:p>
            <a:r>
              <a:rPr lang="en-US" altLang="en-US" sz="2800" smtClean="0"/>
              <a:t>Clinozoisite typically has anomalous blue interference color (upper photo)</a:t>
            </a:r>
          </a:p>
          <a:p>
            <a:r>
              <a:rPr lang="en-US" altLang="en-US" sz="2800" smtClean="0"/>
              <a:t>Extinction is parallel in elongate grains</a:t>
            </a:r>
          </a:p>
          <a:p>
            <a:endParaRPr lang="en-US" altLang="en-US" sz="2800" smtClean="0"/>
          </a:p>
        </p:txBody>
      </p:sp>
      <p:pic>
        <p:nvPicPr>
          <p:cNvPr id="10245" name="Picture 1029" descr="Epidote-clinozoisite CN m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8067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31" descr="Epidote-clinozoisite PP m_2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200400"/>
            <a:ext cx="2806700" cy="24685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FF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4734</TotalTime>
  <Words>1619</Words>
  <Application>Microsoft Office PowerPoint</Application>
  <PresentationFormat>On-screen Show (4:3)</PresentationFormat>
  <Paragraphs>290</Paragraphs>
  <Slides>39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Times New Roman</vt:lpstr>
      <vt:lpstr>WP MathA</vt:lpstr>
      <vt:lpstr>Default Design</vt:lpstr>
      <vt:lpstr>Metamorphic Rocks, Part 4 CONTACT AND DYNAMIC METAMORPHIC ROCKS </vt:lpstr>
      <vt:lpstr>Contact and Dynamic Metamorphism</vt:lpstr>
      <vt:lpstr>Contact Metamorphic Facies</vt:lpstr>
      <vt:lpstr>Contact Facies continued</vt:lpstr>
      <vt:lpstr>Hornfels</vt:lpstr>
      <vt:lpstr>Albite-Epidote Facies</vt:lpstr>
      <vt:lpstr>Albite-Epidote Facies continued</vt:lpstr>
      <vt:lpstr>Epidosite</vt:lpstr>
      <vt:lpstr>Epidote-Clinozoisite photomicrographs</vt:lpstr>
      <vt:lpstr>Hornblende Hornfels</vt:lpstr>
      <vt:lpstr>Hornblende Hornfels continued</vt:lpstr>
      <vt:lpstr>Cordierite</vt:lpstr>
      <vt:lpstr>Hornblende Hornfels Photomicrograph</vt:lpstr>
      <vt:lpstr>Pyroxene Hornfels</vt:lpstr>
      <vt:lpstr>Pyroxene Hornfels Photomicrograph</vt:lpstr>
      <vt:lpstr>Pyroxene Hornfels</vt:lpstr>
      <vt:lpstr>Andalusite Photomicrograph</vt:lpstr>
      <vt:lpstr>Examples of Hornfels Rocks </vt:lpstr>
      <vt:lpstr>Biotite Hornfels Photomicrographs</vt:lpstr>
      <vt:lpstr>Spotted Hornfels Photomicrograph</vt:lpstr>
      <vt:lpstr>Sanidinite Facies</vt:lpstr>
      <vt:lpstr>Sanidine Photo</vt:lpstr>
      <vt:lpstr>Skarn</vt:lpstr>
      <vt:lpstr>Andradite Photo</vt:lpstr>
      <vt:lpstr>Skarn Mineralogy</vt:lpstr>
      <vt:lpstr>Skarn Mineralogy continued</vt:lpstr>
      <vt:lpstr>Skarn Rock Photo</vt:lpstr>
      <vt:lpstr>Skarn Rock Photo</vt:lpstr>
      <vt:lpstr>Talc-Tremolite Schist</vt:lpstr>
      <vt:lpstr>Tremolite Photomicrograph</vt:lpstr>
      <vt:lpstr>Tremolite Schist Photomicrographs</vt:lpstr>
      <vt:lpstr>Talc-Tremolite Schist Photomicrograph</vt:lpstr>
      <vt:lpstr>Talc</vt:lpstr>
      <vt:lpstr>Dynamic Metamorphic Rocks</vt:lpstr>
      <vt:lpstr>Cataclasites</vt:lpstr>
      <vt:lpstr>Cataclasite Photomicrograph</vt:lpstr>
      <vt:lpstr>Blastomylonite in granitic gneiss</vt:lpstr>
      <vt:lpstr>Mylonitic Rocks</vt:lpstr>
      <vt:lpstr>Mylonite Photomicrograph</vt:lpstr>
    </vt:vector>
  </TitlesOfParts>
  <Company>FAU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Metamorphic Rocks, Part 4 CONTACT AND DYNAMIC METAMORPHIC ROCKS</dc:title>
  <dc:creator>dwarburton</dc:creator>
  <cp:lastModifiedBy>David Warburton</cp:lastModifiedBy>
  <cp:revision>24</cp:revision>
  <dcterms:created xsi:type="dcterms:W3CDTF">1999-04-15T13:09:28Z</dcterms:created>
  <dcterms:modified xsi:type="dcterms:W3CDTF">2019-02-26T16:55:19Z</dcterms:modified>
</cp:coreProperties>
</file>