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3" r:id="rId21"/>
    <p:sldId id="278" r:id="rId22"/>
    <p:sldId id="277" r:id="rId23"/>
    <p:sldId id="274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E9C9872-325E-4372-894D-FF76E457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21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6ABA7A1-5D53-43F6-AA4D-563E8C70EF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03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86002B-B4E7-41D3-8977-7737EF30C1BF}" type="slidenum">
              <a:rPr lang="en-US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</a:t>
            </a:r>
            <a:r>
              <a:rPr lang="en-US" altLang="en-US" b="1" smtClean="0"/>
              <a:t>LECTURE-29 – Todd Dunn,  Introduction to Feldspars at http://www.unb.ca/courses/geol2142/LEC-29.html</a:t>
            </a:r>
          </a:p>
          <a:p>
            <a:pPr eaLnBrk="1" hangingPunct="1"/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508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F7824E-054B-4F4D-A446-9DD04EC15942}" type="slidenum">
              <a:rPr lang="en-US" altLang="en-US" sz="130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</a:t>
            </a:r>
            <a:r>
              <a:rPr lang="en-US" altLang="en-US" b="1" smtClean="0"/>
              <a:t>Lecture-30 – Todd Dunn, Optics of Plagioclase and Alkali Feldspar at http://www.unb.ca/courses/geol2142/LEC-30.html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2063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88E6B5-A47B-426F-93AC-7664639FC5DD}" type="slidenum">
              <a:rPr lang="en-US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The Structure of Crystals Revisited  at http://home.hetnet.nl/~heackel/crystals_rev.html</a:t>
            </a:r>
          </a:p>
        </p:txBody>
      </p:sp>
    </p:spTree>
    <p:extLst>
      <p:ext uri="{BB962C8B-B14F-4D97-AF65-F5344CB8AC3E}">
        <p14:creationId xmlns:p14="http://schemas.microsoft.com/office/powerpoint/2010/main" val="385141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F1BCEC-A9C3-48E0-8548-81E1B3525D4C}" type="slidenum">
              <a:rPr lang="en-US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</a:t>
            </a:r>
            <a:r>
              <a:rPr lang="en-US" altLang="en-US" b="1" smtClean="0"/>
              <a:t>Terms for Optical Phenomena and Properties at http://www.soils.org/divs/s9/micromorph/gloss2.html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412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9D02DC-29A9-404A-9B96-BCF6C2664DEE}" type="slidenum">
              <a:rPr lang="en-US" altLang="en-US" sz="130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Ray Joesten and Lori Dickson,  </a:t>
            </a:r>
            <a:r>
              <a:rPr lang="en-US" altLang="en-US" b="1" smtClean="0">
                <a:latin typeface="Times" panose="02020603050405020304" pitchFamily="18" charset="0"/>
              </a:rPr>
              <a:t>PETROGRAPHY of GRANITIC ROCKS</a:t>
            </a:r>
            <a:r>
              <a:rPr lang="en-US" altLang="en-US" smtClean="0"/>
              <a:t>  at http://www.sp.uconn.edu/~geo253vc/granodiorite.html</a:t>
            </a:r>
          </a:p>
        </p:txBody>
      </p:sp>
    </p:spTree>
    <p:extLst>
      <p:ext uri="{BB962C8B-B14F-4D97-AF65-F5344CB8AC3E}">
        <p14:creationId xmlns:p14="http://schemas.microsoft.com/office/powerpoint/2010/main" val="197630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74DC3B-C931-408A-AB75-E97F3A61E33D}" type="slidenum">
              <a:rPr lang="en-US" altLang="en-US" sz="130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http://www.tulane.edu/~sanelson/eens211/twinning.htm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7324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4AA6AE-4A29-4AA3-B98B-1DB38CC6B0B5}" type="slidenum">
              <a:rPr lang="en-US" altLang="en-US" sz="130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</a:t>
            </a:r>
            <a:r>
              <a:rPr lang="en-US" altLang="en-US" b="1" smtClean="0"/>
              <a:t>Lecture-30 – Todd Dunn, Optics of Plagioclase and Alkali Feldspar at http://www.unb.ca/courses/geol2142/LEC-30.html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207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CAC762-9819-4325-A006-E520430EC536}" type="slidenum">
              <a:rPr lang="en-US" altLang="en-US" sz="130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http://www.tulane.edu/~sanelson/eens211/twinning.htm</a:t>
            </a:r>
          </a:p>
        </p:txBody>
      </p:sp>
    </p:spTree>
    <p:extLst>
      <p:ext uri="{BB962C8B-B14F-4D97-AF65-F5344CB8AC3E}">
        <p14:creationId xmlns:p14="http://schemas.microsoft.com/office/powerpoint/2010/main" val="3203873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513082-FAC2-4456-875B-124E3B4ADDFD}" type="slidenum">
              <a:rPr lang="en-US" altLang="en-US" sz="130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</a:t>
            </a:r>
            <a:r>
              <a:rPr lang="en-US" altLang="en-US" b="1" smtClean="0"/>
              <a:t>Igneous rocks in thin section at http://www.union.edu/PUBLIC/GEODEPT/COURSES/petrology/ig_minerals.htm</a:t>
            </a:r>
          </a:p>
          <a:p>
            <a:pPr eaLnBrk="1" hangingPunct="1"/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9481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F30E93-9A1C-4DC9-869B-5E716C61F0B2}" type="slidenum">
              <a:rPr lang="en-US" altLang="en-US" sz="130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</a:t>
            </a:r>
            <a:r>
              <a:rPr lang="en-US" altLang="en-US" b="1" smtClean="0"/>
              <a:t>Lecture-30 – Todd Dunn,  Optics of Plagioclase and Alkali Feldspar at http://www.unb.ca/courses/geol2142/LEC-30.html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033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B0938-2807-4715-9C91-44E92382F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21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37E35-0E7B-4B69-8D06-A5BB5956E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90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3B281-3715-4A31-8183-96D52B19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450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8FBC8-4995-46F5-BD9C-00DC22682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28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F73F3-173A-43C5-B266-1C7C9EBC3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8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4477D-FB3E-4EEA-9FB9-052411055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25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654A-6A2A-45A9-AF87-DD1FAA007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55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FC3CB-A016-48F0-B3CE-0908C81C1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9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137B7-69B2-47E2-A0D2-C6BE85639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60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731A9-AEFA-4403-AB12-1714A2B88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3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D5543-FDE9-4772-919C-B137EF64D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67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12BC7-0B08-4392-972A-A64FD80BD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41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BFB990-0355-4AF0-8D2B-348A747EAE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280DF20-B232-4D12-BF25-A8E2C684A9B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Optical Mineralogy</a:t>
            </a:r>
            <a:endParaRPr lang="en-US" altLang="en-US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Lab 11 – Fall, 2018</a:t>
            </a:r>
          </a:p>
          <a:p>
            <a:pPr eaLnBrk="1" hangingPunct="1"/>
            <a:r>
              <a:rPr lang="en-US" altLang="en-US" dirty="0" smtClean="0"/>
              <a:t>Feldspars: </a:t>
            </a:r>
          </a:p>
          <a:p>
            <a:pPr eaLnBrk="1" hangingPunct="1"/>
            <a:r>
              <a:rPr lang="en-US" altLang="en-US" dirty="0" err="1" smtClean="0"/>
              <a:t>Exsolution</a:t>
            </a:r>
            <a:r>
              <a:rPr lang="en-US" altLang="en-US" dirty="0" smtClean="0"/>
              <a:t>, Zoning, and Twinning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EC53A8-01FE-45FD-8D52-137285AF2D7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Discontinuous Zoning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Discontinuous zoning (example: calcic plagioclase with a narrow rim of sodic plagioclase) might occur when convection currents within  magma carry a calcic crystal into a much more sodium-rich environment, from a sudden change in physical conditions, or from erosion followed by deposition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C07B89-F733-4327-86C2-3BD954C5047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Reverse Zoning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cs typeface="Arial" panose="020B0604020202020204" pitchFamily="34" charset="0"/>
              </a:rPr>
              <a:t>Reverse zoning connotes the transition, generally abrupt, to a higher temperature outer zone in a crystal</a:t>
            </a:r>
          </a:p>
          <a:p>
            <a:pPr eaLnBrk="1" hangingPunct="1"/>
            <a:r>
              <a:rPr lang="en-US" altLang="en-US" sz="2800" smtClean="0">
                <a:cs typeface="Arial" panose="020B0604020202020204" pitchFamily="34" charset="0"/>
              </a:rPr>
              <a:t>Some hiatal event such as an addition of fresh magma to a magma chamber undergoing fractional crystallization or sudden loss of volatiles from a sub-volcanic magma chamber is responsible for reverse zoning</a:t>
            </a:r>
            <a:r>
              <a:rPr lang="en-US" alt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41BB44-9B44-4812-91E9-7B1E1BE12E3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Oscillatory Zoning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419600"/>
            <a:ext cx="3581400" cy="2209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Oscillatory zoning is a large number of thin shells of different compositions</a:t>
            </a:r>
          </a:p>
        </p:txBody>
      </p:sp>
      <p:pic>
        <p:nvPicPr>
          <p:cNvPr id="13317" name="Picture 6" descr="Image4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00"/>
          <a:stretch>
            <a:fillRect/>
          </a:stretch>
        </p:blipFill>
        <p:spPr>
          <a:xfrm>
            <a:off x="457200" y="1828800"/>
            <a:ext cx="3200400" cy="2416175"/>
          </a:xfrm>
          <a:noFill/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327525" y="2251075"/>
            <a:ext cx="43592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 </a:t>
            </a:r>
            <a:r>
              <a:rPr lang="en-US" altLang="en-US" sz="2800"/>
              <a:t>Plagioclase (</a:t>
            </a:r>
            <a:r>
              <a:rPr lang="en-US" altLang="en-US" sz="2800" smtClean="0"/>
              <a:t>An</a:t>
            </a:r>
            <a:r>
              <a:rPr lang="en-US" altLang="en-US" sz="2800" baseline="-30000" smtClean="0"/>
              <a:t>35-50</a:t>
            </a:r>
            <a:r>
              <a:rPr lang="en-US" altLang="en-US" sz="2800"/>
              <a:t>) occurs as rectangular grains with euhedral oscillatory-zoned cores and irregular, serrate borders - Thin Section SN-3, May Lake </a:t>
            </a:r>
            <a:r>
              <a:rPr lang="en-US" altLang="en-US" sz="2800" dirty="0" err="1"/>
              <a:t>Tonalite</a:t>
            </a:r>
            <a:r>
              <a:rPr lang="en-US" alt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F2D746-63BC-4224-9D84-F0FF125089D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Twinning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Feldspars are either monoclinic (sanidine, orthoclase) or triclinic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Twinning, a very common phenomenon in the feldspars, varies according to the composition and the crystal system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at least seven different twin laws for the feldspars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Of these, only three are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C4EC76-C562-4E55-ACEB-DDC63D31B2C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Carlsbad Twinning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1981200"/>
            <a:ext cx="6477000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Seen in either monoclinic or triclinic feldspars</a:t>
            </a:r>
          </a:p>
          <a:p>
            <a:pPr eaLnBrk="1" hangingPunct="1"/>
            <a:r>
              <a:rPr lang="en-US" altLang="en-US" sz="2400" smtClean="0"/>
              <a:t>Carlsbad twins are growth twins (that is, they form while the crystal is growing)</a:t>
            </a:r>
          </a:p>
          <a:p>
            <a:pPr eaLnBrk="1" hangingPunct="1"/>
            <a:r>
              <a:rPr lang="en-US" altLang="en-US" sz="2400" smtClean="0"/>
              <a:t>Carlsbad twinning is a type of penetration twinning</a:t>
            </a:r>
          </a:p>
          <a:p>
            <a:pPr eaLnBrk="1" hangingPunct="1"/>
            <a:r>
              <a:rPr lang="en-US" altLang="en-US" sz="2400" smtClean="0"/>
              <a:t>Carlsbad twinning is common in igneous rocks, but very rare in metamorphic rocks</a:t>
            </a:r>
          </a:p>
          <a:p>
            <a:pPr eaLnBrk="1" hangingPunct="1"/>
            <a:r>
              <a:rPr lang="en-US" altLang="en-US" sz="2400" smtClean="0"/>
              <a:t>They are seen as a pair of individual crystals, separated by a single line, in thin section </a:t>
            </a:r>
          </a:p>
        </p:txBody>
      </p:sp>
      <p:pic>
        <p:nvPicPr>
          <p:cNvPr id="15365" name="Picture 6" descr="carlsbadtwin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1550988" cy="3581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BE6C89-07B1-4162-AF5D-1EB11276FF2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Carlsbad Twin Photo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5334000"/>
            <a:ext cx="78486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Carlsbad twins are seen as a pair of individual crystals, separated by a single line, in thin section</a:t>
            </a:r>
          </a:p>
        </p:txBody>
      </p:sp>
      <p:pic>
        <p:nvPicPr>
          <p:cNvPr id="16389" name="Picture 6" descr="sanidin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828800"/>
            <a:ext cx="5105400" cy="3162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07A35E-A872-44FA-81FB-578DC2FF0EE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Albite Twinning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81200"/>
            <a:ext cx="4724400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Seen only in triclinic feldspars</a:t>
            </a:r>
          </a:p>
          <a:p>
            <a:pPr eaLnBrk="1" hangingPunct="1"/>
            <a:r>
              <a:rPr lang="en-US" altLang="en-US" sz="2400" smtClean="0"/>
              <a:t>Albite twins may be growth, deformation, or transformation (formed when the crystal is transformed from mono- to triclinic) twins</a:t>
            </a:r>
          </a:p>
          <a:p>
            <a:pPr eaLnBrk="1" hangingPunct="1"/>
            <a:r>
              <a:rPr lang="en-US" altLang="en-US" sz="2400" smtClean="0"/>
              <a:t>Albite twinning is polysynthetic contact twinning </a:t>
            </a:r>
          </a:p>
        </p:txBody>
      </p:sp>
      <p:pic>
        <p:nvPicPr>
          <p:cNvPr id="17413" name="Picture 6" descr="albitetwin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362200"/>
            <a:ext cx="3048000" cy="2205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FA26B0-0D55-41E8-A3B7-D4CC5D01F0C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609600"/>
            <a:ext cx="3657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Albite Twin Photo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It is seen as numerous individual twins, parallel to each other, in thin section  </a:t>
            </a:r>
          </a:p>
          <a:p>
            <a:pPr eaLnBrk="1" hangingPunct="1"/>
            <a:r>
              <a:rPr lang="en-US" altLang="en-US" sz="2800" smtClean="0"/>
              <a:t>The twins may be wedge-shaped (thicker at one end) if the twinning results from deformation   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18437" name="Picture 6" descr="plagioclase1-X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3810000" cy="2813050"/>
          </a:xfrm>
          <a:noFill/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52400" y="3352800"/>
            <a:ext cx="45116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b="1"/>
              <a:t> </a:t>
            </a:r>
            <a:r>
              <a:rPr lang="en-US" altLang="en-US" sz="2400"/>
              <a:t>Plagioclase, unzoned, in a hornblende diorite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 Note the strong, parallel sets of albite twins, and the less visible set of pericline twins inclined almost at right angles to the albite twins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 Crossed nicols, 40x</a:t>
            </a:r>
          </a:p>
          <a:p>
            <a:pPr eaLnBrk="1" hangingPunct="1">
              <a:spcBef>
                <a:spcPct val="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2A31ACD-580B-4154-990B-F8FFE5BEEFA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Pericline Twining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Seen only in triclinic feldspars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Pericline twinning is quite similar to albite twinning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may result from growth, deformation, or transformation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is a polysynthetic contact type of twinning and shows a similar appearance to albite twinning, although with a different crystallographic orientation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435118-1F0C-4B6B-9826-850E1DAD5D1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Twin Combinations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is also possible for crystals to exhibit compound twinning in which two twin laws are expressed simultaneously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982C51-DE69-4E42-BBFB-05738765A26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Feldspars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Feldspar minerals are the most common minerals in the earth's crust</a:t>
            </a:r>
          </a:p>
          <a:p>
            <a:pPr eaLnBrk="1" hangingPunct="1"/>
            <a:r>
              <a:rPr lang="en-US" altLang="en-US" smtClean="0"/>
              <a:t>They are aluminosilicates of potassium, calcium, and sodium</a:t>
            </a:r>
          </a:p>
          <a:p>
            <a:pPr eaLnBrk="1" hangingPunct="1"/>
            <a:r>
              <a:rPr lang="en-US" altLang="en-US" smtClean="0"/>
              <a:t>The feldspars are divided into two groups, the alkali feldspars and the plagioclase feldspars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FA1BA8-2F28-4D56-8B00-87B0F7481B4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Carlsbad-Albite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two halves of the Carlsbad twin may show albite twinning</a:t>
            </a:r>
          </a:p>
          <a:p>
            <a:pPr eaLnBrk="1" hangingPunct="1"/>
            <a:r>
              <a:rPr lang="en-US" altLang="en-US" sz="2800" smtClean="0"/>
              <a:t>The albite twins are oriented parallel to the Carlsbad twins</a:t>
            </a:r>
          </a:p>
        </p:txBody>
      </p:sp>
      <p:pic>
        <p:nvPicPr>
          <p:cNvPr id="21509" name="Picture 6" descr="plag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3810000" cy="2338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4334DB-A876-434C-A417-D1FBE9EAECA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Albite-Pericline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During transformation, both albite and pericline twins may form</a:t>
            </a:r>
          </a:p>
          <a:p>
            <a:pPr eaLnBrk="1" hangingPunct="1"/>
            <a:r>
              <a:rPr lang="en-US" altLang="en-US" smtClean="0"/>
              <a:t>The combination results in a "cross hatch"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372EB-546A-4507-B394-84EFE0CFBF0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Albite-Pericline Photo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Cross hatch twinning is particularly common in microcline because microcline often forms by transformation from orthoclase</a:t>
            </a:r>
          </a:p>
          <a:p>
            <a:pPr eaLnBrk="1" hangingPunct="1"/>
            <a:r>
              <a:rPr lang="en-US" altLang="en-US" sz="2800" smtClean="0"/>
              <a:t>Cross hatch twinning is also called "gridiron" or “tartan” twinning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23557" name="Picture 6" descr="micro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868613"/>
            <a:ext cx="3505200" cy="2151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9364C9-8BD8-4BB0-B487-3A9C4081B3B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Observation of Twinning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Twinning can be observed only under crossed-nicols (CN)</a:t>
            </a:r>
          </a:p>
          <a:p>
            <a:pPr eaLnBrk="1" hangingPunct="1"/>
            <a:r>
              <a:rPr lang="en-US" altLang="en-US" smtClean="0"/>
              <a:t>Usually low or medium power is used</a:t>
            </a:r>
          </a:p>
          <a:p>
            <a:pPr eaLnBrk="1" hangingPunct="1"/>
            <a:r>
              <a:rPr lang="en-US" altLang="en-US" smtClean="0"/>
              <a:t>The iris should be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83ED4B-EEAB-4380-B5BC-73B41C75A59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Plagioclase Feldspar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plagioclase series is a solid solution series between sodium and calcium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Albite  NaAlSi</a:t>
            </a:r>
            <a:r>
              <a:rPr lang="en-US" altLang="en-US" baseline="-25000" smtClean="0"/>
              <a:t>3</a:t>
            </a:r>
            <a:r>
              <a:rPr lang="en-US" altLang="en-US" smtClean="0"/>
              <a:t>O</a:t>
            </a:r>
            <a:r>
              <a:rPr lang="en-US" altLang="en-US" baseline="-25000" smtClean="0"/>
              <a:t>8</a:t>
            </a:r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Anorthite CaAlSi</a:t>
            </a:r>
            <a:r>
              <a:rPr lang="en-US" altLang="en-US" baseline="-25000" smtClean="0"/>
              <a:t>3</a:t>
            </a:r>
            <a:r>
              <a:rPr lang="en-US" altLang="en-US" smtClean="0"/>
              <a:t>O</a:t>
            </a:r>
            <a:r>
              <a:rPr lang="en-US" altLang="en-US" baseline="-2500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1B6C24-E097-4A39-8379-FE252CBCFFD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Alkali Feldspar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alkali feldspars are mainly potassium feldspar and albite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K-spar KAlSi</a:t>
            </a:r>
            <a:r>
              <a:rPr lang="en-US" altLang="en-US" baseline="-25000" smtClean="0"/>
              <a:t>3</a:t>
            </a:r>
            <a:r>
              <a:rPr lang="en-US" altLang="en-US" smtClean="0"/>
              <a:t>O</a:t>
            </a:r>
            <a:r>
              <a:rPr lang="en-US" altLang="en-US" baseline="-25000" smtClean="0"/>
              <a:t>8</a:t>
            </a:r>
          </a:p>
          <a:p>
            <a:pPr eaLnBrk="1" hangingPunct="1"/>
            <a:r>
              <a:rPr lang="en-US" altLang="en-US" smtClean="0"/>
              <a:t>There are three distinct minerals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Microcline (Low temperature)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Orthoclase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Sanidine (High temperature)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2ABADD-F3EB-4C78-B8AE-846F4B37D62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Ex-Solution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Albite and K-spar exhibit very limited solid solution at room temperature</a:t>
            </a:r>
          </a:p>
          <a:p>
            <a:pPr eaLnBrk="1" hangingPunct="1"/>
            <a:r>
              <a:rPr lang="en-US" altLang="en-US" dirty="0" smtClean="0"/>
              <a:t>If Na and K are both present in magma, the initial mineral will be a mixture of sodium and potassium but the resulting mineral will </a:t>
            </a:r>
            <a:r>
              <a:rPr lang="en-US" altLang="en-US" b="1" smtClean="0"/>
              <a:t>exsolve</a:t>
            </a:r>
            <a:r>
              <a:rPr lang="en-US" altLang="en-US" smtClean="0"/>
              <a:t> </a:t>
            </a:r>
            <a:r>
              <a:rPr lang="en-US" altLang="en-US" dirty="0" smtClean="0"/>
              <a:t>as it cools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E9460B-E61C-424B-BF4B-F476B3C801F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Perthites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Two phases will be formed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Such mixtures are called </a:t>
            </a:r>
            <a:r>
              <a:rPr lang="en-US" altLang="en-US" sz="2800" b="1" smtClean="0"/>
              <a:t>perthites</a:t>
            </a:r>
            <a:r>
              <a:rPr lang="en-US" altLang="en-US" sz="2800" smtClean="0"/>
              <a:t> (albite or other sodic plagioclase in orthoclase) or </a:t>
            </a:r>
            <a:r>
              <a:rPr lang="en-US" altLang="en-US" sz="2800" b="1" smtClean="0"/>
              <a:t>antiperthites</a:t>
            </a:r>
            <a:r>
              <a:rPr lang="en-US" altLang="en-US" sz="2800" smtClean="0"/>
              <a:t> (microcline in plagioclase)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7173" name="Picture 6" descr="feldspar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1" t="47943" r="2000"/>
          <a:stretch>
            <a:fillRect/>
          </a:stretch>
        </p:blipFill>
        <p:spPr>
          <a:xfrm>
            <a:off x="228600" y="2209800"/>
            <a:ext cx="4495800" cy="3043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6465B6-D10F-4C46-8E0A-6B118F29E84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Perthite Photo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Perthite, as a result of exsolution</a:t>
            </a:r>
          </a:p>
          <a:p>
            <a:pPr eaLnBrk="1" hangingPunct="1"/>
            <a:r>
              <a:rPr lang="en-US" altLang="en-US" sz="2400" smtClean="0"/>
              <a:t>Microperthitic demixing of high temperature mixed crystals with chemical composition (K, Na)AlSi</a:t>
            </a:r>
            <a:r>
              <a:rPr lang="en-US" altLang="en-US" sz="2400" baseline="-30000" smtClean="0"/>
              <a:t>3</a:t>
            </a:r>
            <a:r>
              <a:rPr lang="en-US" altLang="en-US" sz="2400" smtClean="0"/>
              <a:t>O</a:t>
            </a:r>
            <a:r>
              <a:rPr lang="en-US" altLang="en-US" sz="2400" baseline="-30000" smtClean="0"/>
              <a:t>8</a:t>
            </a:r>
            <a:r>
              <a:rPr lang="en-US" altLang="en-US" sz="2400" smtClean="0"/>
              <a:t> into Albite, NaAlSi</a:t>
            </a:r>
            <a:r>
              <a:rPr lang="en-US" altLang="en-US" sz="2400" baseline="-30000" smtClean="0"/>
              <a:t>3</a:t>
            </a:r>
            <a:r>
              <a:rPr lang="en-US" altLang="en-US" sz="2400" smtClean="0"/>
              <a:t>O</a:t>
            </a:r>
            <a:r>
              <a:rPr lang="en-US" altLang="en-US" sz="2400" baseline="-30000" smtClean="0"/>
              <a:t>8</a:t>
            </a:r>
            <a:r>
              <a:rPr lang="en-US" altLang="en-US" sz="2400" smtClean="0"/>
              <a:t> (light) and Orthoclase, KAlSi</a:t>
            </a:r>
            <a:r>
              <a:rPr lang="en-US" altLang="en-US" sz="2400" baseline="-30000" smtClean="0"/>
              <a:t>3</a:t>
            </a:r>
            <a:r>
              <a:rPr lang="en-US" altLang="en-US" sz="2400" smtClean="0"/>
              <a:t>O</a:t>
            </a:r>
            <a:r>
              <a:rPr lang="en-US" altLang="en-US" sz="2400" baseline="-30000" smtClean="0"/>
              <a:t>8</a:t>
            </a:r>
            <a:r>
              <a:rPr lang="en-US" altLang="en-US" sz="2400" smtClean="0"/>
              <a:t> (dark) </a:t>
            </a:r>
          </a:p>
        </p:txBody>
      </p:sp>
      <p:pic>
        <p:nvPicPr>
          <p:cNvPr id="8197" name="Picture 6" descr="perthit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41550"/>
            <a:ext cx="3810000" cy="35925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24EAF6-62F4-411F-844E-9552ABF6A86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Zoning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981200"/>
            <a:ext cx="52578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Some plagioclase feldspars will have one composition in the interior of the crystal, and a gradually or sharply changing composition toward the outer edge of the crystal</a:t>
            </a:r>
          </a:p>
          <a:p>
            <a:pPr eaLnBrk="1" hangingPunct="1"/>
            <a:r>
              <a:rPr lang="en-US" altLang="en-US" sz="2800" smtClean="0"/>
              <a:t>This is called </a:t>
            </a:r>
            <a:r>
              <a:rPr lang="en-US" altLang="en-US" sz="2800" b="1" smtClean="0"/>
              <a:t>zoning</a:t>
            </a:r>
            <a:r>
              <a:rPr lang="en-US" altLang="en-US" sz="2800" smtClean="0"/>
              <a:t> </a:t>
            </a:r>
          </a:p>
          <a:p>
            <a:pPr eaLnBrk="1" hangingPunct="1"/>
            <a:r>
              <a:rPr lang="en-US" altLang="en-US" sz="2800" smtClean="0"/>
              <a:t>There are several types of zoning</a:t>
            </a:r>
          </a:p>
        </p:txBody>
      </p:sp>
      <p:pic>
        <p:nvPicPr>
          <p:cNvPr id="9221" name="Picture 6" descr="zon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514600"/>
            <a:ext cx="2667000" cy="2417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969D45-06C9-4604-B017-45F498EA85D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Normal or Continuous Zoning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Normal zoning connotes the gradual transition during the growth of a crystal (from core to rim) to a relatively low-temperature composition in a crystalline solution series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It is the anticipated result of fractional crystallization where equilibrium has failed to keep up with falling liquidus composition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1026</Words>
  <Application>Microsoft Office PowerPoint</Application>
  <PresentationFormat>On-screen Show (4:3)</PresentationFormat>
  <Paragraphs>131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</vt:lpstr>
      <vt:lpstr>Times New Roman</vt:lpstr>
      <vt:lpstr>Wingdings</vt:lpstr>
      <vt:lpstr>Default Design</vt:lpstr>
      <vt:lpstr>Optical Mineralogy</vt:lpstr>
      <vt:lpstr>Feldspars</vt:lpstr>
      <vt:lpstr>Plagioclase Feldspar</vt:lpstr>
      <vt:lpstr>Alkali Feldspar</vt:lpstr>
      <vt:lpstr>Ex-Solution</vt:lpstr>
      <vt:lpstr>Perthites</vt:lpstr>
      <vt:lpstr>Perthite Photo</vt:lpstr>
      <vt:lpstr>Zoning</vt:lpstr>
      <vt:lpstr>Normal or Continuous Zoning</vt:lpstr>
      <vt:lpstr>Discontinuous Zoning</vt:lpstr>
      <vt:lpstr>Reverse Zoning</vt:lpstr>
      <vt:lpstr>Oscillatory Zoning</vt:lpstr>
      <vt:lpstr>Twinning</vt:lpstr>
      <vt:lpstr>Carlsbad Twinning</vt:lpstr>
      <vt:lpstr>Carlsbad Twin Photo</vt:lpstr>
      <vt:lpstr>Albite Twinning</vt:lpstr>
      <vt:lpstr>Albite Twin Photo</vt:lpstr>
      <vt:lpstr>Pericline Twining</vt:lpstr>
      <vt:lpstr>Twin Combinations</vt:lpstr>
      <vt:lpstr>Carlsbad-Albite</vt:lpstr>
      <vt:lpstr>Albite-Pericline</vt:lpstr>
      <vt:lpstr>Albite-Pericline Photo</vt:lpstr>
      <vt:lpstr>Observation of Twinning</vt:lpstr>
    </vt:vector>
  </TitlesOfParts>
  <Company>FAU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Mineralogy</dc:title>
  <dc:creator>dwarburton</dc:creator>
  <cp:lastModifiedBy>David Warburton</cp:lastModifiedBy>
  <cp:revision>25</cp:revision>
  <dcterms:created xsi:type="dcterms:W3CDTF">2004-03-30T14:00:54Z</dcterms:created>
  <dcterms:modified xsi:type="dcterms:W3CDTF">2018-10-26T12:48:12Z</dcterms:modified>
</cp:coreProperties>
</file>