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handoutMasterIdLst>
    <p:handoutMasterId r:id="rId79"/>
  </p:handoutMasterIdLst>
  <p:sldIdLst>
    <p:sldId id="256" r:id="rId2"/>
    <p:sldId id="257" r:id="rId3"/>
    <p:sldId id="258" r:id="rId4"/>
    <p:sldId id="259" r:id="rId5"/>
    <p:sldId id="312" r:id="rId6"/>
    <p:sldId id="321" r:id="rId7"/>
    <p:sldId id="263" r:id="rId8"/>
    <p:sldId id="264" r:id="rId9"/>
    <p:sldId id="260" r:id="rId10"/>
    <p:sldId id="261" r:id="rId11"/>
    <p:sldId id="322" r:id="rId12"/>
    <p:sldId id="276" r:id="rId13"/>
    <p:sldId id="277" r:id="rId14"/>
    <p:sldId id="278" r:id="rId15"/>
    <p:sldId id="279" r:id="rId16"/>
    <p:sldId id="266" r:id="rId17"/>
    <p:sldId id="269" r:id="rId18"/>
    <p:sldId id="313" r:id="rId19"/>
    <p:sldId id="270" r:id="rId20"/>
    <p:sldId id="275" r:id="rId21"/>
    <p:sldId id="280" r:id="rId22"/>
    <p:sldId id="271" r:id="rId23"/>
    <p:sldId id="273" r:id="rId24"/>
    <p:sldId id="315" r:id="rId25"/>
    <p:sldId id="281" r:id="rId26"/>
    <p:sldId id="272" r:id="rId27"/>
    <p:sldId id="342" r:id="rId28"/>
    <p:sldId id="283" r:id="rId29"/>
    <p:sldId id="284" r:id="rId30"/>
    <p:sldId id="285" r:id="rId31"/>
    <p:sldId id="286" r:id="rId32"/>
    <p:sldId id="344" r:id="rId33"/>
    <p:sldId id="287" r:id="rId34"/>
    <p:sldId id="288" r:id="rId35"/>
    <p:sldId id="343" r:id="rId36"/>
    <p:sldId id="289" r:id="rId37"/>
    <p:sldId id="290" r:id="rId38"/>
    <p:sldId id="323" r:id="rId39"/>
    <p:sldId id="291" r:id="rId40"/>
    <p:sldId id="292" r:id="rId41"/>
    <p:sldId id="326" r:id="rId42"/>
    <p:sldId id="293" r:id="rId43"/>
    <p:sldId id="324" r:id="rId44"/>
    <p:sldId id="325" r:id="rId45"/>
    <p:sldId id="294" r:id="rId46"/>
    <p:sldId id="327" r:id="rId47"/>
    <p:sldId id="328" r:id="rId48"/>
    <p:sldId id="329" r:id="rId49"/>
    <p:sldId id="330" r:id="rId50"/>
    <p:sldId id="331" r:id="rId51"/>
    <p:sldId id="332" r:id="rId52"/>
    <p:sldId id="333" r:id="rId53"/>
    <p:sldId id="334" r:id="rId54"/>
    <p:sldId id="295" r:id="rId55"/>
    <p:sldId id="335" r:id="rId56"/>
    <p:sldId id="336" r:id="rId57"/>
    <p:sldId id="296" r:id="rId58"/>
    <p:sldId id="337" r:id="rId59"/>
    <p:sldId id="338" r:id="rId60"/>
    <p:sldId id="339" r:id="rId61"/>
    <p:sldId id="297" r:id="rId62"/>
    <p:sldId id="316" r:id="rId63"/>
    <p:sldId id="298" r:id="rId64"/>
    <p:sldId id="300" r:id="rId65"/>
    <p:sldId id="301" r:id="rId66"/>
    <p:sldId id="302" r:id="rId67"/>
    <p:sldId id="299" r:id="rId68"/>
    <p:sldId id="303" r:id="rId69"/>
    <p:sldId id="305" r:id="rId70"/>
    <p:sldId id="317" r:id="rId71"/>
    <p:sldId id="306" r:id="rId72"/>
    <p:sldId id="320" r:id="rId73"/>
    <p:sldId id="304" r:id="rId74"/>
    <p:sldId id="341" r:id="rId75"/>
    <p:sldId id="314" r:id="rId76"/>
    <p:sldId id="340" r:id="rId77"/>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60" autoAdjust="0"/>
    <p:restoredTop sz="73309" autoAdjust="0"/>
  </p:normalViewPr>
  <p:slideViewPr>
    <p:cSldViewPr>
      <p:cViewPr varScale="1">
        <p:scale>
          <a:sx n="80" d="100"/>
          <a:sy n="80" d="100"/>
        </p:scale>
        <p:origin x="774" y="78"/>
      </p:cViewPr>
      <p:guideLst>
        <p:guide orient="horz" pos="2160"/>
        <p:guide pos="2880"/>
      </p:guideLst>
    </p:cSldViewPr>
  </p:slideViewPr>
  <p:outlineViewPr>
    <p:cViewPr>
      <p:scale>
        <a:sx n="33" d="100"/>
        <a:sy n="33" d="100"/>
      </p:scale>
      <p:origin x="0" y="-43902"/>
    </p:cViewPr>
  </p:outlineViewPr>
  <p:notesTextViewPr>
    <p:cViewPr>
      <p:scale>
        <a:sx n="100" d="100"/>
        <a:sy n="100" d="100"/>
      </p:scale>
      <p:origin x="0" y="0"/>
    </p:cViewPr>
  </p:notesTextViewPr>
  <p:sorterViewPr>
    <p:cViewPr>
      <p:scale>
        <a:sx n="66" d="100"/>
        <a:sy n="66" d="100"/>
      </p:scale>
      <p:origin x="0" y="706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8499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8499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8499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0BC93C92-1866-4BEF-95E7-9D0E2C500486}" type="slidenum">
              <a:rPr lang="en-US" altLang="en-US"/>
              <a:pPr/>
              <a:t>‹#›</a:t>
            </a:fld>
            <a:endParaRPr lang="en-US" altLang="en-US"/>
          </a:p>
        </p:txBody>
      </p:sp>
    </p:spTree>
    <p:extLst>
      <p:ext uri="{BB962C8B-B14F-4D97-AF65-F5344CB8AC3E}">
        <p14:creationId xmlns:p14="http://schemas.microsoft.com/office/powerpoint/2010/main" val="3407643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7065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7782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066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7066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80EF6723-8FC5-4934-8459-BAECF8DD1043}" type="slidenum">
              <a:rPr lang="en-US" altLang="en-US"/>
              <a:pPr/>
              <a:t>‹#›</a:t>
            </a:fld>
            <a:endParaRPr lang="en-US" altLang="en-US"/>
          </a:p>
        </p:txBody>
      </p:sp>
    </p:spTree>
    <p:extLst>
      <p:ext uri="{BB962C8B-B14F-4D97-AF65-F5344CB8AC3E}">
        <p14:creationId xmlns:p14="http://schemas.microsoft.com/office/powerpoint/2010/main" val="19712321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smtClean="0"/>
              <a:t>Pentii</a:t>
            </a:r>
            <a:r>
              <a:rPr lang="en-US" altLang="en-US" dirty="0" smtClean="0"/>
              <a:t> </a:t>
            </a:r>
            <a:r>
              <a:rPr lang="en-US" altLang="en-US" dirty="0" err="1" smtClean="0"/>
              <a:t>Eskola</a:t>
            </a:r>
            <a:r>
              <a:rPr lang="en-US" altLang="en-US" dirty="0" smtClean="0"/>
              <a:t> first formulated the idea of </a:t>
            </a:r>
            <a:r>
              <a:rPr lang="en-US" altLang="en-US" u="sng" dirty="0" smtClean="0"/>
              <a:t>metamorphic facies</a:t>
            </a:r>
            <a:r>
              <a:rPr lang="en-US" altLang="en-US" dirty="0" smtClean="0"/>
              <a:t>. </a:t>
            </a:r>
          </a:p>
          <a:p>
            <a:endParaRPr lang="en-US" altLang="en-US" dirty="0" smtClean="0"/>
          </a:p>
          <a:p>
            <a:r>
              <a:rPr lang="en-US" altLang="en-US" dirty="0" smtClean="0"/>
              <a:t>At the beginning of the twentieth century, categorization of metamorphic conditions could be done in only two ways:</a:t>
            </a:r>
          </a:p>
          <a:p>
            <a:endParaRPr lang="en-US" altLang="en-US" dirty="0" smtClean="0"/>
          </a:p>
          <a:p>
            <a:r>
              <a:rPr lang="en-US" altLang="en-US" dirty="0" smtClean="0"/>
              <a:t>1. Through the use of </a:t>
            </a:r>
            <a:r>
              <a:rPr lang="en-US" altLang="en-US" dirty="0" err="1" smtClean="0"/>
              <a:t>isograds</a:t>
            </a:r>
            <a:r>
              <a:rPr lang="en-US" altLang="en-US" dirty="0" smtClean="0"/>
              <a:t>. At that time, </a:t>
            </a:r>
            <a:r>
              <a:rPr lang="en-US" altLang="en-US" dirty="0" err="1" smtClean="0"/>
              <a:t>isograds</a:t>
            </a:r>
            <a:r>
              <a:rPr lang="en-US" altLang="en-US" dirty="0" smtClean="0"/>
              <a:t> were defined only for </a:t>
            </a:r>
            <a:r>
              <a:rPr lang="en-US" altLang="en-US" dirty="0" err="1" smtClean="0"/>
              <a:t>pelitic</a:t>
            </a:r>
            <a:r>
              <a:rPr lang="en-US" altLang="en-US" dirty="0" smtClean="0"/>
              <a:t> rocks. </a:t>
            </a:r>
          </a:p>
          <a:p>
            <a:endParaRPr lang="en-US" altLang="en-US" dirty="0" smtClean="0"/>
          </a:p>
          <a:p>
            <a:r>
              <a:rPr lang="en-US" altLang="en-US" dirty="0" smtClean="0"/>
              <a:t>2. Through "depth zones" as characterized by </a:t>
            </a:r>
            <a:r>
              <a:rPr lang="en-US" altLang="en-US" dirty="0" err="1" smtClean="0"/>
              <a:t>Grubenmann</a:t>
            </a:r>
            <a:r>
              <a:rPr lang="en-US" altLang="en-US" dirty="0" smtClean="0"/>
              <a:t>. The depth zones are the </a:t>
            </a:r>
            <a:r>
              <a:rPr lang="en-US" altLang="en-US" dirty="0" err="1" smtClean="0"/>
              <a:t>epizone</a:t>
            </a:r>
            <a:r>
              <a:rPr lang="en-US" altLang="en-US" dirty="0" smtClean="0"/>
              <a:t>, mesozone, and </a:t>
            </a:r>
            <a:r>
              <a:rPr lang="en-US" altLang="en-US" dirty="0" err="1" smtClean="0"/>
              <a:t>catazone</a:t>
            </a:r>
            <a:r>
              <a:rPr lang="en-US" altLang="en-US" dirty="0" smtClean="0"/>
              <a:t> seen earlier in conjunction with plutonic rocks. They are broad and not well-defined, and are unsuitable for metamorphic rock classification.</a:t>
            </a:r>
          </a:p>
          <a:p>
            <a:endParaRPr lang="en-US" altLang="en-US" dirty="0" smtClean="0"/>
          </a:p>
          <a:p>
            <a:r>
              <a:rPr lang="en-US" altLang="en-US" dirty="0" err="1" smtClean="0"/>
              <a:t>Eskola's</a:t>
            </a:r>
            <a:r>
              <a:rPr lang="en-US" altLang="en-US" dirty="0" smtClean="0"/>
              <a:t> work was based in part on work by Viktor Goldschmidt. Goldschmidt studied a series of contact metamorphosed </a:t>
            </a:r>
            <a:r>
              <a:rPr lang="en-US" altLang="en-US" dirty="0" err="1" smtClean="0"/>
              <a:t>hornfelses</a:t>
            </a:r>
            <a:r>
              <a:rPr lang="en-US" altLang="en-US" dirty="0" smtClean="0"/>
              <a:t> whose </a:t>
            </a:r>
            <a:r>
              <a:rPr lang="en-US" altLang="en-US" dirty="0" err="1" smtClean="0"/>
              <a:t>protoliths</a:t>
            </a:r>
            <a:r>
              <a:rPr lang="en-US" altLang="en-US" dirty="0" smtClean="0"/>
              <a:t> included </a:t>
            </a:r>
            <a:r>
              <a:rPr lang="en-US" altLang="en-US" dirty="0" err="1" smtClean="0"/>
              <a:t>pelitic</a:t>
            </a:r>
            <a:r>
              <a:rPr lang="en-US" altLang="en-US" dirty="0" smtClean="0"/>
              <a:t>, calcareous, and </a:t>
            </a:r>
            <a:r>
              <a:rPr lang="en-US" altLang="en-US" dirty="0" err="1" smtClean="0"/>
              <a:t>pssamitic</a:t>
            </a:r>
            <a:r>
              <a:rPr lang="en-US" altLang="en-US" dirty="0" smtClean="0"/>
              <a:t> rocks. This provided a considerable variation in parent rock composition, but Goldschmidt found simple mineral assemblages of six or fewer major minerals  in the inner zone of aureoles around granitic intrusions around the Oslo area of Southern Norway. He noted that the equilibrium mineral assemblage was related to the bulk composition, at a particular metamorphic grade. Aluminous rocks contained minerals like cordierite, plagioclase, garnet, and/or Al</a:t>
            </a:r>
            <a:r>
              <a:rPr lang="en-US" altLang="en-US" baseline="-25000" dirty="0" smtClean="0"/>
              <a:t>2</a:t>
            </a:r>
            <a:r>
              <a:rPr lang="en-US" altLang="en-US" dirty="0" smtClean="0"/>
              <a:t>SiO</a:t>
            </a:r>
            <a:r>
              <a:rPr lang="en-US" altLang="en-US" baseline="-25000" dirty="0" smtClean="0"/>
              <a:t>5</a:t>
            </a:r>
            <a:r>
              <a:rPr lang="en-US" altLang="en-US" dirty="0" smtClean="0"/>
              <a:t> polymorphs. Calcareous rocks were usually Al poor, and contained minerals like </a:t>
            </a:r>
            <a:r>
              <a:rPr lang="en-US" altLang="en-US" dirty="0" err="1" smtClean="0"/>
              <a:t>diopside</a:t>
            </a:r>
            <a:r>
              <a:rPr lang="en-US" altLang="en-US" dirty="0" smtClean="0"/>
              <a:t>, </a:t>
            </a:r>
            <a:r>
              <a:rPr lang="en-US" altLang="en-US" dirty="0" err="1" smtClean="0"/>
              <a:t>wollastonite</a:t>
            </a:r>
            <a:r>
              <a:rPr lang="en-US" altLang="en-US" dirty="0" smtClean="0"/>
              <a:t>, and/or amphiboles. He noted that pairs of minerals were consistently seen together, such as </a:t>
            </a:r>
            <a:r>
              <a:rPr lang="en-US" altLang="en-US" dirty="0" err="1" smtClean="0"/>
              <a:t>anorthite</a:t>
            </a:r>
            <a:r>
              <a:rPr lang="en-US" altLang="en-US" dirty="0" smtClean="0"/>
              <a:t>-hypersthene or </a:t>
            </a:r>
            <a:r>
              <a:rPr lang="en-US" altLang="en-US" dirty="0" err="1" smtClean="0"/>
              <a:t>diopside-andalusite</a:t>
            </a:r>
            <a:r>
              <a:rPr lang="en-US" altLang="en-US" dirty="0" smtClean="0"/>
              <a:t>. </a:t>
            </a:r>
          </a:p>
          <a:p>
            <a:endParaRPr lang="en-US" altLang="en-US" dirty="0" smtClean="0"/>
          </a:p>
        </p:txBody>
      </p:sp>
    </p:spTree>
    <p:extLst>
      <p:ext uri="{BB962C8B-B14F-4D97-AF65-F5344CB8AC3E}">
        <p14:creationId xmlns:p14="http://schemas.microsoft.com/office/powerpoint/2010/main" val="2422348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modern facies, with the controversial low-pressure facies included, are shown in Figure 25-2.  All boundaries are gradational, and depend on several factors, such as rock composition and the composition of the intergranular fluid phase, which can vary from location to location. Thus, facies diagrams should be used as guidelines, not interpreted rigorously like equilibrium phase diagrams. Facies boundaries are defined by mineral reaction isograds (remember, these can be interpreted as chemical reactions). In addition, the figure shows an average continental geotherm, an elevated geotherm (30̊C/km), the Al</a:t>
            </a:r>
            <a:r>
              <a:rPr lang="en-US" altLang="en-US" baseline="-25000" smtClean="0"/>
              <a:t>2</a:t>
            </a:r>
            <a:r>
              <a:rPr lang="en-US" altLang="en-US" smtClean="0"/>
              <a:t>SiO</a:t>
            </a:r>
            <a:r>
              <a:rPr lang="en-US" altLang="en-US" baseline="-25000" smtClean="0"/>
              <a:t>5</a:t>
            </a:r>
            <a:r>
              <a:rPr lang="en-US" altLang="en-US" smtClean="0"/>
              <a:t> polymorph data, and the water-saturated granitic rock melting curve. </a:t>
            </a:r>
          </a:p>
          <a:p>
            <a:endParaRPr lang="en-US" altLang="en-US" smtClean="0"/>
          </a:p>
          <a:p>
            <a:r>
              <a:rPr lang="en-US" altLang="en-US" smtClean="0"/>
              <a:t>Definitive assemblages that can be used to define facies, with mafic protoliths, are shown in Figure 25-1. Remember that a "+" sign means a mineral must be present, but a "±" sign is read as with or without, indicating a mineral's presence is optional.</a:t>
            </a:r>
          </a:p>
          <a:p>
            <a:endParaRPr lang="en-US" altLang="en-US" smtClean="0"/>
          </a:p>
        </p:txBody>
      </p:sp>
    </p:spTree>
    <p:extLst>
      <p:ext uri="{BB962C8B-B14F-4D97-AF65-F5344CB8AC3E}">
        <p14:creationId xmlns:p14="http://schemas.microsoft.com/office/powerpoint/2010/main" val="2363273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Metamorphic facies can be grouped. Yardley suggested four groups:</a:t>
            </a:r>
          </a:p>
          <a:p>
            <a:endParaRPr lang="en-US" altLang="en-US" smtClean="0"/>
          </a:p>
        </p:txBody>
      </p:sp>
    </p:spTree>
    <p:extLst>
      <p:ext uri="{BB962C8B-B14F-4D97-AF65-F5344CB8AC3E}">
        <p14:creationId xmlns:p14="http://schemas.microsoft.com/office/powerpoint/2010/main" val="1959850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smtClean="0"/>
              <a:t>1. High pressure facies - Blueschist and eclogite. Minerals are characterized by low molar volume. Blueschist develops in areas of low T/P gradients associated with subduction zones. The term glaucophane schist facies has now largely been replaced by blueschist, despite being proposed first. The name blueschist comes from the sodic amphiboles associated with mafic blueschists. Eclogites develop in subduction zones under normal to high geothermal gradients, and also whenever mafic rocks are present in deep crust or mantle. </a:t>
            </a:r>
          </a:p>
          <a:p>
            <a:pPr marL="228600" indent="-228600"/>
            <a:endParaRPr lang="en-US" altLang="en-US" smtClean="0"/>
          </a:p>
        </p:txBody>
      </p:sp>
    </p:spTree>
    <p:extLst>
      <p:ext uri="{BB962C8B-B14F-4D97-AF65-F5344CB8AC3E}">
        <p14:creationId xmlns:p14="http://schemas.microsoft.com/office/powerpoint/2010/main" val="4239308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2. Medium pressure facies - Greenschist, amphibolite, and granulite. Greenschist and amphibolite facies are both formed under normal geothermal gradients, and are common in regional metamorphism. All three facies may be formed with an elevated geotherm. Granulite facies rocks are usually found in deeply eroded continental cratons, usually of Precambrian age. </a:t>
            </a:r>
          </a:p>
          <a:p>
            <a:endParaRPr lang="en-US" altLang="en-US" smtClean="0"/>
          </a:p>
        </p:txBody>
      </p:sp>
    </p:spTree>
    <p:extLst>
      <p:ext uri="{BB962C8B-B14F-4D97-AF65-F5344CB8AC3E}">
        <p14:creationId xmlns:p14="http://schemas.microsoft.com/office/powerpoint/2010/main" val="1513505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3. Low pressure facies - Albite-epidote hornfels, hornblende hornfels, pyroxene hornfels, and sanidinite.  The first three are commonly developed in contact metamorphic facies, but can occur in regional rocks if the geotherm is very high. Sanidinite facies rocks are rare. They are associated with xenoliths in mafic magmas, or to the innermost parts of aureoles associated with very hot mafic or anorthosite intrusives. </a:t>
            </a:r>
          </a:p>
          <a:p>
            <a:endParaRPr lang="en-US" altLang="en-US" smtClean="0"/>
          </a:p>
        </p:txBody>
      </p:sp>
    </p:spTree>
    <p:extLst>
      <p:ext uri="{BB962C8B-B14F-4D97-AF65-F5344CB8AC3E}">
        <p14:creationId xmlns:p14="http://schemas.microsoft.com/office/powerpoint/2010/main" val="3083040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4. Low grade facies - Zeolite and prehnite-pumpellyite. At low grades, equilibrium mineral assemblages often fail to develop, and recrystallization is often not complete. In many regional terranes, these facies fail to develop at all. They are most commonly seen in areas where the protolith reacts quickly, there is a high geothermal gradient, and fluids are abundant. Because of poor development, they are commonly hard to distinguish, Many petrologists refer to them collectively as sub-greenschist facies, avoiding the problem entirely.</a:t>
            </a:r>
          </a:p>
          <a:p>
            <a:endParaRPr lang="en-US" altLang="en-US" smtClean="0"/>
          </a:p>
          <a:p>
            <a:r>
              <a:rPr lang="en-US" altLang="en-US" smtClean="0"/>
              <a:t>It is not unusual to see petrologists mix different systems of classification. The isograd and facies systems may be mixed in an expression such as, "the staurolite zone of the amphibolite facies".  Maps may include lines defining zones, and other defining facies boundaries. </a:t>
            </a:r>
          </a:p>
          <a:p>
            <a:endParaRPr lang="en-US" altLang="en-US" smtClean="0"/>
          </a:p>
          <a:p>
            <a:r>
              <a:rPr lang="en-US" altLang="en-US" b="1" smtClean="0"/>
              <a:t>Facies Series</a:t>
            </a:r>
          </a:p>
          <a:p>
            <a:endParaRPr lang="en-US" altLang="en-US" smtClean="0"/>
          </a:p>
          <a:p>
            <a:r>
              <a:rPr lang="en-US" altLang="en-US" smtClean="0"/>
              <a:t>Miyashiro proposed that traverses up the metamorphic grade should follow one of the metamorphic trajectories discussed earlier. If the traverse is extensive enough, it will likely cross through a series of facies. Initially, Miyashiro proposed five such series, naming most for the type locality:</a:t>
            </a:r>
          </a:p>
          <a:p>
            <a:endParaRPr lang="en-US" altLang="en-US" smtClean="0"/>
          </a:p>
        </p:txBody>
      </p:sp>
    </p:spTree>
    <p:extLst>
      <p:ext uri="{BB962C8B-B14F-4D97-AF65-F5344CB8AC3E}">
        <p14:creationId xmlns:p14="http://schemas.microsoft.com/office/powerpoint/2010/main" val="3865717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 </a:t>
            </a:r>
          </a:p>
        </p:txBody>
      </p:sp>
    </p:spTree>
    <p:extLst>
      <p:ext uri="{BB962C8B-B14F-4D97-AF65-F5344CB8AC3E}">
        <p14:creationId xmlns:p14="http://schemas.microsoft.com/office/powerpoint/2010/main" val="190613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FF3FBC9-BC64-49DD-9722-A032830B30D0}" type="slidenum">
              <a:rPr lang="en-US" altLang="en-US" sz="1300"/>
              <a:pPr eaLnBrk="1" hangingPunct="1">
                <a:spcBef>
                  <a:spcPct val="0"/>
                </a:spcBef>
              </a:pPr>
              <a:t>17</a:t>
            </a:fld>
            <a:endParaRPr lang="en-US" altLang="en-US" sz="1300"/>
          </a:p>
        </p:txBody>
      </p:sp>
    </p:spTree>
    <p:extLst>
      <p:ext uri="{BB962C8B-B14F-4D97-AF65-F5344CB8AC3E}">
        <p14:creationId xmlns:p14="http://schemas.microsoft.com/office/powerpoint/2010/main" val="1147779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Characteristic series are shown on the next slide.</a:t>
            </a:r>
          </a:p>
          <a:p>
            <a:endParaRPr lang="en-US" altLang="en-US" smtClean="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9177C1E-BEF5-4172-9444-79174116A042}" type="slidenum">
              <a:rPr lang="en-US" altLang="en-US" sz="1300"/>
              <a:pPr eaLnBrk="1" hangingPunct="1">
                <a:spcBef>
                  <a:spcPct val="0"/>
                </a:spcBef>
              </a:pPr>
              <a:t>19</a:t>
            </a:fld>
            <a:endParaRPr lang="en-US" altLang="en-US" sz="1300"/>
          </a:p>
        </p:txBody>
      </p:sp>
    </p:spTree>
    <p:extLst>
      <p:ext uri="{BB962C8B-B14F-4D97-AF65-F5344CB8AC3E}">
        <p14:creationId xmlns:p14="http://schemas.microsoft.com/office/powerpoint/2010/main" val="4215893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ACDA193-C0ED-41DB-B525-401FD0466C62}" type="slidenum">
              <a:rPr lang="en-US" altLang="en-US" sz="1300"/>
              <a:pPr eaLnBrk="1" hangingPunct="1">
                <a:spcBef>
                  <a:spcPct val="0"/>
                </a:spcBef>
              </a:pPr>
              <a:t>20</a:t>
            </a:fld>
            <a:endParaRPr lang="en-US" altLang="en-US" sz="1300"/>
          </a:p>
        </p:txBody>
      </p:sp>
    </p:spTree>
    <p:extLst>
      <p:ext uri="{BB962C8B-B14F-4D97-AF65-F5344CB8AC3E}">
        <p14:creationId xmlns:p14="http://schemas.microsoft.com/office/powerpoint/2010/main" val="3370461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Goldschmidt found in the Oslo region that the left-hand pair was always stable. He felt that if equilibrium were not obtained or conditions were different, either pair, or perhaps all four minerals, might be present.</a:t>
            </a:r>
          </a:p>
          <a:p>
            <a:endParaRPr lang="en-US" altLang="en-US" smtClean="0"/>
          </a:p>
          <a:p>
            <a:r>
              <a:rPr lang="en-US" altLang="en-US" smtClean="0"/>
              <a:t>Working in the Orijärvi region of his native Finland, Eskola studied hornfelses, and confirmed Goldschmidt's idea. Eskola found a consistent relationship between mineral assemblage and chemical composition for a wide range of rocks. He found rocks at Oslo which contained K-feldspar and cordierite contained muscovite and biotite in Orijärvi. </a:t>
            </a:r>
          </a:p>
          <a:p>
            <a:endParaRPr lang="en-US" altLang="en-US" smtClean="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906D8B0-AC34-4A67-B8F7-5C56C81CDB11}" type="slidenum">
              <a:rPr lang="en-US" altLang="en-US" sz="1300"/>
              <a:pPr eaLnBrk="1" hangingPunct="1">
                <a:spcBef>
                  <a:spcPct val="0"/>
                </a:spcBef>
              </a:pPr>
              <a:t>2</a:t>
            </a:fld>
            <a:endParaRPr lang="en-US" altLang="en-US" sz="1300"/>
          </a:p>
        </p:txBody>
      </p:sp>
    </p:spTree>
    <p:extLst>
      <p:ext uri="{BB962C8B-B14F-4D97-AF65-F5344CB8AC3E}">
        <p14:creationId xmlns:p14="http://schemas.microsoft.com/office/powerpoint/2010/main" val="1995157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medium P/T series is characteristic of common orogenic belt of the Barrovian type. </a:t>
            </a:r>
          </a:p>
        </p:txBody>
      </p:sp>
    </p:spTree>
    <p:extLst>
      <p:ext uri="{BB962C8B-B14F-4D97-AF65-F5344CB8AC3E}">
        <p14:creationId xmlns:p14="http://schemas.microsoft.com/office/powerpoint/2010/main" val="1012985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05C77F23-DA89-4A96-B21A-4003F7D15B20}" type="slidenum">
              <a:rPr lang="en-US" altLang="en-US" sz="1300"/>
              <a:pPr eaLnBrk="1" hangingPunct="1">
                <a:spcBef>
                  <a:spcPct val="0"/>
                </a:spcBef>
              </a:pPr>
              <a:t>22</a:t>
            </a:fld>
            <a:endParaRPr lang="en-US" altLang="en-US" sz="1300"/>
          </a:p>
        </p:txBody>
      </p:sp>
    </p:spTree>
    <p:extLst>
      <p:ext uri="{BB962C8B-B14F-4D97-AF65-F5344CB8AC3E}">
        <p14:creationId xmlns:p14="http://schemas.microsoft.com/office/powerpoint/2010/main" val="3963454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Since the water-saturated granite solidus is in the upper amphibolite facies, granulite facies cannot occur in water-saturated rocks. </a:t>
            </a:r>
          </a:p>
          <a:p>
            <a:endParaRPr lang="en-US" altLang="en-US" smtClean="0"/>
          </a:p>
        </p:txBody>
      </p:sp>
    </p:spTree>
    <p:extLst>
      <p:ext uri="{BB962C8B-B14F-4D97-AF65-F5344CB8AC3E}">
        <p14:creationId xmlns:p14="http://schemas.microsoft.com/office/powerpoint/2010/main" val="768528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Granulites occur in dehydrated rocks (lower crust), or in rocks with high X</a:t>
            </a:r>
            <a:r>
              <a:rPr lang="en-US" altLang="en-US" baseline="-25000" smtClean="0"/>
              <a:t>CO2</a:t>
            </a:r>
            <a:r>
              <a:rPr lang="en-US" altLang="en-US" smtClean="0"/>
              <a:t>. </a:t>
            </a:r>
          </a:p>
        </p:txBody>
      </p:sp>
    </p:spTree>
    <p:extLst>
      <p:ext uri="{BB962C8B-B14F-4D97-AF65-F5344CB8AC3E}">
        <p14:creationId xmlns:p14="http://schemas.microsoft.com/office/powerpoint/2010/main" val="3941212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high P/T series is characteristic of below normal geotherms, such as in subduction zones. </a:t>
            </a:r>
          </a:p>
        </p:txBody>
      </p:sp>
    </p:spTree>
    <p:extLst>
      <p:ext uri="{BB962C8B-B14F-4D97-AF65-F5344CB8AC3E}">
        <p14:creationId xmlns:p14="http://schemas.microsoft.com/office/powerpoint/2010/main" val="3193432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Metamorphism of Mafic Rocks</a:t>
            </a:r>
            <a:endParaRPr lang="en-US" altLang="en-US" smtClean="0"/>
          </a:p>
          <a:p>
            <a:endParaRPr lang="en-US" altLang="en-US" smtClean="0"/>
          </a:p>
          <a:p>
            <a:r>
              <a:rPr lang="en-US" altLang="en-US" smtClean="0"/>
              <a:t>Eskola concentrated on metamorphosed mafic rocks in formulating his metamorphic facies. These include igneous rocks from basalt to andesite, gabbro, diorite, and what are commonly called immature graywackes. An immature graywacke is one that has undergone at most limited weathering. The mafic minerals have not been completely weathered out. Metamorphosed volcanics are by far the most voluminous. Collectively, the metamorphosed mafic rocks are called </a:t>
            </a:r>
            <a:r>
              <a:rPr lang="en-US" altLang="en-US" u="sng" smtClean="0"/>
              <a:t>metabasites</a:t>
            </a:r>
            <a:r>
              <a:rPr lang="en-US" altLang="en-US" smtClean="0"/>
              <a:t>.</a:t>
            </a:r>
          </a:p>
          <a:p>
            <a:endParaRPr lang="en-US" altLang="en-US" smtClean="0"/>
          </a:p>
          <a:p>
            <a:r>
              <a:rPr lang="en-US" altLang="en-US" smtClean="0"/>
              <a:t>High-temperature mafic igneous rocks contain very little water. Ordinary prograde metamorphic reactions are not possible in these rocks, since they cannot be dehydrated. Indeed, without water, mafic rocks may remain unaltered while nearby sedimentary rocks are completely changed. Thus </a:t>
            </a:r>
            <a:r>
              <a:rPr lang="en-US" altLang="en-US" b="1" smtClean="0"/>
              <a:t>hydration</a:t>
            </a:r>
            <a:r>
              <a:rPr lang="en-US" altLang="en-US" smtClean="0"/>
              <a:t> is critical if these rocks are to react. If water is available, we need to consider permeability. Coarse grained rocks are usually the least permeable, and therefore the slowest to react. Tuffs and graywackes, which are permeable, will react faster. Of course, the latter rocks also have very small grain size, which facilitates reactions (higher surface area/volume ratio). </a:t>
            </a:r>
          </a:p>
          <a:p>
            <a:endParaRPr lang="en-US" altLang="en-US" smtClean="0"/>
          </a:p>
        </p:txBody>
      </p:sp>
    </p:spTree>
    <p:extLst>
      <p:ext uri="{BB962C8B-B14F-4D97-AF65-F5344CB8AC3E}">
        <p14:creationId xmlns:p14="http://schemas.microsoft.com/office/powerpoint/2010/main" val="815985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reactants are metastable, being far from their stability fields, and the reactions will therefore go to completion even at low grades. If the temperatures are very low, kinetic barriers interfere, and reactions will stop well short of completion. Relict igneous textures are quite common under these conditions, and some phases may persist metastably. </a:t>
            </a:r>
          </a:p>
          <a:p>
            <a:endParaRPr lang="en-US" altLang="en-US" smtClean="0"/>
          </a:p>
          <a:p>
            <a:r>
              <a:rPr lang="en-US" altLang="en-US" smtClean="0"/>
              <a:t>We have learned that many mafic minerals are chemically complex, often with at least partial solid solution, or with one or more chemical substitutions possible in their formulas. Thus reactions discussed in general often vary from locality to locality, because of differences in bulk composition, relative abundances of water and carbon dioxide, and total fluid availability. </a:t>
            </a:r>
          </a:p>
          <a:p>
            <a:endParaRPr lang="en-US" altLang="en-US" smtClean="0"/>
          </a:p>
          <a:p>
            <a:endParaRPr lang="en-US" altLang="en-US" smtClean="0"/>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1588D184-6675-4C26-9A8F-9E306C43774D}" type="slidenum">
              <a:rPr lang="en-US" altLang="en-US" sz="1300"/>
              <a:pPr eaLnBrk="1" hangingPunct="1">
                <a:spcBef>
                  <a:spcPct val="0"/>
                </a:spcBef>
              </a:pPr>
              <a:t>27</a:t>
            </a:fld>
            <a:endParaRPr lang="en-US" altLang="en-US" sz="1300"/>
          </a:p>
        </p:txBody>
      </p:sp>
    </p:spTree>
    <p:extLst>
      <p:ext uri="{BB962C8B-B14F-4D97-AF65-F5344CB8AC3E}">
        <p14:creationId xmlns:p14="http://schemas.microsoft.com/office/powerpoint/2010/main" val="3055883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Figure 26-19 shows many of the reactions that govern metamorphism of mafic rocks.</a:t>
            </a:r>
          </a:p>
          <a:p>
            <a:endParaRPr lang="en-US" altLang="en-US" smtClean="0"/>
          </a:p>
          <a:p>
            <a:r>
              <a:rPr lang="en-US" altLang="en-US" smtClean="0"/>
              <a:t>The extensive solid solution can actually be a benefit. The diversity of mafic compositions open means fewer phases are necessary to accommodate a range of chemistries. Fewer phases, in turn, limits the number of possible reactions. Fewer reactions mean fewer isograds. Eskola chose the mafics for a reason! Fewer isograds mean broader subdivisions, and easier correlation between rocks in different localities. </a:t>
            </a:r>
          </a:p>
          <a:p>
            <a:endParaRPr lang="en-US" altLang="en-US" smtClean="0"/>
          </a:p>
          <a:p>
            <a:r>
              <a:rPr lang="en-US" altLang="en-US" smtClean="0"/>
              <a:t>The most common minerals, cpx and Ca-plag, are responsible for many of the chemical reactions observed. Ca-plag begins to break down as temperatures are lowered. </a:t>
            </a:r>
          </a:p>
        </p:txBody>
      </p:sp>
    </p:spTree>
    <p:extLst>
      <p:ext uri="{BB962C8B-B14F-4D97-AF65-F5344CB8AC3E}">
        <p14:creationId xmlns:p14="http://schemas.microsoft.com/office/powerpoint/2010/main" val="767763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If equilibrium is maintained, there is a correlation between the An content of plagioclase and the temperature. </a:t>
            </a:r>
          </a:p>
          <a:p>
            <a:endParaRPr lang="en-US" altLang="en-US" dirty="0" smtClean="0"/>
          </a:p>
          <a:p>
            <a:r>
              <a:rPr lang="en-US" altLang="en-US" dirty="0" smtClean="0"/>
              <a:t>The lowest metamorphic grades only allow albite (An</a:t>
            </a:r>
            <a:r>
              <a:rPr lang="en-US" altLang="en-US" baseline="-25000" dirty="0" smtClean="0"/>
              <a:t>0-3</a:t>
            </a:r>
            <a:r>
              <a:rPr lang="en-US" altLang="en-US" dirty="0" smtClean="0"/>
              <a:t>) to be present. </a:t>
            </a:r>
          </a:p>
          <a:p>
            <a:endParaRPr lang="en-US" altLang="en-US" dirty="0" smtClean="0"/>
          </a:p>
          <a:p>
            <a:r>
              <a:rPr lang="en-US" altLang="en-US" dirty="0" smtClean="0"/>
              <a:t>Between about An</a:t>
            </a:r>
            <a:r>
              <a:rPr lang="en-US" altLang="en-US" baseline="-25000" dirty="0" smtClean="0"/>
              <a:t>7-17</a:t>
            </a:r>
            <a:r>
              <a:rPr lang="en-US" altLang="en-US" dirty="0" smtClean="0"/>
              <a:t> a “peristerite” solvus appears. Thus few plagioclases have a composition within this range. Composition jumps from An</a:t>
            </a:r>
            <a:r>
              <a:rPr lang="en-US" altLang="en-US" baseline="-25000" dirty="0" smtClean="0"/>
              <a:t>1-7</a:t>
            </a:r>
            <a:r>
              <a:rPr lang="en-US" altLang="en-US" dirty="0" smtClean="0"/>
              <a:t> to An</a:t>
            </a:r>
            <a:r>
              <a:rPr lang="en-US" altLang="en-US" baseline="-25000" dirty="0" smtClean="0"/>
              <a:t>17-20</a:t>
            </a:r>
            <a:r>
              <a:rPr lang="en-US" altLang="en-US" dirty="0" smtClean="0"/>
              <a:t> (oligoclase) in upper greenschist rocks. </a:t>
            </a:r>
          </a:p>
          <a:p>
            <a:endParaRPr lang="en-US" altLang="en-US" dirty="0" smtClean="0"/>
          </a:p>
          <a:p>
            <a:r>
              <a:rPr lang="en-US" altLang="en-US" dirty="0" smtClean="0"/>
              <a:t>In the upper amphibolite to granulite facies, andesine and labradorite, or even higher plagioclase phases become stable. Microprobe analysis has made plagioclase composition determination much easier. It is possible to estimate the plagioclase composition microscopically, but the microprobe is more accurate and allows the “rim-to-rim” variation in composition to be seen. If equilibrium is truly present, the  rim-to-rim variation will be zero.  </a:t>
            </a:r>
          </a:p>
          <a:p>
            <a:endParaRPr lang="en-US" altLang="en-US" dirty="0" smtClean="0"/>
          </a:p>
        </p:txBody>
      </p:sp>
    </p:spTree>
    <p:extLst>
      <p:ext uri="{BB962C8B-B14F-4D97-AF65-F5344CB8AC3E}">
        <p14:creationId xmlns:p14="http://schemas.microsoft.com/office/powerpoint/2010/main" val="26905312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What happens to the Ca and Al released as Ca-</a:t>
            </a:r>
            <a:r>
              <a:rPr lang="en-US" altLang="en-US" dirty="0" err="1" smtClean="0"/>
              <a:t>Plag</a:t>
            </a:r>
            <a:r>
              <a:rPr lang="en-US" altLang="en-US" dirty="0" smtClean="0"/>
              <a:t> breaks down? A variety of minerals may appear, depending on conditions. These include calcite, epidote, </a:t>
            </a:r>
            <a:r>
              <a:rPr lang="en-US" altLang="en-US" dirty="0" err="1" smtClean="0"/>
              <a:t>titanite</a:t>
            </a:r>
            <a:r>
              <a:rPr lang="en-US" altLang="en-US" dirty="0" smtClean="0"/>
              <a:t>, or an amphibole. The breakdown of </a:t>
            </a:r>
            <a:r>
              <a:rPr lang="en-US" altLang="en-US" dirty="0" err="1" smtClean="0"/>
              <a:t>cpx</a:t>
            </a:r>
            <a:r>
              <a:rPr lang="en-US" altLang="en-US" dirty="0" smtClean="0"/>
              <a:t> forms minerals like chlorite, </a:t>
            </a:r>
            <a:r>
              <a:rPr lang="en-US" altLang="en-US" dirty="0" err="1" smtClean="0"/>
              <a:t>actinolite</a:t>
            </a:r>
            <a:r>
              <a:rPr lang="en-US" altLang="en-US" dirty="0" smtClean="0"/>
              <a:t>, hornblende, epidote, or a metamorphic pyroxene (</a:t>
            </a:r>
            <a:r>
              <a:rPr lang="en-US" altLang="en-US" dirty="0" err="1" smtClean="0"/>
              <a:t>omphacite</a:t>
            </a:r>
            <a:r>
              <a:rPr lang="en-US" altLang="en-US" dirty="0" smtClean="0"/>
              <a:t>, for example). The minerals that form are a good clue to metamorphic grade.</a:t>
            </a:r>
          </a:p>
          <a:p>
            <a:endParaRPr lang="en-US" altLang="en-US" dirty="0" smtClean="0"/>
          </a:p>
          <a:p>
            <a:r>
              <a:rPr lang="en-US" altLang="en-US" u="sng" dirty="0" smtClean="0"/>
              <a:t>Low Grade Mafic Assemblages</a:t>
            </a:r>
            <a:r>
              <a:rPr lang="en-US" altLang="en-US" dirty="0" smtClean="0"/>
              <a:t> -</a:t>
            </a:r>
            <a:r>
              <a:rPr lang="en-US" altLang="en-US" u="sng" dirty="0" smtClean="0"/>
              <a:t>Zeolite and </a:t>
            </a:r>
            <a:r>
              <a:rPr lang="en-US" altLang="en-US" u="sng" dirty="0" err="1" smtClean="0"/>
              <a:t>Prehnite-Pumpellyite</a:t>
            </a:r>
            <a:r>
              <a:rPr lang="en-US" altLang="en-US" u="sng" dirty="0" smtClean="0"/>
              <a:t> Facies</a:t>
            </a:r>
            <a:endParaRPr lang="en-US" altLang="en-US" dirty="0" smtClean="0"/>
          </a:p>
          <a:p>
            <a:endParaRPr lang="en-US" altLang="en-US" dirty="0" smtClean="0"/>
          </a:p>
          <a:p>
            <a:r>
              <a:rPr lang="en-US" altLang="en-US" dirty="0" smtClean="0"/>
              <a:t>Rocks in this category are usually only partly altered, and the products are extremely fine-grained, messy-looking minerals. Most workers chose to ignore them, simply calling them altered. </a:t>
            </a:r>
            <a:r>
              <a:rPr lang="en-US" altLang="en-US" dirty="0" err="1" smtClean="0"/>
              <a:t>Eskola</a:t>
            </a:r>
            <a:r>
              <a:rPr lang="en-US" altLang="en-US" dirty="0" smtClean="0"/>
              <a:t> simply wrote “formation of zeolites” in his chart. This indicated he did not believe the zeolites represented an equilibrium assemblages. Then Coombs and his collaborators examined them, and opened yet another window on previously unknown territory. They showed that zeolites and </a:t>
            </a:r>
            <a:r>
              <a:rPr lang="en-US" altLang="en-US" dirty="0" err="1" smtClean="0"/>
              <a:t>prehnite-pumpellyite</a:t>
            </a:r>
            <a:r>
              <a:rPr lang="en-US" altLang="en-US" dirty="0" smtClean="0"/>
              <a:t> facies do show systematic patterns, allowing them to be studied like any other rocks. Their chosen study area, New Zealand, has been discussed. The </a:t>
            </a:r>
            <a:r>
              <a:rPr lang="en-US" altLang="en-US" dirty="0" err="1" smtClean="0"/>
              <a:t>graywackes</a:t>
            </a:r>
            <a:r>
              <a:rPr lang="en-US" altLang="en-US" dirty="0" smtClean="0"/>
              <a:t> and tuffs were especially reactive, so the reactions went further there then in most other locations. They also found that metamorphism was related to the degree of circulating fluids, and is thus partially hydrothermal. </a:t>
            </a:r>
          </a:p>
          <a:p>
            <a:endParaRPr lang="en-US" altLang="en-US" dirty="0" smtClean="0"/>
          </a:p>
        </p:txBody>
      </p:sp>
    </p:spTree>
    <p:extLst>
      <p:ext uri="{BB962C8B-B14F-4D97-AF65-F5344CB8AC3E}">
        <p14:creationId xmlns:p14="http://schemas.microsoft.com/office/powerpoint/2010/main" val="2396393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Since the Finnish assemblage is more hydrous and has less molar volume, Eskola reasoned the Finnish rocks formed at lower temperatures but higher pressure. He utilized the relationship between mineral assemblage and rock composition to formulate the facies concept. </a:t>
            </a:r>
          </a:p>
          <a:p>
            <a:endParaRPr lang="en-US" altLang="en-US" smtClean="0"/>
          </a:p>
          <a:p>
            <a:r>
              <a:rPr lang="en-US" altLang="en-US" smtClean="0"/>
              <a:t>Note the term facies is also used in sedimentary petrology, but in a different sense.</a:t>
            </a:r>
          </a:p>
          <a:p>
            <a:endParaRPr lang="en-US" altLang="en-US"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13DB42F-95BA-4F21-999C-50B8AF4D2902}" type="slidenum">
              <a:rPr lang="en-US" altLang="en-US" sz="1300"/>
              <a:pPr eaLnBrk="1" hangingPunct="1">
                <a:spcBef>
                  <a:spcPct val="0"/>
                </a:spcBef>
              </a:pPr>
              <a:t>3</a:t>
            </a:fld>
            <a:endParaRPr lang="en-US" altLang="en-US" sz="1300"/>
          </a:p>
        </p:txBody>
      </p:sp>
    </p:spTree>
    <p:extLst>
      <p:ext uri="{BB962C8B-B14F-4D97-AF65-F5344CB8AC3E}">
        <p14:creationId xmlns:p14="http://schemas.microsoft.com/office/powerpoint/2010/main" val="782772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Volcanic glass is altered to the zeolite heulandite, or sometimes </a:t>
            </a:r>
            <a:r>
              <a:rPr lang="en-US" altLang="en-US" dirty="0" err="1" smtClean="0"/>
              <a:t>analcime</a:t>
            </a:r>
            <a:r>
              <a:rPr lang="en-US" altLang="en-US" dirty="0" smtClean="0"/>
              <a:t>. In addition, a variety of phyllosilicates are produced, including </a:t>
            </a:r>
            <a:r>
              <a:rPr lang="en-US" altLang="en-US" dirty="0" err="1" smtClean="0"/>
              <a:t>smectite</a:t>
            </a:r>
            <a:r>
              <a:rPr lang="en-US" altLang="en-US" dirty="0" smtClean="0"/>
              <a:t>, kaolinite, montmorillonite, and </a:t>
            </a:r>
            <a:r>
              <a:rPr lang="en-US" altLang="en-US" dirty="0" err="1" smtClean="0"/>
              <a:t>celadonite</a:t>
            </a:r>
            <a:r>
              <a:rPr lang="en-US" altLang="en-US" dirty="0" smtClean="0"/>
              <a:t>.  The latter mineral is a 1M </a:t>
            </a:r>
            <a:r>
              <a:rPr lang="en-US" altLang="en-US" dirty="0" err="1" smtClean="0"/>
              <a:t>polytype</a:t>
            </a:r>
            <a:r>
              <a:rPr lang="en-US" altLang="en-US" dirty="0" smtClean="0"/>
              <a:t> mica which is sea green in color, from which the name is derived (from Fr celadon, “sea green”).  In addition, secondary quartz and a carbonate are common. Crystalline igneous minerals remain unaltered. </a:t>
            </a:r>
          </a:p>
          <a:p>
            <a:endParaRPr lang="en-US" altLang="en-US" dirty="0" smtClean="0"/>
          </a:p>
          <a:p>
            <a:r>
              <a:rPr lang="en-US" altLang="en-US" dirty="0" smtClean="0"/>
              <a:t>At greater depths, heulandite is replaced by </a:t>
            </a:r>
            <a:r>
              <a:rPr lang="en-US" altLang="en-US" dirty="0" err="1" smtClean="0"/>
              <a:t>laumontite</a:t>
            </a:r>
            <a:r>
              <a:rPr lang="en-US" altLang="en-US" dirty="0" smtClean="0"/>
              <a:t>, albite replaces </a:t>
            </a:r>
            <a:r>
              <a:rPr lang="en-US" altLang="en-US" dirty="0" err="1" smtClean="0"/>
              <a:t>analcime</a:t>
            </a:r>
            <a:r>
              <a:rPr lang="en-US" altLang="en-US" dirty="0" smtClean="0"/>
              <a:t> and </a:t>
            </a:r>
            <a:r>
              <a:rPr lang="en-US" altLang="en-US" dirty="0" err="1" smtClean="0"/>
              <a:t>calcitic</a:t>
            </a:r>
            <a:r>
              <a:rPr lang="en-US" altLang="en-US" dirty="0" smtClean="0"/>
              <a:t> plagioclase, and chlorite makes an appearance. Since both heulandite and </a:t>
            </a:r>
            <a:r>
              <a:rPr lang="en-US" altLang="en-US" dirty="0" err="1" smtClean="0"/>
              <a:t>analcime</a:t>
            </a:r>
            <a:r>
              <a:rPr lang="en-US" altLang="en-US" dirty="0" smtClean="0"/>
              <a:t> may form under purely diagenetic conditions, some petrologists consider the appearance of </a:t>
            </a:r>
            <a:r>
              <a:rPr lang="en-US" altLang="en-US" dirty="0" err="1" smtClean="0"/>
              <a:t>laumontite</a:t>
            </a:r>
            <a:r>
              <a:rPr lang="en-US" altLang="en-US" dirty="0" smtClean="0"/>
              <a:t> to be the true onset of metamorphism. </a:t>
            </a:r>
            <a:r>
              <a:rPr lang="en-US" altLang="en-US" dirty="0" err="1" smtClean="0"/>
              <a:t>Wairakite</a:t>
            </a:r>
            <a:r>
              <a:rPr lang="en-US" altLang="en-US" dirty="0" smtClean="0"/>
              <a:t>, another zeolite,  makes an appearance at a slightly higher grade. </a:t>
            </a:r>
          </a:p>
          <a:p>
            <a:endParaRPr lang="en-US" altLang="en-US" dirty="0" smtClean="0"/>
          </a:p>
          <a:p>
            <a:r>
              <a:rPr lang="en-US" altLang="en-US" dirty="0" err="1" smtClean="0"/>
              <a:t>Prehnite</a:t>
            </a:r>
            <a:r>
              <a:rPr lang="en-US" altLang="en-US" dirty="0" smtClean="0"/>
              <a:t> and </a:t>
            </a:r>
            <a:r>
              <a:rPr lang="en-US" altLang="en-US" dirty="0" err="1" smtClean="0"/>
              <a:t>pumpellyite</a:t>
            </a:r>
            <a:r>
              <a:rPr lang="en-US" altLang="en-US" dirty="0" smtClean="0"/>
              <a:t> are stable in the upper zeolite facies. However, the </a:t>
            </a:r>
            <a:r>
              <a:rPr lang="en-US" altLang="en-US" dirty="0" err="1" smtClean="0"/>
              <a:t>laumontite</a:t>
            </a:r>
            <a:r>
              <a:rPr lang="en-US" altLang="en-US" dirty="0" smtClean="0"/>
              <a:t> eventually disappears, leaving </a:t>
            </a:r>
            <a:r>
              <a:rPr lang="en-US" altLang="en-US" dirty="0" err="1" smtClean="0"/>
              <a:t>prehnite</a:t>
            </a:r>
            <a:r>
              <a:rPr lang="en-US" altLang="en-US" dirty="0" smtClean="0"/>
              <a:t>, </a:t>
            </a:r>
            <a:r>
              <a:rPr lang="en-US" altLang="en-US" dirty="0" err="1" smtClean="0"/>
              <a:t>pumpellyite</a:t>
            </a:r>
            <a:r>
              <a:rPr lang="en-US" altLang="en-US" dirty="0" smtClean="0"/>
              <a:t>, and quartz. This marks the appearance of the </a:t>
            </a:r>
            <a:r>
              <a:rPr lang="en-US" altLang="en-US" dirty="0" err="1" smtClean="0"/>
              <a:t>prehnite-pumpellyite</a:t>
            </a:r>
            <a:r>
              <a:rPr lang="en-US" altLang="en-US" dirty="0" smtClean="0"/>
              <a:t> facies, which is stable above about 250̊C, and between 3-13 kilometers in depth. Other minerals present may include albite, chlorite, </a:t>
            </a:r>
            <a:r>
              <a:rPr lang="en-US" altLang="en-US" dirty="0" err="1" smtClean="0"/>
              <a:t>phengite</a:t>
            </a:r>
            <a:r>
              <a:rPr lang="en-US" altLang="en-US" dirty="0" smtClean="0"/>
              <a:t> (</a:t>
            </a:r>
            <a:r>
              <a:rPr lang="en-US" altLang="en-US" dirty="0" err="1" smtClean="0"/>
              <a:t>dioctahedral</a:t>
            </a:r>
            <a:r>
              <a:rPr lang="en-US" altLang="en-US" dirty="0" smtClean="0"/>
              <a:t> mica with Mg or Fe2+ replacing AL3+), </a:t>
            </a:r>
            <a:r>
              <a:rPr lang="en-US" altLang="en-US" dirty="0" err="1" smtClean="0"/>
              <a:t>titanite</a:t>
            </a:r>
            <a:r>
              <a:rPr lang="en-US" altLang="en-US" dirty="0" smtClean="0"/>
              <a:t>, </a:t>
            </a:r>
            <a:r>
              <a:rPr lang="en-US" altLang="en-US" dirty="0" err="1" smtClean="0"/>
              <a:t>lawsonite</a:t>
            </a:r>
            <a:r>
              <a:rPr lang="en-US" altLang="en-US" dirty="0" smtClean="0"/>
              <a:t>, </a:t>
            </a:r>
            <a:r>
              <a:rPr lang="en-US" altLang="en-US" dirty="0" err="1" smtClean="0"/>
              <a:t>stilpnomelane</a:t>
            </a:r>
            <a:r>
              <a:rPr lang="en-US" altLang="en-US" dirty="0" smtClean="0"/>
              <a:t>, and epidote. Many of these minerals occur in veins, </a:t>
            </a:r>
            <a:r>
              <a:rPr lang="en-US" altLang="en-US" dirty="0" err="1" smtClean="0"/>
              <a:t>amygdules</a:t>
            </a:r>
            <a:r>
              <a:rPr lang="en-US" altLang="en-US" dirty="0" smtClean="0"/>
              <a:t>, cavity fillings (especially the zeolites), and in fine grained matrix. </a:t>
            </a:r>
          </a:p>
          <a:p>
            <a:endParaRPr lang="en-US" altLang="en-US" dirty="0" smtClean="0"/>
          </a:p>
          <a:p>
            <a:r>
              <a:rPr lang="en-US" altLang="en-US" dirty="0" smtClean="0"/>
              <a:t>At the high end of the facies, </a:t>
            </a:r>
            <a:r>
              <a:rPr lang="en-US" altLang="en-US" dirty="0" err="1" smtClean="0"/>
              <a:t>prehnite</a:t>
            </a:r>
            <a:r>
              <a:rPr lang="en-US" altLang="en-US" dirty="0" smtClean="0"/>
              <a:t> may break down to yield </a:t>
            </a:r>
            <a:r>
              <a:rPr lang="en-US" altLang="en-US" dirty="0" err="1" smtClean="0"/>
              <a:t>actinolite</a:t>
            </a:r>
            <a:r>
              <a:rPr lang="en-US" altLang="en-US" dirty="0" smtClean="0"/>
              <a:t>. This has led some petrologists to create a separate </a:t>
            </a:r>
            <a:r>
              <a:rPr lang="en-US" altLang="en-US" dirty="0" err="1" smtClean="0"/>
              <a:t>pumpellyite-actinolite</a:t>
            </a:r>
            <a:r>
              <a:rPr lang="en-US" altLang="en-US" dirty="0" smtClean="0"/>
              <a:t> facies, but this is not generally accepted. </a:t>
            </a:r>
          </a:p>
          <a:p>
            <a:endParaRPr lang="en-US" altLang="en-US" dirty="0" smtClean="0"/>
          </a:p>
        </p:txBody>
      </p:sp>
    </p:spTree>
    <p:extLst>
      <p:ext uri="{BB962C8B-B14F-4D97-AF65-F5344CB8AC3E}">
        <p14:creationId xmlns:p14="http://schemas.microsoft.com/office/powerpoint/2010/main" val="7908445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Times New Roman" pitchFamily="18" charset="0"/>
                <a:ea typeface="+mn-ea"/>
                <a:cs typeface="+mn-cs"/>
              </a:rPr>
              <a:t>However, the A value wanted is the value of excess Al</a:t>
            </a:r>
            <a:r>
              <a:rPr lang="en-US" sz="1200" b="0" i="0" kern="1200" baseline="-25000" dirty="0" smtClean="0">
                <a:solidFill>
                  <a:schemeClr val="tx1"/>
                </a:solidFill>
                <a:effectLst/>
                <a:latin typeface="Times New Roman" pitchFamily="18" charset="0"/>
                <a:ea typeface="+mn-ea"/>
                <a:cs typeface="+mn-cs"/>
              </a:rPr>
              <a:t>2</a:t>
            </a:r>
            <a:r>
              <a:rPr lang="en-US" sz="1200" b="0" i="0" kern="1200" dirty="0" smtClean="0">
                <a:solidFill>
                  <a:schemeClr val="tx1"/>
                </a:solidFill>
                <a:effectLst/>
                <a:latin typeface="Times New Roman" pitchFamily="18" charset="0"/>
                <a:ea typeface="+mn-ea"/>
                <a:cs typeface="+mn-cs"/>
              </a:rPr>
              <a:t>O</a:t>
            </a:r>
            <a:r>
              <a:rPr lang="en-US" sz="1200" b="0" i="0" kern="1200" baseline="-25000" dirty="0" smtClean="0">
                <a:solidFill>
                  <a:schemeClr val="tx1"/>
                </a:solidFill>
                <a:effectLst/>
                <a:latin typeface="Times New Roman" pitchFamily="18" charset="0"/>
                <a:ea typeface="+mn-ea"/>
                <a:cs typeface="+mn-cs"/>
              </a:rPr>
              <a:t>3</a:t>
            </a:r>
            <a:r>
              <a:rPr lang="en-US" sz="1200" b="0" i="0" kern="1200" dirty="0" smtClean="0">
                <a:solidFill>
                  <a:schemeClr val="tx1"/>
                </a:solidFill>
                <a:effectLst/>
                <a:latin typeface="Times New Roman" pitchFamily="18" charset="0"/>
                <a:ea typeface="+mn-ea"/>
                <a:cs typeface="+mn-cs"/>
              </a:rPr>
              <a:t> left after allotting Na</a:t>
            </a:r>
            <a:r>
              <a:rPr lang="en-US" sz="1200" b="0" i="0" kern="1200" baseline="-25000" dirty="0" smtClean="0">
                <a:solidFill>
                  <a:schemeClr val="tx1"/>
                </a:solidFill>
                <a:effectLst/>
                <a:latin typeface="Times New Roman" pitchFamily="18" charset="0"/>
                <a:ea typeface="+mn-ea"/>
                <a:cs typeface="+mn-cs"/>
              </a:rPr>
              <a:t>2</a:t>
            </a:r>
            <a:r>
              <a:rPr lang="en-US" sz="1200" b="0" i="0" kern="1200" dirty="0" smtClean="0">
                <a:solidFill>
                  <a:schemeClr val="tx1"/>
                </a:solidFill>
                <a:effectLst/>
                <a:latin typeface="Times New Roman" pitchFamily="18" charset="0"/>
                <a:ea typeface="+mn-ea"/>
                <a:cs typeface="+mn-cs"/>
              </a:rPr>
              <a:t>O and K</a:t>
            </a:r>
            <a:r>
              <a:rPr lang="en-US" sz="1200" b="0" i="0" kern="1200" baseline="-25000" dirty="0" smtClean="0">
                <a:solidFill>
                  <a:schemeClr val="tx1"/>
                </a:solidFill>
                <a:effectLst/>
                <a:latin typeface="Times New Roman" pitchFamily="18" charset="0"/>
                <a:ea typeface="+mn-ea"/>
                <a:cs typeface="+mn-cs"/>
              </a:rPr>
              <a:t>2</a:t>
            </a:r>
            <a:r>
              <a:rPr lang="en-US" sz="1200" b="0" i="0" kern="1200" dirty="0" smtClean="0">
                <a:solidFill>
                  <a:schemeClr val="tx1"/>
                </a:solidFill>
                <a:effectLst/>
                <a:latin typeface="Times New Roman" pitchFamily="18" charset="0"/>
                <a:ea typeface="+mn-ea"/>
                <a:cs typeface="+mn-cs"/>
              </a:rPr>
              <a:t>O to form alkali feldspar. </a:t>
            </a: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The </a:t>
            </a:r>
            <a:r>
              <a:rPr lang="en-US" sz="1200" b="0" i="0" kern="1200" dirty="0" err="1" smtClean="0">
                <a:solidFill>
                  <a:schemeClr val="tx1"/>
                </a:solidFill>
                <a:effectLst/>
                <a:latin typeface="Times New Roman" pitchFamily="18" charset="0"/>
                <a:ea typeface="+mn-ea"/>
                <a:cs typeface="+mn-cs"/>
              </a:rPr>
              <a:t>CaO</a:t>
            </a:r>
            <a:r>
              <a:rPr lang="en-US" sz="1200" b="0" i="0" kern="1200" dirty="0" smtClean="0">
                <a:solidFill>
                  <a:schemeClr val="tx1"/>
                </a:solidFill>
                <a:effectLst/>
                <a:latin typeface="Times New Roman" pitchFamily="18" charset="0"/>
                <a:ea typeface="+mn-ea"/>
                <a:cs typeface="+mn-cs"/>
              </a:rPr>
              <a:t> value wanted is the excess </a:t>
            </a:r>
            <a:r>
              <a:rPr lang="en-US" sz="1200" b="0" i="0" kern="1200" dirty="0" err="1" smtClean="0">
                <a:solidFill>
                  <a:schemeClr val="tx1"/>
                </a:solidFill>
                <a:effectLst/>
                <a:latin typeface="Times New Roman" pitchFamily="18" charset="0"/>
                <a:ea typeface="+mn-ea"/>
                <a:cs typeface="+mn-cs"/>
              </a:rPr>
              <a:t>CaO</a:t>
            </a:r>
            <a:r>
              <a:rPr lang="en-US" sz="1200" b="0" i="0" kern="1200" dirty="0" smtClean="0">
                <a:solidFill>
                  <a:schemeClr val="tx1"/>
                </a:solidFill>
                <a:effectLst/>
                <a:latin typeface="Times New Roman" pitchFamily="18" charset="0"/>
                <a:ea typeface="+mn-ea"/>
                <a:cs typeface="+mn-cs"/>
              </a:rPr>
              <a:t> after allotting P</a:t>
            </a:r>
            <a:r>
              <a:rPr lang="en-US" sz="1200" b="0" i="0" kern="1200" baseline="-25000" dirty="0" smtClean="0">
                <a:solidFill>
                  <a:schemeClr val="tx1"/>
                </a:solidFill>
                <a:effectLst/>
                <a:latin typeface="Times New Roman" pitchFamily="18" charset="0"/>
                <a:ea typeface="+mn-ea"/>
                <a:cs typeface="+mn-cs"/>
              </a:rPr>
              <a:t>2</a:t>
            </a:r>
            <a:r>
              <a:rPr lang="en-US" sz="1200" b="0" i="0" kern="1200" dirty="0" smtClean="0">
                <a:solidFill>
                  <a:schemeClr val="tx1"/>
                </a:solidFill>
                <a:effectLst/>
                <a:latin typeface="Times New Roman" pitchFamily="18" charset="0"/>
                <a:ea typeface="+mn-ea"/>
                <a:cs typeface="+mn-cs"/>
              </a:rPr>
              <a:t>O</a:t>
            </a:r>
            <a:r>
              <a:rPr lang="en-US" sz="1200" b="0" i="0" kern="1200" baseline="-25000" dirty="0" smtClean="0">
                <a:solidFill>
                  <a:schemeClr val="tx1"/>
                </a:solidFill>
                <a:effectLst/>
                <a:latin typeface="Times New Roman" pitchFamily="18" charset="0"/>
                <a:ea typeface="+mn-ea"/>
                <a:cs typeface="+mn-cs"/>
              </a:rPr>
              <a:t>5</a:t>
            </a:r>
            <a:r>
              <a:rPr lang="en-US" sz="1200" b="0" i="0" kern="1200" dirty="0" smtClean="0">
                <a:solidFill>
                  <a:schemeClr val="tx1"/>
                </a:solidFill>
                <a:effectLst/>
                <a:latin typeface="Times New Roman" pitchFamily="18" charset="0"/>
                <a:ea typeface="+mn-ea"/>
                <a:cs typeface="+mn-cs"/>
              </a:rPr>
              <a:t> to form apatite, assuming that any P</a:t>
            </a:r>
            <a:r>
              <a:rPr lang="en-US" sz="1200" b="0" i="0" kern="1200" baseline="-25000" dirty="0" smtClean="0">
                <a:solidFill>
                  <a:schemeClr val="tx1"/>
                </a:solidFill>
                <a:effectLst/>
                <a:latin typeface="Times New Roman" pitchFamily="18" charset="0"/>
                <a:ea typeface="+mn-ea"/>
                <a:cs typeface="+mn-cs"/>
              </a:rPr>
              <a:t>2</a:t>
            </a:r>
            <a:r>
              <a:rPr lang="en-US" sz="1200" b="0" i="0" kern="1200" dirty="0" smtClean="0">
                <a:solidFill>
                  <a:schemeClr val="tx1"/>
                </a:solidFill>
                <a:effectLst/>
                <a:latin typeface="Times New Roman" pitchFamily="18" charset="0"/>
                <a:ea typeface="+mn-ea"/>
                <a:cs typeface="+mn-cs"/>
              </a:rPr>
              <a:t>O</a:t>
            </a:r>
            <a:r>
              <a:rPr lang="en-US" sz="1200" b="0" i="0" kern="1200" baseline="-25000" dirty="0" smtClean="0">
                <a:solidFill>
                  <a:schemeClr val="tx1"/>
                </a:solidFill>
                <a:effectLst/>
                <a:latin typeface="Times New Roman" pitchFamily="18" charset="0"/>
                <a:ea typeface="+mn-ea"/>
                <a:cs typeface="+mn-cs"/>
              </a:rPr>
              <a:t>5</a:t>
            </a:r>
            <a:r>
              <a:rPr lang="en-US" sz="1200" b="0" i="0" kern="1200" dirty="0" smtClean="0">
                <a:solidFill>
                  <a:schemeClr val="tx1"/>
                </a:solidFill>
                <a:effectLst/>
                <a:latin typeface="Times New Roman" pitchFamily="18" charset="0"/>
                <a:ea typeface="+mn-ea"/>
                <a:cs typeface="+mn-cs"/>
              </a:rPr>
              <a:t> in the rock will react with </a:t>
            </a:r>
            <a:r>
              <a:rPr lang="en-US" sz="1200" b="0" i="0" kern="1200" dirty="0" err="1" smtClean="0">
                <a:solidFill>
                  <a:schemeClr val="tx1"/>
                </a:solidFill>
                <a:effectLst/>
                <a:latin typeface="Times New Roman" pitchFamily="18" charset="0"/>
                <a:ea typeface="+mn-ea"/>
                <a:cs typeface="+mn-cs"/>
              </a:rPr>
              <a:t>CaO</a:t>
            </a:r>
            <a:r>
              <a:rPr lang="en-US" sz="1200" b="0" i="0" kern="1200" dirty="0" smtClean="0">
                <a:solidFill>
                  <a:schemeClr val="tx1"/>
                </a:solidFill>
                <a:effectLst/>
                <a:latin typeface="Times New Roman" pitchFamily="18" charset="0"/>
                <a:ea typeface="+mn-ea"/>
                <a:cs typeface="+mn-cs"/>
              </a:rPr>
              <a:t> to form apatite.  </a:t>
            </a: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Assume then that all mineral assemblages plotted may also contain alkali feldspar and quartz (and apatite). </a:t>
            </a:r>
            <a:endParaRPr lang="en-US" dirty="0"/>
          </a:p>
        </p:txBody>
      </p:sp>
      <p:sp>
        <p:nvSpPr>
          <p:cNvPr id="4" name="Slide Number Placeholder 3"/>
          <p:cNvSpPr>
            <a:spLocks noGrp="1"/>
          </p:cNvSpPr>
          <p:nvPr>
            <p:ph type="sldNum" sz="quarter" idx="10"/>
          </p:nvPr>
        </p:nvSpPr>
        <p:spPr/>
        <p:txBody>
          <a:bodyPr/>
          <a:lstStyle/>
          <a:p>
            <a:fld id="{80EF6723-8FC5-4934-8459-BAECF8DD1043}" type="slidenum">
              <a:rPr lang="en-US" altLang="en-US" smtClean="0"/>
              <a:pPr/>
              <a:t>32</a:t>
            </a:fld>
            <a:endParaRPr lang="en-US" altLang="en-US"/>
          </a:p>
        </p:txBody>
      </p:sp>
    </p:spTree>
    <p:extLst>
      <p:ext uri="{BB962C8B-B14F-4D97-AF65-F5344CB8AC3E}">
        <p14:creationId xmlns:p14="http://schemas.microsoft.com/office/powerpoint/2010/main" val="26209639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It is possible to represent the zeolite and prehnite-pumpellyite facies on ACF ternary diagrams. Figure 25-4a and b shows such a representation.  Figure 25-4a shows that a common mineral assemblage (shaded region) is </a:t>
            </a:r>
          </a:p>
          <a:p>
            <a:endParaRPr lang="en-US" altLang="en-US" dirty="0" smtClean="0"/>
          </a:p>
          <a:p>
            <a:r>
              <a:rPr lang="en-US" altLang="en-US" dirty="0" smtClean="0"/>
              <a:t>	chlorite + heulandite (or </a:t>
            </a:r>
            <a:r>
              <a:rPr lang="en-US" altLang="en-US" dirty="0" err="1" smtClean="0"/>
              <a:t>laumontite</a:t>
            </a:r>
            <a:r>
              <a:rPr lang="en-US" altLang="en-US" dirty="0" smtClean="0"/>
              <a:t>) + calcite + quartz + albite</a:t>
            </a:r>
          </a:p>
          <a:p>
            <a:endParaRPr lang="en-US" altLang="en-US" dirty="0" smtClean="0"/>
          </a:p>
          <a:p>
            <a:r>
              <a:rPr lang="en-US" altLang="en-US" dirty="0" smtClean="0"/>
              <a:t>If the rocks are more aluminous, kaolinite will develop. </a:t>
            </a:r>
          </a:p>
          <a:p>
            <a:endParaRPr lang="en-US" altLang="en-US" dirty="0" smtClean="0"/>
          </a:p>
        </p:txBody>
      </p:sp>
    </p:spTree>
    <p:extLst>
      <p:ext uri="{BB962C8B-B14F-4D97-AF65-F5344CB8AC3E}">
        <p14:creationId xmlns:p14="http://schemas.microsoft.com/office/powerpoint/2010/main" val="39723622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 figure 25-4b, the tie-lines cross. Normally, crossed tie-lines represent a non-equilibrium assemblage. However, in this case, it is the result of plotting both the lower grade prehnite-pumpellyite and the higher grade pumpellyite-actinolite on the same diagram. </a:t>
            </a:r>
          </a:p>
        </p:txBody>
      </p:sp>
    </p:spTree>
    <p:extLst>
      <p:ext uri="{BB962C8B-B14F-4D97-AF65-F5344CB8AC3E}">
        <p14:creationId xmlns:p14="http://schemas.microsoft.com/office/powerpoint/2010/main" val="38902874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As rocks enter the </a:t>
            </a:r>
            <a:r>
              <a:rPr lang="en-US" altLang="en-US" dirty="0" err="1" smtClean="0"/>
              <a:t>greenschist</a:t>
            </a:r>
            <a:r>
              <a:rPr lang="en-US" altLang="en-US" dirty="0" smtClean="0"/>
              <a:t> facies, </a:t>
            </a:r>
            <a:r>
              <a:rPr lang="en-US" altLang="en-US" dirty="0" err="1" smtClean="0"/>
              <a:t>pumpellyite</a:t>
            </a:r>
            <a:r>
              <a:rPr lang="en-US" altLang="en-US" dirty="0" smtClean="0"/>
              <a:t> will disappear, and </a:t>
            </a:r>
            <a:r>
              <a:rPr lang="en-US" altLang="en-US" dirty="0" err="1" smtClean="0"/>
              <a:t>actinolite</a:t>
            </a:r>
            <a:r>
              <a:rPr lang="en-US" altLang="en-US" dirty="0" smtClean="0"/>
              <a:t> + epidote will replace it. In many locations, the sub-</a:t>
            </a:r>
            <a:r>
              <a:rPr lang="en-US" altLang="en-US" dirty="0" err="1" smtClean="0"/>
              <a:t>greenschist</a:t>
            </a:r>
            <a:r>
              <a:rPr lang="en-US" altLang="en-US" dirty="0" smtClean="0"/>
              <a:t> facies never develop. This can happen for three reasons.</a:t>
            </a:r>
          </a:p>
          <a:p>
            <a:endParaRPr lang="en-US" altLang="en-US" dirty="0" smtClean="0"/>
          </a:p>
          <a:p>
            <a:r>
              <a:rPr lang="en-US" altLang="en-US" dirty="0" smtClean="0"/>
              <a:t>	1. Lack of fluids</a:t>
            </a:r>
          </a:p>
          <a:p>
            <a:endParaRPr lang="en-US" altLang="en-US" dirty="0" smtClean="0"/>
          </a:p>
          <a:p>
            <a:r>
              <a:rPr lang="en-US" altLang="en-US" dirty="0" smtClean="0"/>
              <a:t>	2. Poor attainment of equilibrium at low grades</a:t>
            </a:r>
          </a:p>
          <a:p>
            <a:endParaRPr lang="en-US" altLang="en-US" dirty="0" smtClean="0"/>
          </a:p>
          <a:p>
            <a:r>
              <a:rPr lang="en-US" altLang="en-US" dirty="0" smtClean="0"/>
              <a:t>	3. Presence of carbon dioxide</a:t>
            </a:r>
          </a:p>
          <a:p>
            <a:endParaRPr lang="en-US" altLang="en-US" dirty="0" smtClean="0"/>
          </a:p>
          <a:p>
            <a:r>
              <a:rPr lang="en-US" altLang="en-US" u="sng" dirty="0" smtClean="0"/>
              <a:t>Medium P/T Mineral Assemblages - </a:t>
            </a:r>
            <a:r>
              <a:rPr lang="en-US" altLang="en-US" u="sng" dirty="0" err="1" smtClean="0"/>
              <a:t>Greenschist</a:t>
            </a:r>
            <a:r>
              <a:rPr lang="en-US" altLang="en-US" u="sng" dirty="0" smtClean="0"/>
              <a:t>, Amphibolite and Granulite Facies</a:t>
            </a:r>
            <a:endParaRPr lang="en-US" altLang="en-US" dirty="0" smtClean="0"/>
          </a:p>
          <a:p>
            <a:endParaRPr lang="en-US" altLang="en-US" dirty="0" smtClean="0"/>
          </a:p>
          <a:p>
            <a:r>
              <a:rPr lang="en-US" altLang="en-US" dirty="0" smtClean="0"/>
              <a:t>Together, these facies constitute the most common facies series in regional metamorphic rock, and represent the great bulk of metamorphic rocks in general. Both the </a:t>
            </a:r>
            <a:r>
              <a:rPr lang="en-US" altLang="en-US" dirty="0" err="1" smtClean="0"/>
              <a:t>Barrovian</a:t>
            </a:r>
            <a:r>
              <a:rPr lang="en-US" altLang="en-US" dirty="0" smtClean="0"/>
              <a:t> and Buchan series are included in this facies series. </a:t>
            </a:r>
          </a:p>
          <a:p>
            <a:endParaRPr lang="en-US" altLang="en-US" dirty="0" smtClean="0"/>
          </a:p>
          <a:p>
            <a:r>
              <a:rPr lang="en-US" altLang="en-US" dirty="0" smtClean="0"/>
              <a:t>In the Scottish Highlands, the sub-</a:t>
            </a:r>
            <a:r>
              <a:rPr lang="en-US" altLang="en-US" dirty="0" err="1" smtClean="0"/>
              <a:t>greenschist</a:t>
            </a:r>
            <a:r>
              <a:rPr lang="en-US" altLang="en-US" dirty="0" smtClean="0"/>
              <a:t> facies are not present. The first evidence of metamorphism in mafic rocks occurs as </a:t>
            </a:r>
            <a:r>
              <a:rPr lang="en-US" altLang="en-US" dirty="0" err="1" smtClean="0"/>
              <a:t>greenschist</a:t>
            </a:r>
            <a:r>
              <a:rPr lang="en-US" altLang="en-US" dirty="0" smtClean="0"/>
              <a:t> facies rocks. The </a:t>
            </a:r>
            <a:r>
              <a:rPr lang="en-US" altLang="en-US" dirty="0" err="1" smtClean="0"/>
              <a:t>greenschist</a:t>
            </a:r>
            <a:r>
              <a:rPr lang="en-US" altLang="en-US" dirty="0" smtClean="0"/>
              <a:t> facies in these mafic rocks corresponds to the chlorite and biotite zones of associated </a:t>
            </a:r>
            <a:r>
              <a:rPr lang="en-US" altLang="en-US" dirty="0" err="1" smtClean="0"/>
              <a:t>pelitic</a:t>
            </a:r>
            <a:r>
              <a:rPr lang="en-US" altLang="en-US" dirty="0" smtClean="0"/>
              <a:t> rocks. The name </a:t>
            </a:r>
            <a:r>
              <a:rPr lang="en-US" altLang="en-US" dirty="0" err="1" smtClean="0"/>
              <a:t>greenschist</a:t>
            </a:r>
            <a:r>
              <a:rPr lang="en-US" altLang="en-US" dirty="0" smtClean="0"/>
              <a:t> comes from the prevalence </a:t>
            </a:r>
            <a:r>
              <a:rPr lang="en-US" altLang="en-US" b="1" u="sng" dirty="0" smtClean="0">
                <a:solidFill>
                  <a:srgbClr val="FF0000"/>
                </a:solidFill>
              </a:rPr>
              <a:t>of chlorite, </a:t>
            </a:r>
            <a:r>
              <a:rPr lang="en-US" altLang="en-US" b="1" u="sng" dirty="0" err="1" smtClean="0">
                <a:solidFill>
                  <a:srgbClr val="FF0000"/>
                </a:solidFill>
              </a:rPr>
              <a:t>actinolite</a:t>
            </a:r>
            <a:r>
              <a:rPr lang="en-US" altLang="en-US" b="1" u="sng" dirty="0" smtClean="0">
                <a:solidFill>
                  <a:srgbClr val="FF0000"/>
                </a:solidFill>
              </a:rPr>
              <a:t>, and epidote</a:t>
            </a:r>
            <a:r>
              <a:rPr lang="en-US" altLang="en-US" dirty="0" smtClean="0"/>
              <a:t>, which impart a green color to the rocks. Other minerals typically present include albite, quartz, and sometimes calcite, biotite, and </a:t>
            </a:r>
            <a:r>
              <a:rPr lang="en-US" altLang="en-US" dirty="0" err="1" smtClean="0"/>
              <a:t>stilpnomelane</a:t>
            </a:r>
            <a:r>
              <a:rPr lang="en-US" altLang="en-US" dirty="0" smtClean="0"/>
              <a:t>. </a:t>
            </a:r>
          </a:p>
          <a:p>
            <a:endParaRPr lang="en-US" altLang="en-US" dirty="0" smtClean="0"/>
          </a:p>
          <a:p>
            <a:endParaRPr lang="en-US" altLang="en-US" dirty="0" smtClean="0"/>
          </a:p>
        </p:txBody>
      </p:sp>
    </p:spTree>
    <p:extLst>
      <p:ext uri="{BB962C8B-B14F-4D97-AF65-F5344CB8AC3E}">
        <p14:creationId xmlns:p14="http://schemas.microsoft.com/office/powerpoint/2010/main" val="15079387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Typical metamorphic mineral assemblages of the metabasites in the  greenschist facies are shown in Figure 25-6. The most common mineral assemblage of this facies is:</a:t>
            </a:r>
          </a:p>
          <a:p>
            <a:endParaRPr lang="en-US" altLang="en-US" smtClean="0"/>
          </a:p>
          <a:p>
            <a:r>
              <a:rPr lang="it-IT" altLang="en-US" smtClean="0"/>
              <a:t>	chlorite + albite + epidote + actinolite ± quartz</a:t>
            </a:r>
          </a:p>
          <a:p>
            <a:endParaRPr lang="en-US" altLang="en-US" smtClean="0"/>
          </a:p>
          <a:p>
            <a:r>
              <a:rPr lang="en-US" altLang="en-US" smtClean="0"/>
              <a:t>In the more Fe-Al rich Pelitic rocks of the Appalachians, chloritiod is present. </a:t>
            </a:r>
          </a:p>
          <a:p>
            <a:endParaRPr lang="en-US" altLang="en-US" smtClean="0"/>
          </a:p>
        </p:txBody>
      </p:sp>
    </p:spTree>
    <p:extLst>
      <p:ext uri="{BB962C8B-B14F-4D97-AF65-F5344CB8AC3E}">
        <p14:creationId xmlns:p14="http://schemas.microsoft.com/office/powerpoint/2010/main" val="2372549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transition from greenschist to amphibolite facies involves two major mineralogical changes. </a:t>
            </a:r>
          </a:p>
          <a:p>
            <a:endParaRPr lang="en-US" altLang="en-US" dirty="0" smtClean="0"/>
          </a:p>
          <a:p>
            <a:r>
              <a:rPr lang="en-US" altLang="en-US" dirty="0" smtClean="0"/>
              <a:t>	1. Increased Ca content of plagioclase, from albite to oligoclase, across the peristerite gap							</a:t>
            </a:r>
          </a:p>
          <a:p>
            <a:r>
              <a:rPr lang="en-US" altLang="en-US" dirty="0" smtClean="0"/>
              <a:t>	2. Transition </a:t>
            </a:r>
            <a:r>
              <a:rPr lang="en-US" altLang="en-US" dirty="0" err="1" smtClean="0"/>
              <a:t>form</a:t>
            </a:r>
            <a:r>
              <a:rPr lang="en-US" altLang="en-US" dirty="0" smtClean="0"/>
              <a:t> actinolite to hornblende. At higher temperatures, the amphibole structure is able to accommodate more aluminum and alkali ions. </a:t>
            </a:r>
          </a:p>
          <a:p>
            <a:endParaRPr lang="en-US" altLang="en-US" dirty="0" smtClean="0"/>
          </a:p>
          <a:p>
            <a:r>
              <a:rPr lang="en-US" altLang="en-US" dirty="0" smtClean="0"/>
              <a:t>The reactions that generate these changes are complex. The reaction that produces Ca-plagioclase consumes epidote. As pressure increases, the temperature for the calcic plagioclase reactions increases more than for the actinolite-hornblende reactions. In higher pressure sequences (Barrovian) </a:t>
            </a:r>
            <a:r>
              <a:rPr lang="en-US" altLang="en-US" b="1" dirty="0" smtClean="0"/>
              <a:t>hornblende appears before oligoclase</a:t>
            </a:r>
            <a:r>
              <a:rPr lang="en-US" altLang="en-US" dirty="0" smtClean="0"/>
              <a:t>, which led to the proposal for a transitional </a:t>
            </a:r>
            <a:r>
              <a:rPr lang="en-US" altLang="en-US" b="1" dirty="0" smtClean="0"/>
              <a:t>albite-epidote-amphibolite facies</a:t>
            </a:r>
            <a:r>
              <a:rPr lang="en-US" altLang="en-US" dirty="0" smtClean="0"/>
              <a:t>. In lower P/T terranes (Buchan), and in contact aureoles, the </a:t>
            </a:r>
            <a:r>
              <a:rPr lang="en-US" altLang="en-US" b="1" u="none" dirty="0" smtClean="0"/>
              <a:t>plagioclase appears first</a:t>
            </a:r>
            <a:r>
              <a:rPr lang="en-US" altLang="en-US" dirty="0" smtClean="0"/>
              <a:t>. In this case, actinolite coexists with andesine or even labradorite. In coexisting pelitic rocks, the transition to the amphibolite facies is usually in the garnet zone. (See Figure 26-19 modified) </a:t>
            </a:r>
          </a:p>
          <a:p>
            <a:endParaRPr lang="en-US" altLang="en-US" dirty="0" smtClean="0"/>
          </a:p>
        </p:txBody>
      </p:sp>
    </p:spTree>
    <p:extLst>
      <p:ext uri="{BB962C8B-B14F-4D97-AF65-F5344CB8AC3E}">
        <p14:creationId xmlns:p14="http://schemas.microsoft.com/office/powerpoint/2010/main" val="37684181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Metabasites in the amphibolite facies are characterized by the assemblage:</a:t>
            </a:r>
          </a:p>
          <a:p>
            <a:endParaRPr lang="en-US" altLang="en-US" smtClean="0"/>
          </a:p>
          <a:p>
            <a:r>
              <a:rPr lang="en-US" altLang="en-US" smtClean="0"/>
              <a:t>	Hornblende + plagioclase (An</a:t>
            </a:r>
            <a:r>
              <a:rPr lang="en-US" altLang="en-US" baseline="-25000" smtClean="0"/>
              <a:t>&gt;17</a:t>
            </a:r>
            <a:r>
              <a:rPr lang="en-US" altLang="en-US" smtClean="0"/>
              <a:t>) + quartz + epidote + garnet ± clinopyroxene ± biotite</a:t>
            </a:r>
          </a:p>
          <a:p>
            <a:endParaRPr lang="en-US" altLang="en-US" smtClean="0"/>
          </a:p>
          <a:p>
            <a:r>
              <a:rPr lang="en-US" altLang="en-US" smtClean="0"/>
              <a:t>In the upper amphibolite facies, epidote disappears. The amphibolite facies corresponds to the upper garnet, staurolite, kyanite and lower sillimanite zones of associated pelitic rocks. </a:t>
            </a:r>
          </a:p>
          <a:p>
            <a:endParaRPr lang="en-US" altLang="en-US" smtClean="0"/>
          </a:p>
        </p:txBody>
      </p:sp>
    </p:spTree>
    <p:extLst>
      <p:ext uri="{BB962C8B-B14F-4D97-AF65-F5344CB8AC3E}">
        <p14:creationId xmlns:p14="http://schemas.microsoft.com/office/powerpoint/2010/main" val="101800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Figure 25-7 shows a phase diagram for the amphibolite facies. The extensive solid solution of hornblende means that most rocks will plot in the two-phase hornblende-plagioclase region. Most </a:t>
            </a:r>
            <a:r>
              <a:rPr lang="en-US" altLang="en-US" dirty="0" err="1" smtClean="0"/>
              <a:t>amphibolites</a:t>
            </a:r>
            <a:r>
              <a:rPr lang="en-US" altLang="en-US" dirty="0" smtClean="0"/>
              <a:t> are thus predominantly black rocks with up to about 30% white plagioclase. (Application of the lever rule suggests that the rock is composed mainly of hornblende. Since the diagram is projected from albite, which is only a component of plagioclase, there is typically more plagioclase than is apparent from the diagram. </a:t>
            </a:r>
          </a:p>
          <a:p>
            <a:endParaRPr lang="en-US" altLang="en-US" dirty="0" smtClean="0"/>
          </a:p>
          <a:p>
            <a:r>
              <a:rPr lang="en-US" altLang="en-US" dirty="0" smtClean="0"/>
              <a:t>Changes in thin section include the changing color of hornblende, which goes from green to brown. This is due to increasing </a:t>
            </a:r>
            <a:r>
              <a:rPr lang="en-US" altLang="en-US" dirty="0" err="1" smtClean="0"/>
              <a:t>Ti</a:t>
            </a:r>
            <a:r>
              <a:rPr lang="en-US" altLang="en-US" dirty="0" smtClean="0"/>
              <a:t> content in the hornblende.  In Al-Fe-rich and Ca-poor mafic rocks, </a:t>
            </a:r>
            <a:r>
              <a:rPr lang="en-US" altLang="en-US" dirty="0" err="1" smtClean="0"/>
              <a:t>pyralspite</a:t>
            </a:r>
            <a:r>
              <a:rPr lang="en-US" altLang="en-US" dirty="0" smtClean="0"/>
              <a:t> garnet appears. </a:t>
            </a:r>
            <a:r>
              <a:rPr lang="en-US" altLang="en-US" dirty="0" err="1" smtClean="0"/>
              <a:t>Pyralspite</a:t>
            </a:r>
            <a:r>
              <a:rPr lang="en-US" altLang="en-US" dirty="0" smtClean="0"/>
              <a:t> garnet is a term used to represent garnets with the composition M</a:t>
            </a:r>
            <a:r>
              <a:rPr lang="en-US" altLang="en-US" baseline="-25000" dirty="0" smtClean="0"/>
              <a:t>3</a:t>
            </a:r>
            <a:r>
              <a:rPr lang="en-US" altLang="en-US" dirty="0" smtClean="0"/>
              <a:t>Al</a:t>
            </a:r>
            <a:r>
              <a:rPr lang="en-US" altLang="en-US" baseline="-25000" dirty="0" smtClean="0"/>
              <a:t>2</a:t>
            </a:r>
            <a:r>
              <a:rPr lang="en-US" altLang="en-US" dirty="0" smtClean="0"/>
              <a:t>(SiO</a:t>
            </a:r>
            <a:r>
              <a:rPr lang="en-US" altLang="en-US" baseline="-25000" dirty="0" smtClean="0"/>
              <a:t>4</a:t>
            </a:r>
            <a:r>
              <a:rPr lang="en-US" altLang="en-US" dirty="0" smtClean="0"/>
              <a:t>)</a:t>
            </a:r>
            <a:r>
              <a:rPr lang="en-US" altLang="en-US" baseline="-25000" dirty="0" smtClean="0"/>
              <a:t>3</a:t>
            </a:r>
            <a:r>
              <a:rPr lang="en-US" altLang="en-US" dirty="0" smtClean="0"/>
              <a:t>, where M = Mg, Fe</a:t>
            </a:r>
            <a:r>
              <a:rPr lang="en-US" altLang="en-US" baseline="30000" dirty="0" smtClean="0"/>
              <a:t>2+</a:t>
            </a:r>
            <a:r>
              <a:rPr lang="en-US" altLang="en-US" dirty="0" smtClean="0"/>
              <a:t>, or Mn</a:t>
            </a:r>
            <a:r>
              <a:rPr lang="en-US" altLang="en-US" baseline="30000" dirty="0" smtClean="0"/>
              <a:t>2+</a:t>
            </a:r>
            <a:r>
              <a:rPr lang="en-US" altLang="en-US" dirty="0" smtClean="0"/>
              <a:t>, which includes </a:t>
            </a:r>
            <a:r>
              <a:rPr lang="en-US" altLang="en-US" dirty="0" err="1" smtClean="0"/>
              <a:t>pyrope</a:t>
            </a:r>
            <a:r>
              <a:rPr lang="en-US" altLang="en-US" dirty="0" smtClean="0"/>
              <a:t>, almandine, and spessartine, as well as intermediate forms. In Al-poor, Ca-rich ones, </a:t>
            </a:r>
            <a:r>
              <a:rPr lang="en-US" altLang="en-US" dirty="0" err="1" smtClean="0"/>
              <a:t>clinopyroxene</a:t>
            </a:r>
            <a:r>
              <a:rPr lang="en-US" altLang="en-US" dirty="0" smtClean="0"/>
              <a:t> appears. This adds either red or green, respectively, specks to the rock. Cummingtonite is present in Ca-Al poor rocks.</a:t>
            </a:r>
          </a:p>
          <a:p>
            <a:endParaRPr lang="en-US" altLang="en-US" dirty="0" smtClean="0"/>
          </a:p>
          <a:p>
            <a:r>
              <a:rPr lang="en-US" altLang="en-US" dirty="0" smtClean="0"/>
              <a:t>An unusual amphibolite facies metamorphic rock is the cordierite-</a:t>
            </a:r>
            <a:r>
              <a:rPr lang="en-US" altLang="en-US" dirty="0" err="1" smtClean="0"/>
              <a:t>anthophyllite</a:t>
            </a:r>
            <a:r>
              <a:rPr lang="en-US" altLang="en-US" dirty="0" smtClean="0"/>
              <a:t> rocks. They have high-Mg, low-Ca, unlike any known igneous or sedimentary rock. This is attributed to ocean-floor metamorphism, where circulating fluids near MOR aid the metamorphic process.  Cordierite is not shown in Figure 25-7, but it is present in many amphibolite facies rocks, usually under low P but high T conditions.  </a:t>
            </a:r>
          </a:p>
          <a:p>
            <a:endParaRPr lang="en-US" altLang="en-US" dirty="0" smtClean="0"/>
          </a:p>
        </p:txBody>
      </p:sp>
    </p:spTree>
    <p:extLst>
      <p:ext uri="{BB962C8B-B14F-4D97-AF65-F5344CB8AC3E}">
        <p14:creationId xmlns:p14="http://schemas.microsoft.com/office/powerpoint/2010/main" val="39455023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transition to the granulite facies begins between 650-800̊C. If aqueous fluids are present, </a:t>
            </a:r>
            <a:r>
              <a:rPr lang="en-US" altLang="en-US" dirty="0" err="1" smtClean="0"/>
              <a:t>pelitic</a:t>
            </a:r>
            <a:r>
              <a:rPr lang="en-US" altLang="en-US" dirty="0" smtClean="0"/>
              <a:t> and </a:t>
            </a:r>
            <a:r>
              <a:rPr lang="en-US" altLang="en-US" dirty="0" err="1" smtClean="0"/>
              <a:t>quartzo</a:t>
            </a:r>
            <a:r>
              <a:rPr lang="en-US" altLang="en-US" dirty="0" smtClean="0"/>
              <a:t>-feldspathic rocks will be above the solidus at low to medium pressure. Melting will begin. </a:t>
            </a:r>
            <a:r>
              <a:rPr lang="en-US" altLang="en-US" dirty="0" err="1" smtClean="0"/>
              <a:t>Migmatites</a:t>
            </a:r>
            <a:r>
              <a:rPr lang="en-US" altLang="en-US" dirty="0" smtClean="0"/>
              <a:t> may form. Thus, many </a:t>
            </a:r>
            <a:r>
              <a:rPr lang="en-US" altLang="en-US" dirty="0" err="1" smtClean="0"/>
              <a:t>pelites</a:t>
            </a:r>
            <a:r>
              <a:rPr lang="en-US" altLang="en-US" dirty="0" smtClean="0"/>
              <a:t> and </a:t>
            </a:r>
            <a:r>
              <a:rPr lang="en-US" altLang="en-US" dirty="0" err="1" smtClean="0"/>
              <a:t>quartzo</a:t>
            </a:r>
            <a:r>
              <a:rPr lang="en-US" altLang="en-US" dirty="0" smtClean="0"/>
              <a:t>-feldspathic rocks may not reach the granulite facies. (Roll mouse wheel to bring in picture)</a:t>
            </a:r>
          </a:p>
          <a:p>
            <a:endParaRPr lang="en-US" altLang="en-US" dirty="0" smtClean="0"/>
          </a:p>
          <a:p>
            <a:r>
              <a:rPr lang="en-US" altLang="en-US" dirty="0" smtClean="0"/>
              <a:t>In addition the fluids may mobilize. The loss of fluids depletes the rocks of water, and the resulting rocks will be sub-solidus. Thus a granulite facies may develop. In mafic rocks, melting occurs at higher temperatures, and granulite facies are more common. Hornblende begins to disappear with </a:t>
            </a:r>
            <a:r>
              <a:rPr lang="en-US" altLang="en-US" dirty="0" err="1" smtClean="0"/>
              <a:t>cpx</a:t>
            </a:r>
            <a:r>
              <a:rPr lang="en-US" altLang="en-US" dirty="0" smtClean="0"/>
              <a:t> and </a:t>
            </a:r>
            <a:r>
              <a:rPr lang="en-US" altLang="en-US" dirty="0" err="1" smtClean="0"/>
              <a:t>opx</a:t>
            </a:r>
            <a:r>
              <a:rPr lang="en-US" altLang="en-US" dirty="0" smtClean="0"/>
              <a:t> replacing it. This reaction occurs over a range of at least 50̊C.</a:t>
            </a:r>
          </a:p>
          <a:p>
            <a:endParaRPr lang="en-US" altLang="en-US" dirty="0" smtClean="0"/>
          </a:p>
        </p:txBody>
      </p:sp>
    </p:spTree>
    <p:extLst>
      <p:ext uri="{BB962C8B-B14F-4D97-AF65-F5344CB8AC3E}">
        <p14:creationId xmlns:p14="http://schemas.microsoft.com/office/powerpoint/2010/main" val="1357421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Eskola's facies were based primarily on metamorphosed mafic rocks. Basalts are very common in orogenic belts. Metamorphic changes in basalts can be used to define broader T-P conditions than those in pelitic rocks. Facies classification thus provides a way to compare and classify metamorphic rocks on a world-wide basis.</a:t>
            </a:r>
          </a:p>
          <a:p>
            <a:endParaRPr lang="en-US" altLang="en-US" smtClean="0"/>
          </a:p>
        </p:txBody>
      </p:sp>
    </p:spTree>
    <p:extLst>
      <p:ext uri="{BB962C8B-B14F-4D97-AF65-F5344CB8AC3E}">
        <p14:creationId xmlns:p14="http://schemas.microsoft.com/office/powerpoint/2010/main" val="36501937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Granulite facies assemblages are mainly composed of anhydrous minerals. For </a:t>
            </a:r>
            <a:r>
              <a:rPr lang="en-US" altLang="en-US" dirty="0" err="1" smtClean="0"/>
              <a:t>metabasites</a:t>
            </a:r>
            <a:r>
              <a:rPr lang="en-US" altLang="en-US" dirty="0" smtClean="0"/>
              <a:t>, the type assemblage is:</a:t>
            </a:r>
          </a:p>
          <a:p>
            <a:endParaRPr lang="en-US" altLang="en-US" dirty="0" smtClean="0"/>
          </a:p>
          <a:p>
            <a:r>
              <a:rPr lang="fr-FR" altLang="en-US" dirty="0" smtClean="0"/>
              <a:t>	</a:t>
            </a:r>
            <a:r>
              <a:rPr lang="fr-FR" altLang="en-US" dirty="0" err="1" smtClean="0"/>
              <a:t>opx</a:t>
            </a:r>
            <a:r>
              <a:rPr lang="fr-FR" altLang="en-US" dirty="0" smtClean="0"/>
              <a:t> + </a:t>
            </a:r>
            <a:r>
              <a:rPr lang="fr-FR" altLang="en-US" dirty="0" err="1" smtClean="0"/>
              <a:t>cpx</a:t>
            </a:r>
            <a:r>
              <a:rPr lang="fr-FR" altLang="en-US" dirty="0" smtClean="0"/>
              <a:t> + plagioclase + quartz ± </a:t>
            </a:r>
            <a:r>
              <a:rPr lang="fr-FR" altLang="en-US" dirty="0" err="1" smtClean="0"/>
              <a:t>garnet</a:t>
            </a:r>
            <a:r>
              <a:rPr lang="fr-FR" altLang="en-US" dirty="0" smtClean="0"/>
              <a:t> </a:t>
            </a:r>
          </a:p>
          <a:p>
            <a:endParaRPr lang="en-US" altLang="en-US" dirty="0" smtClean="0"/>
          </a:p>
          <a:p>
            <a:r>
              <a:rPr lang="en-US" altLang="en-US" dirty="0" smtClean="0"/>
              <a:t>Biotite or hornblende may be present, in minor amounts, as the only remaining hydrous phases, and only in the lower granulite facies. Basalts that have been hydrated to become greenstones, and then progressively metamorphosed to higher temperatures have returned to a mineralogy dominated by plagioclase and pyroxene. </a:t>
            </a:r>
            <a:r>
              <a:rPr lang="en-US" altLang="en-US" b="1" dirty="0" smtClean="0"/>
              <a:t>However, the texture of such </a:t>
            </a:r>
            <a:r>
              <a:rPr lang="en-US" altLang="en-US" b="1" dirty="0" err="1" smtClean="0"/>
              <a:t>metabasalts</a:t>
            </a:r>
            <a:r>
              <a:rPr lang="en-US" altLang="en-US" b="1" dirty="0" smtClean="0"/>
              <a:t> is gneissic, completely unlike the parent rock. </a:t>
            </a:r>
          </a:p>
          <a:p>
            <a:endParaRPr lang="en-US" altLang="en-US" b="1" dirty="0" smtClean="0"/>
          </a:p>
          <a:p>
            <a:r>
              <a:rPr lang="en-US" altLang="en-US" dirty="0" smtClean="0"/>
              <a:t>Figure 25-8 is a phase diagram for </a:t>
            </a:r>
            <a:r>
              <a:rPr lang="en-US" altLang="en-US" dirty="0" err="1" smtClean="0"/>
              <a:t>metabasites</a:t>
            </a:r>
            <a:r>
              <a:rPr lang="en-US" altLang="en-US" dirty="0" smtClean="0"/>
              <a:t> in the granulite facies. </a:t>
            </a:r>
            <a:r>
              <a:rPr lang="en-US" altLang="en-US" dirty="0" err="1" smtClean="0"/>
              <a:t>Pelitic</a:t>
            </a:r>
            <a:r>
              <a:rPr lang="en-US" altLang="en-US" dirty="0" smtClean="0"/>
              <a:t> rocks are also characterized by anhydrous phases at the granulite facies level. Muscovite disappears. </a:t>
            </a:r>
            <a:r>
              <a:rPr lang="en-US" altLang="en-US" dirty="0" err="1" smtClean="0"/>
              <a:t>Sillimanite</a:t>
            </a:r>
            <a:r>
              <a:rPr lang="en-US" altLang="en-US" dirty="0" smtClean="0"/>
              <a:t>, garnet, quartz, K-spar, and </a:t>
            </a:r>
            <a:r>
              <a:rPr lang="en-US" altLang="en-US" dirty="0" err="1" smtClean="0"/>
              <a:t>opx</a:t>
            </a:r>
            <a:r>
              <a:rPr lang="en-US" altLang="en-US" dirty="0" smtClean="0"/>
              <a:t> are common. </a:t>
            </a:r>
          </a:p>
          <a:p>
            <a:endParaRPr lang="en-US" altLang="en-US" dirty="0" smtClean="0"/>
          </a:p>
          <a:p>
            <a:r>
              <a:rPr lang="en-US" altLang="en-US" dirty="0" smtClean="0"/>
              <a:t>Note that the presence of a single pyroxene in an assemblage is not diagnostic of the granulite facies. In low-Al, high-Ca mafic rocks, </a:t>
            </a:r>
            <a:r>
              <a:rPr lang="en-US" altLang="en-US" dirty="0" err="1" smtClean="0"/>
              <a:t>clinopyroxene</a:t>
            </a:r>
            <a:r>
              <a:rPr lang="en-US" altLang="en-US" dirty="0" smtClean="0"/>
              <a:t> is common in amphibolite facies rocks. In high Mg-Fe </a:t>
            </a:r>
            <a:r>
              <a:rPr lang="en-US" altLang="en-US" dirty="0" err="1" smtClean="0"/>
              <a:t>metabasite</a:t>
            </a:r>
            <a:r>
              <a:rPr lang="en-US" altLang="en-US" dirty="0" smtClean="0"/>
              <a:t>, the </a:t>
            </a:r>
            <a:r>
              <a:rPr lang="en-US" altLang="en-US" dirty="0" err="1" smtClean="0"/>
              <a:t>clinoamphibole</a:t>
            </a:r>
            <a:r>
              <a:rPr lang="en-US" altLang="en-US" dirty="0" smtClean="0"/>
              <a:t> cummingtonite breaks down to orthopyroxene before the hornblende disappears, making an </a:t>
            </a:r>
            <a:r>
              <a:rPr lang="en-US" altLang="en-US" dirty="0" err="1" smtClean="0"/>
              <a:t>opx</a:t>
            </a:r>
            <a:r>
              <a:rPr lang="en-US" altLang="en-US" dirty="0" smtClean="0"/>
              <a:t>-bearing amphibolite.</a:t>
            </a:r>
          </a:p>
          <a:p>
            <a:endParaRPr lang="en-US" altLang="en-US" dirty="0" smtClean="0"/>
          </a:p>
        </p:txBody>
      </p:sp>
    </p:spTree>
    <p:extLst>
      <p:ext uri="{BB962C8B-B14F-4D97-AF65-F5344CB8AC3E}">
        <p14:creationId xmlns:p14="http://schemas.microsoft.com/office/powerpoint/2010/main" val="19146315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smtClean="0"/>
              <a:t>Granulites</a:t>
            </a:r>
            <a:r>
              <a:rPr lang="en-US" altLang="en-US" dirty="0" smtClean="0"/>
              <a:t> require two conditions to form:</a:t>
            </a:r>
          </a:p>
          <a:p>
            <a:endParaRPr lang="en-US" altLang="en-US" dirty="0" smtClean="0"/>
          </a:p>
          <a:p>
            <a:r>
              <a:rPr lang="en-US" altLang="en-US" dirty="0" smtClean="0"/>
              <a:t>	1. Very hot temperatures - </a:t>
            </a:r>
            <a:r>
              <a:rPr lang="en-US" altLang="en-US" dirty="0" err="1" smtClean="0"/>
              <a:t>granulites</a:t>
            </a:r>
            <a:r>
              <a:rPr lang="en-US" altLang="en-US" dirty="0" smtClean="0"/>
              <a:t> represent temperatures in excess of 700̊C, and sometimes as hot as 1000̊C. Since temperatures at the depth of a granulite facies rock, with an average </a:t>
            </a:r>
            <a:r>
              <a:rPr lang="en-US" altLang="en-US" dirty="0" err="1" smtClean="0"/>
              <a:t>geotherm</a:t>
            </a:r>
            <a:r>
              <a:rPr lang="en-US" altLang="en-US" dirty="0" smtClean="0"/>
              <a:t>, should be about 500̊C, they probably represent areas of crustal thickening with very high </a:t>
            </a:r>
            <a:r>
              <a:rPr lang="en-US" altLang="en-US" dirty="0" err="1" smtClean="0"/>
              <a:t>geotherms</a:t>
            </a:r>
            <a:r>
              <a:rPr lang="en-US" altLang="en-US" dirty="0" smtClean="0"/>
              <a:t>.</a:t>
            </a:r>
          </a:p>
          <a:p>
            <a:endParaRPr lang="en-US" altLang="en-US" dirty="0" smtClean="0"/>
          </a:p>
          <a:p>
            <a:r>
              <a:rPr lang="en-US" altLang="en-US" dirty="0" smtClean="0"/>
              <a:t>	2. Granulite facies rocks are anhydrous. This allows them to reach temperatures of 1000̊C without melting.</a:t>
            </a:r>
          </a:p>
          <a:p>
            <a:endParaRPr lang="en-US" altLang="en-US" dirty="0" smtClean="0"/>
          </a:p>
          <a:p>
            <a:r>
              <a:rPr lang="en-US" altLang="en-US" dirty="0" smtClean="0"/>
              <a:t>Granulite facies rocks are stable over a range of pressures. </a:t>
            </a:r>
            <a:r>
              <a:rPr lang="en-US" altLang="en-US" dirty="0" err="1" smtClean="0"/>
              <a:t>Metabasites</a:t>
            </a:r>
            <a:r>
              <a:rPr lang="en-US" altLang="en-US" dirty="0" smtClean="0"/>
              <a:t> in low pressure environments lack any garnets. </a:t>
            </a:r>
          </a:p>
          <a:p>
            <a:endParaRPr lang="en-US" altLang="en-US" dirty="0" smtClean="0"/>
          </a:p>
        </p:txBody>
      </p:sp>
    </p:spTree>
    <p:extLst>
      <p:ext uri="{BB962C8B-B14F-4D97-AF65-F5344CB8AC3E}">
        <p14:creationId xmlns:p14="http://schemas.microsoft.com/office/powerpoint/2010/main" val="8938243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At high pressures, garnets may be produced by the reaction:</a:t>
            </a:r>
          </a:p>
          <a:p>
            <a:endParaRPr lang="en-US" altLang="en-US" smtClean="0"/>
          </a:p>
          <a:p>
            <a:r>
              <a:rPr lang="sv-SE" altLang="en-US" smtClean="0"/>
              <a:t>	Opx		   + Plag	      =  Garnet 	         +  Cpx	          + Qtz</a:t>
            </a:r>
          </a:p>
          <a:p>
            <a:endParaRPr lang="en-US" altLang="en-US" smtClean="0"/>
          </a:p>
          <a:p>
            <a:r>
              <a:rPr lang="it-IT" altLang="en-US" smtClean="0"/>
              <a:t>	4(Mg,Fe)SiO</a:t>
            </a:r>
            <a:r>
              <a:rPr lang="it-IT" altLang="en-US" baseline="-25000" smtClean="0"/>
              <a:t>3</a:t>
            </a:r>
            <a:r>
              <a:rPr lang="it-IT" altLang="en-US" smtClean="0"/>
              <a:t> + CaAl</a:t>
            </a:r>
            <a:r>
              <a:rPr lang="it-IT" altLang="en-US" baseline="-25000" smtClean="0"/>
              <a:t>2</a:t>
            </a:r>
            <a:r>
              <a:rPr lang="it-IT" altLang="en-US" smtClean="0"/>
              <a:t>Si</a:t>
            </a:r>
            <a:r>
              <a:rPr lang="it-IT" altLang="en-US" baseline="-25000" smtClean="0"/>
              <a:t>2</a:t>
            </a:r>
            <a:r>
              <a:rPr lang="it-IT" altLang="en-US" smtClean="0"/>
              <a:t>O</a:t>
            </a:r>
            <a:r>
              <a:rPr lang="it-IT" altLang="en-US" baseline="-25000" smtClean="0"/>
              <a:t>8</a:t>
            </a:r>
            <a:r>
              <a:rPr lang="it-IT" altLang="en-US" smtClean="0"/>
              <a:t> = (Mg,Fe)</a:t>
            </a:r>
            <a:r>
              <a:rPr lang="it-IT" altLang="en-US" baseline="-25000" smtClean="0"/>
              <a:t>3</a:t>
            </a:r>
            <a:r>
              <a:rPr lang="it-IT" altLang="en-US" smtClean="0"/>
              <a:t>Al</a:t>
            </a:r>
            <a:r>
              <a:rPr lang="it-IT" altLang="en-US" baseline="-25000" smtClean="0"/>
              <a:t>2</a:t>
            </a:r>
            <a:r>
              <a:rPr lang="it-IT" altLang="en-US" smtClean="0"/>
              <a:t>Si</a:t>
            </a:r>
            <a:r>
              <a:rPr lang="it-IT" altLang="en-US" baseline="-25000" smtClean="0"/>
              <a:t>3</a:t>
            </a:r>
            <a:r>
              <a:rPr lang="it-IT" altLang="en-US" smtClean="0"/>
              <a:t>O</a:t>
            </a:r>
            <a:r>
              <a:rPr lang="it-IT" altLang="en-US" baseline="-25000" smtClean="0"/>
              <a:t>12 </a:t>
            </a:r>
            <a:r>
              <a:rPr lang="it-IT" altLang="en-US" smtClean="0"/>
              <a:t>+ Ca(Mg,Fe)Si</a:t>
            </a:r>
            <a:r>
              <a:rPr lang="it-IT" altLang="en-US" baseline="-25000" smtClean="0"/>
              <a:t>2</a:t>
            </a:r>
            <a:r>
              <a:rPr lang="it-IT" altLang="en-US" smtClean="0"/>
              <a:t>O</a:t>
            </a:r>
            <a:r>
              <a:rPr lang="it-IT" altLang="en-US" baseline="-25000" smtClean="0"/>
              <a:t>6</a:t>
            </a:r>
            <a:r>
              <a:rPr lang="it-IT" altLang="en-US" smtClean="0"/>
              <a:t> + SiO</a:t>
            </a:r>
            <a:r>
              <a:rPr lang="it-IT" altLang="en-US" baseline="-25000" smtClean="0"/>
              <a:t>2</a:t>
            </a:r>
            <a:r>
              <a:rPr lang="it-IT" altLang="en-US" smtClean="0"/>
              <a:t> </a:t>
            </a:r>
          </a:p>
          <a:p>
            <a:endParaRPr lang="en-US" altLang="en-US" smtClean="0"/>
          </a:p>
          <a:p>
            <a:r>
              <a:rPr lang="en-US" altLang="en-US" smtClean="0"/>
              <a:t>This is a completely solid state reaction. The ΔV is large, and it is therefore quite pressure sensitive. This reaction occurs at about 1.3GPa at 800̊C, higher than the pressures shown on the petrogenetic grid diagram (Fig. 26-19). It is responsible for the disappearance of plagioclase, which marks the transition from granulite to eclogite. </a:t>
            </a:r>
          </a:p>
          <a:p>
            <a:endParaRPr lang="en-US" altLang="en-US" smtClean="0"/>
          </a:p>
        </p:txBody>
      </p:sp>
    </p:spTree>
    <p:extLst>
      <p:ext uri="{BB962C8B-B14F-4D97-AF65-F5344CB8AC3E}">
        <p14:creationId xmlns:p14="http://schemas.microsoft.com/office/powerpoint/2010/main" val="24964793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Figure 25-9 summarizes the mineralogical changes occurring throughout the Medium P/T Series. The approximate equivalent Barrovian Zones are also shown. Keep in mind that mineral transformations are subject to variations because of compositional variations and the composition and amount of fluid present.</a:t>
            </a:r>
          </a:p>
          <a:p>
            <a:endParaRPr lang="en-US" altLang="en-US" smtClean="0"/>
          </a:p>
          <a:p>
            <a:r>
              <a:rPr lang="en-US" altLang="en-US" smtClean="0"/>
              <a:t>What is the origin of granulite facies rocks? They are relatively rare. Recent work has shed some light on their origin, and cast some doubt on old ideas. Traditionally, granulite facies terranes have been ascribed to deep burial of the roots of continental crust. The deep burial induces dehydration. Most exposed granulite facies rocks are found in deeply eroded, Precambrian rocks associated with continental shields. </a:t>
            </a:r>
          </a:p>
          <a:p>
            <a:endParaRPr lang="en-US" altLang="en-US" smtClean="0"/>
          </a:p>
          <a:p>
            <a:r>
              <a:rPr lang="en-US" altLang="en-US" smtClean="0"/>
              <a:t>In Southern Norway, CO</a:t>
            </a:r>
            <a:r>
              <a:rPr lang="en-US" altLang="en-US" baseline="-25000" smtClean="0"/>
              <a:t>2</a:t>
            </a:r>
            <a:r>
              <a:rPr lang="en-US" altLang="en-US" smtClean="0"/>
              <a:t> rich inclusions are present in granulite facies rocks. Associated amphibolite facies rocks are richer in water. It is possible that infiltration of carbon dioxide into the fluid phase replaces water, inhibiting melting that would normally occur in the amphibolite facies. This would preclude the necessity of removing the fluid phase entirely.</a:t>
            </a:r>
          </a:p>
          <a:p>
            <a:endParaRPr lang="en-US" altLang="en-US" smtClean="0"/>
          </a:p>
          <a:p>
            <a:r>
              <a:rPr lang="en-US" altLang="en-US" smtClean="0"/>
              <a:t>There are other differences between amphibolite facies and granulite facies rocks. Granulite facies rocks are depleted in LIL elements, as well as other incompatible elements. What causes this? One argument is that they are removed by a departing fluid phase, as the result of dehydration reactions. Another possibility is that these ions are removed by partial melting. We have already seen ample evidence that LIL and other incompatible elements are preferentially incorporated into early melts. Another suggestion that the bulk composition of the protolith is different for the granulite facies rocks than for the amphibolite facies rocks.</a:t>
            </a:r>
          </a:p>
          <a:p>
            <a:endParaRPr lang="en-US" altLang="en-US" smtClean="0"/>
          </a:p>
        </p:txBody>
      </p:sp>
    </p:spTree>
    <p:extLst>
      <p:ext uri="{BB962C8B-B14F-4D97-AF65-F5344CB8AC3E}">
        <p14:creationId xmlns:p14="http://schemas.microsoft.com/office/powerpoint/2010/main" val="3933653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124C2B6F-993B-469C-8075-E44929E86662}" type="slidenum">
              <a:rPr lang="en-US" altLang="en-US" sz="1300"/>
              <a:pPr eaLnBrk="1" hangingPunct="1">
                <a:spcBef>
                  <a:spcPct val="0"/>
                </a:spcBef>
              </a:pPr>
              <a:t>46</a:t>
            </a:fld>
            <a:endParaRPr lang="en-US" altLang="en-US" sz="130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We have previously seen that in mafic rocks there are few differences between the low pressure and the associated higher pressure phases. </a:t>
            </a:r>
          </a:p>
          <a:p>
            <a:endParaRPr lang="en-US" altLang="en-US" smtClean="0"/>
          </a:p>
        </p:txBody>
      </p:sp>
    </p:spTree>
    <p:extLst>
      <p:ext uri="{BB962C8B-B14F-4D97-AF65-F5344CB8AC3E}">
        <p14:creationId xmlns:p14="http://schemas.microsoft.com/office/powerpoint/2010/main" val="16189671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a:p>
            <a:endParaRPr lang="en-US" altLang="en-US" smtClean="0"/>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4AEE6B6-4696-4060-9F23-473CCB985F6F}" type="slidenum">
              <a:rPr lang="en-US" altLang="en-US" sz="1300"/>
              <a:pPr eaLnBrk="1" hangingPunct="1">
                <a:spcBef>
                  <a:spcPct val="0"/>
                </a:spcBef>
              </a:pPr>
              <a:t>47</a:t>
            </a:fld>
            <a:endParaRPr lang="en-US" altLang="en-US" sz="1300"/>
          </a:p>
        </p:txBody>
      </p:sp>
    </p:spTree>
    <p:extLst>
      <p:ext uri="{BB962C8B-B14F-4D97-AF65-F5344CB8AC3E}">
        <p14:creationId xmlns:p14="http://schemas.microsoft.com/office/powerpoint/2010/main" val="16475334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u="sng" dirty="0" smtClean="0"/>
              <a:t>Mafic Assemblages of the High P/T Series: </a:t>
            </a:r>
            <a:r>
              <a:rPr lang="en-US" altLang="en-US" u="sng" dirty="0" err="1" smtClean="0"/>
              <a:t>Blueschist</a:t>
            </a:r>
            <a:r>
              <a:rPr lang="en-US" altLang="en-US" u="sng" dirty="0" smtClean="0"/>
              <a:t> and </a:t>
            </a:r>
            <a:r>
              <a:rPr lang="en-US" altLang="en-US" u="sng" dirty="0" err="1" smtClean="0"/>
              <a:t>Eclogite</a:t>
            </a:r>
            <a:r>
              <a:rPr lang="en-US" altLang="en-US" u="sng" dirty="0" smtClean="0"/>
              <a:t> Facies</a:t>
            </a:r>
            <a:r>
              <a:rPr lang="en-US" altLang="en-US" dirty="0" smtClean="0"/>
              <a:t> </a:t>
            </a:r>
          </a:p>
          <a:p>
            <a:endParaRPr lang="en-US" altLang="en-US" dirty="0" smtClean="0"/>
          </a:p>
          <a:p>
            <a:r>
              <a:rPr lang="en-US" altLang="en-US" dirty="0" smtClean="0"/>
              <a:t>Under high pressure conditions, the mafic minerals exhibit far greater changes than felsic minerals. Subduction zone metamorphism is characterized by high P/T geothermal gradients. Since mafic minerals are common in this environment, conspicuous changes are seen. </a:t>
            </a:r>
            <a:r>
              <a:rPr lang="en-US" altLang="en-US" dirty="0" err="1" smtClean="0"/>
              <a:t>Blueschist</a:t>
            </a:r>
            <a:r>
              <a:rPr lang="en-US" altLang="en-US" dirty="0" smtClean="0"/>
              <a:t> is one example.  It is an easily recognizable indicator of ancient subduction zones. Precambrian </a:t>
            </a:r>
            <a:r>
              <a:rPr lang="en-US" altLang="en-US" dirty="0" err="1" smtClean="0"/>
              <a:t>blueschists</a:t>
            </a:r>
            <a:r>
              <a:rPr lang="en-US" altLang="en-US" dirty="0" smtClean="0"/>
              <a:t> are rare. How can we interpret this?</a:t>
            </a:r>
          </a:p>
        </p:txBody>
      </p:sp>
    </p:spTree>
    <p:extLst>
      <p:ext uri="{BB962C8B-B14F-4D97-AF65-F5344CB8AC3E}">
        <p14:creationId xmlns:p14="http://schemas.microsoft.com/office/powerpoint/2010/main" val="21396863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Basalts which are converted to eclogites are extremely dense, denser than the surrounding mantle. They should sink. This would make the exposure of eclogites at the surface more difficult.</a:t>
            </a:r>
          </a:p>
          <a:p>
            <a:endParaRPr lang="en-US" altLang="en-US" smtClean="0"/>
          </a:p>
          <a:p>
            <a:r>
              <a:rPr lang="en-US" altLang="en-US" smtClean="0"/>
              <a:t>Some High P/T series begin with zeolite facies rocks, while others begin with blueschist. The zeolite facies, if present, is similar to that seen in the Medium P/T series. In between the zeolite and blueschist facies a transition zone usually occurs, characterized by the mineral lawsonite. </a:t>
            </a:r>
          </a:p>
          <a:p>
            <a:endParaRPr lang="en-US" altLang="en-US" smtClean="0"/>
          </a:p>
        </p:txBody>
      </p:sp>
    </p:spTree>
    <p:extLst>
      <p:ext uri="{BB962C8B-B14F-4D97-AF65-F5344CB8AC3E}">
        <p14:creationId xmlns:p14="http://schemas.microsoft.com/office/powerpoint/2010/main" val="8840444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922DA8F-C1EA-4EDB-A47D-E017C8013391}" type="slidenum">
              <a:rPr lang="en-US" altLang="en-US" sz="1300"/>
              <a:pPr eaLnBrk="1" hangingPunct="1">
                <a:spcBef>
                  <a:spcPct val="0"/>
                </a:spcBef>
              </a:pPr>
              <a:t>51</a:t>
            </a:fld>
            <a:endParaRPr lang="en-US" altLang="en-US" sz="130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Figure 26-19 shows the lawsonite reactions are pressure sensitive, occurring below 400̊C and between 0.3 to 0.6 GPa. This zone is sometimes called the lawsonite-albite-chlorite facies. Other occurrences show prehnite-pumpellyite, and sometimes greenschist, before reaching the blueschist facies. </a:t>
            </a:r>
          </a:p>
          <a:p>
            <a:endParaRPr lang="en-US" altLang="en-US" smtClean="0"/>
          </a:p>
          <a:p>
            <a:r>
              <a:rPr lang="en-US" altLang="en-US" smtClean="0"/>
              <a:t>Metabasites in the blueschist facies are characterized by the presence of a sodic, blue amphibole. Normally this is glaucophane, although some solid solution to riebeckite is possible. The characteristic assemblage is glaucophane + lawsonite. Reactions that produce glaucophane include:</a:t>
            </a:r>
          </a:p>
        </p:txBody>
      </p:sp>
    </p:spTree>
    <p:extLst>
      <p:ext uri="{BB962C8B-B14F-4D97-AF65-F5344CB8AC3E}">
        <p14:creationId xmlns:p14="http://schemas.microsoft.com/office/powerpoint/2010/main" val="40143524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assemblage Jadeite + Quartz is characteristic of the high pressure end of the </a:t>
            </a:r>
            <a:r>
              <a:rPr lang="en-US" altLang="en-US" dirty="0" err="1" smtClean="0"/>
              <a:t>blueschist</a:t>
            </a:r>
            <a:r>
              <a:rPr lang="en-US" altLang="en-US" dirty="0" smtClean="0"/>
              <a:t> facies. Low pressure </a:t>
            </a:r>
            <a:r>
              <a:rPr lang="en-US" altLang="en-US" dirty="0" err="1" smtClean="0"/>
              <a:t>metabasites</a:t>
            </a:r>
            <a:r>
              <a:rPr lang="en-US" altLang="en-US" dirty="0" smtClean="0"/>
              <a:t> are distinguished by </a:t>
            </a:r>
            <a:r>
              <a:rPr lang="en-US" altLang="en-US" dirty="0" err="1" smtClean="0"/>
              <a:t>glaucophane</a:t>
            </a:r>
            <a:r>
              <a:rPr lang="en-US" altLang="en-US" dirty="0" smtClean="0"/>
              <a:t> + epidote, with no jadeite or quartz. This is seen in the </a:t>
            </a:r>
            <a:r>
              <a:rPr lang="en-US" altLang="en-US" dirty="0" err="1" smtClean="0"/>
              <a:t>Sanbagawa</a:t>
            </a:r>
            <a:r>
              <a:rPr lang="en-US" altLang="en-US" dirty="0" smtClean="0"/>
              <a:t> belt in Japan.</a:t>
            </a:r>
          </a:p>
          <a:p>
            <a:endParaRPr lang="en-US" altLang="en-US" dirty="0" smtClean="0"/>
          </a:p>
          <a:p>
            <a:r>
              <a:rPr lang="en-US" altLang="en-US" dirty="0" smtClean="0"/>
              <a:t>Jadeite without quartz is stable at lower pressures, along with albite. Jadeite + albite is typical of an ultramafic, rather than a mafic, </a:t>
            </a:r>
            <a:r>
              <a:rPr lang="en-US" altLang="en-US" dirty="0" err="1" smtClean="0"/>
              <a:t>protolith</a:t>
            </a:r>
            <a:r>
              <a:rPr lang="en-US" altLang="en-US" dirty="0" smtClean="0"/>
              <a:t>. The Franciscan assemblage in California shows this assemblage. </a:t>
            </a:r>
          </a:p>
          <a:p>
            <a:endParaRPr lang="en-US" altLang="en-US" dirty="0" smtClean="0"/>
          </a:p>
          <a:p>
            <a:r>
              <a:rPr lang="en-US" altLang="en-US" dirty="0" smtClean="0"/>
              <a:t>Other common minerals seen in </a:t>
            </a:r>
            <a:r>
              <a:rPr lang="en-US" altLang="en-US" dirty="0" err="1" smtClean="0"/>
              <a:t>blueschist</a:t>
            </a:r>
            <a:r>
              <a:rPr lang="en-US" altLang="en-US" dirty="0" smtClean="0"/>
              <a:t> facies rocks include aragonite, which replaces calcite, chlorite, </a:t>
            </a:r>
            <a:r>
              <a:rPr lang="en-US" altLang="en-US" dirty="0" err="1" smtClean="0"/>
              <a:t>titanite</a:t>
            </a:r>
            <a:r>
              <a:rPr lang="en-US" altLang="en-US" dirty="0" smtClean="0"/>
              <a:t>, </a:t>
            </a:r>
            <a:r>
              <a:rPr lang="en-US" altLang="en-US" dirty="0" err="1" smtClean="0"/>
              <a:t>stilpnomelane</a:t>
            </a:r>
            <a:r>
              <a:rPr lang="en-US" altLang="en-US" dirty="0" smtClean="0"/>
              <a:t>, quartz, sericite, and </a:t>
            </a:r>
            <a:r>
              <a:rPr lang="en-US" altLang="en-US" dirty="0" err="1" smtClean="0"/>
              <a:t>pumpellyite</a:t>
            </a:r>
            <a:r>
              <a:rPr lang="en-US" altLang="en-US" dirty="0" smtClean="0"/>
              <a:t>. </a:t>
            </a:r>
            <a:r>
              <a:rPr lang="en-US" altLang="en-US" dirty="0" err="1" smtClean="0"/>
              <a:t>Paragonite</a:t>
            </a:r>
            <a:r>
              <a:rPr lang="en-US" altLang="en-US" dirty="0" smtClean="0"/>
              <a:t>, the sodium analogue of muscovite, is also common. In </a:t>
            </a:r>
            <a:r>
              <a:rPr lang="en-US" altLang="en-US" dirty="0" err="1" smtClean="0"/>
              <a:t>blueschists</a:t>
            </a:r>
            <a:r>
              <a:rPr lang="en-US" altLang="en-US" dirty="0" smtClean="0"/>
              <a:t> of </a:t>
            </a:r>
            <a:r>
              <a:rPr lang="en-US" altLang="en-US" dirty="0" err="1" smtClean="0"/>
              <a:t>pelitic</a:t>
            </a:r>
            <a:r>
              <a:rPr lang="en-US" altLang="en-US" dirty="0" smtClean="0"/>
              <a:t> origin, </a:t>
            </a:r>
            <a:r>
              <a:rPr lang="en-US" altLang="en-US" dirty="0" err="1" smtClean="0"/>
              <a:t>carpholite</a:t>
            </a:r>
            <a:r>
              <a:rPr lang="en-US" altLang="en-US" dirty="0" smtClean="0"/>
              <a:t> and </a:t>
            </a:r>
            <a:r>
              <a:rPr lang="en-US" altLang="en-US" dirty="0" err="1" smtClean="0"/>
              <a:t>chloritoid</a:t>
            </a:r>
            <a:r>
              <a:rPr lang="en-US" altLang="en-US" dirty="0" smtClean="0"/>
              <a:t> are seen. In </a:t>
            </a:r>
            <a:r>
              <a:rPr lang="en-US" altLang="en-US" dirty="0" err="1" smtClean="0"/>
              <a:t>metabasites</a:t>
            </a:r>
            <a:r>
              <a:rPr lang="en-US" altLang="en-US" dirty="0" smtClean="0"/>
              <a:t>, less common minerals include the hydrous iron silicate trio, </a:t>
            </a:r>
            <a:r>
              <a:rPr lang="en-US" altLang="en-US" dirty="0" err="1" smtClean="0"/>
              <a:t>deerite</a:t>
            </a:r>
            <a:r>
              <a:rPr lang="en-US" altLang="en-US" dirty="0" smtClean="0"/>
              <a:t>, </a:t>
            </a:r>
            <a:r>
              <a:rPr lang="en-US" altLang="en-US" dirty="0" err="1" smtClean="0"/>
              <a:t>howieite</a:t>
            </a:r>
            <a:r>
              <a:rPr lang="en-US" altLang="en-US" dirty="0" smtClean="0"/>
              <a:t>, and </a:t>
            </a:r>
            <a:r>
              <a:rPr lang="en-US" altLang="en-US" dirty="0" err="1" smtClean="0"/>
              <a:t>zussmanite</a:t>
            </a:r>
            <a:r>
              <a:rPr lang="en-US" altLang="en-US" dirty="0" smtClean="0"/>
              <a:t>. </a:t>
            </a:r>
          </a:p>
          <a:p>
            <a:endParaRPr lang="en-US" altLang="en-US" dirty="0" smtClean="0"/>
          </a:p>
        </p:txBody>
      </p:sp>
    </p:spTree>
    <p:extLst>
      <p:ext uri="{BB962C8B-B14F-4D97-AF65-F5344CB8AC3E}">
        <p14:creationId xmlns:p14="http://schemas.microsoft.com/office/powerpoint/2010/main" val="1867128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Finding any specified assemblage in the field tentatively assigns a metamorphic facies label. Finding a group of compatible assemblages would confirm the identification. </a:t>
            </a:r>
          </a:p>
          <a:p>
            <a:endParaRPr lang="en-US" altLang="en-US" smtClean="0"/>
          </a:p>
        </p:txBody>
      </p:sp>
    </p:spTree>
    <p:extLst>
      <p:ext uri="{BB962C8B-B14F-4D97-AF65-F5344CB8AC3E}">
        <p14:creationId xmlns:p14="http://schemas.microsoft.com/office/powerpoint/2010/main" val="14385644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Figure 25-10 shows a diagram representing the blueschist facies.</a:t>
            </a:r>
          </a:p>
          <a:p>
            <a:endParaRPr lang="en-US" altLang="en-US" smtClean="0"/>
          </a:p>
          <a:p>
            <a:r>
              <a:rPr lang="en-US" altLang="en-US" smtClean="0"/>
              <a:t>The transition to the eclogite series is easily seen. </a:t>
            </a:r>
          </a:p>
        </p:txBody>
      </p:sp>
    </p:spTree>
    <p:extLst>
      <p:ext uri="{BB962C8B-B14F-4D97-AF65-F5344CB8AC3E}">
        <p14:creationId xmlns:p14="http://schemas.microsoft.com/office/powerpoint/2010/main" val="19337858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Plagioclase is not stable at the pressures where eclogite is formed. Albite breaks down to yield sodic amphiboles or jadeite, which is then altered to omphacite. </a:t>
            </a:r>
          </a:p>
        </p:txBody>
      </p:sp>
    </p:spTree>
    <p:extLst>
      <p:ext uri="{BB962C8B-B14F-4D97-AF65-F5344CB8AC3E}">
        <p14:creationId xmlns:p14="http://schemas.microsoft.com/office/powerpoint/2010/main" val="15775647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 typical reaction from the blueschist to eclogite facies is shown on the slide</a:t>
            </a:r>
          </a:p>
          <a:p>
            <a:endParaRPr lang="en-US" altLang="en-US" smtClean="0"/>
          </a:p>
          <a:p>
            <a:r>
              <a:rPr lang="en-US" altLang="en-US" smtClean="0"/>
              <a:t>This reaction requires pressures in excess of 1.2 GPa. At higher pressures, glaucophane may persist if the paragonite is exhausted. </a:t>
            </a:r>
          </a:p>
          <a:p>
            <a:endParaRPr lang="en-US" altLang="en-US" smtClean="0"/>
          </a:p>
          <a:p>
            <a:r>
              <a:rPr lang="en-US" altLang="en-US" smtClean="0"/>
              <a:t>In the field, eclogite "knockers" are easily seen as green inclusions in the blueschist. It is not unusual for eclogite and blueschist to be associated on fine scale (down to hand specimen level). </a:t>
            </a:r>
          </a:p>
          <a:p>
            <a:endParaRPr lang="en-US" altLang="en-US" smtClean="0"/>
          </a:p>
          <a:p>
            <a:r>
              <a:rPr lang="en-US" altLang="en-US" smtClean="0"/>
              <a:t>Photo: http://instruct.uwo.ca/earth-sci/200a-001/franciscphotos/francisc1.jpg</a:t>
            </a:r>
          </a:p>
        </p:txBody>
      </p:sp>
    </p:spTree>
    <p:extLst>
      <p:ext uri="{BB962C8B-B14F-4D97-AF65-F5344CB8AC3E}">
        <p14:creationId xmlns:p14="http://schemas.microsoft.com/office/powerpoint/2010/main" val="40883408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Figure 25-11 shows the metabasites in the eclogite facies.  </a:t>
            </a:r>
          </a:p>
          <a:p>
            <a:endParaRPr lang="en-US" altLang="en-US" smtClean="0"/>
          </a:p>
          <a:p>
            <a:r>
              <a:rPr lang="en-US" altLang="en-US" smtClean="0"/>
              <a:t>Transitions are also possible from the amphibolite or the granulite facies to eclogite. Here we are dealing with plagioclase with a considerable anorthite content, so the reactions are different. Plagioclase may react with amphibole, orthopyroxene, clinopyroxene, or olivine, forming products such as omphacitic clinopyroxene and either pyrope or grossular garnet. In addition, quartz and kyanite are sometimes formed. If no other reactions occur, anorthosite breaks down in the presence of water:</a:t>
            </a:r>
          </a:p>
          <a:p>
            <a:endParaRPr lang="en-US" altLang="en-US" smtClean="0"/>
          </a:p>
        </p:txBody>
      </p:sp>
    </p:spTree>
    <p:extLst>
      <p:ext uri="{BB962C8B-B14F-4D97-AF65-F5344CB8AC3E}">
        <p14:creationId xmlns:p14="http://schemas.microsoft.com/office/powerpoint/2010/main" val="23832708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It is the initial breakdown of plagioclase, via whatever reaction, that marks the transition from amphibolite or granulite to eclogite. 	Eclogites are found in three distinct petrologic settings. Coleman et al. first described these in 1965.</a:t>
            </a:r>
          </a:p>
          <a:p>
            <a:endParaRPr lang="en-US" altLang="en-US" smtClean="0"/>
          </a:p>
        </p:txBody>
      </p:sp>
    </p:spTree>
    <p:extLst>
      <p:ext uri="{BB962C8B-B14F-4D97-AF65-F5344CB8AC3E}">
        <p14:creationId xmlns:p14="http://schemas.microsoft.com/office/powerpoint/2010/main" val="11245739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smtClean="0"/>
              <a:t>Eclogites</a:t>
            </a:r>
            <a:r>
              <a:rPr lang="en-US" altLang="en-US" dirty="0" smtClean="0"/>
              <a:t> span a greater temperature range than any other facies, by far. The low temperature </a:t>
            </a:r>
            <a:r>
              <a:rPr lang="en-US" altLang="en-US" dirty="0" err="1" smtClean="0"/>
              <a:t>eclogites</a:t>
            </a:r>
            <a:r>
              <a:rPr lang="en-US" altLang="en-US" dirty="0" smtClean="0"/>
              <a:t> correlate with the Group C </a:t>
            </a:r>
            <a:r>
              <a:rPr lang="en-US" altLang="en-US" dirty="0" err="1" smtClean="0"/>
              <a:t>eclogites</a:t>
            </a:r>
            <a:r>
              <a:rPr lang="en-US" altLang="en-US" dirty="0" smtClean="0"/>
              <a:t> of Coleman. In the Western Alps, there are some </a:t>
            </a:r>
            <a:r>
              <a:rPr lang="en-US" altLang="en-US" dirty="0" err="1" smtClean="0"/>
              <a:t>eclogites</a:t>
            </a:r>
            <a:r>
              <a:rPr lang="en-US" altLang="en-US" dirty="0" smtClean="0"/>
              <a:t> associated with </a:t>
            </a:r>
            <a:r>
              <a:rPr lang="en-US" altLang="en-US" dirty="0" err="1" smtClean="0"/>
              <a:t>blueschist</a:t>
            </a:r>
            <a:r>
              <a:rPr lang="en-US" altLang="en-US" dirty="0" smtClean="0"/>
              <a:t> that correspond to higher temperatures. The </a:t>
            </a:r>
            <a:r>
              <a:rPr lang="en-US" altLang="en-US" dirty="0" err="1" smtClean="0"/>
              <a:t>blueschist-eclogite</a:t>
            </a:r>
            <a:r>
              <a:rPr lang="en-US" altLang="en-US" dirty="0" smtClean="0"/>
              <a:t> mixture is the product of tectonic disruption during subduction. These </a:t>
            </a:r>
            <a:r>
              <a:rPr lang="en-US" altLang="en-US" dirty="0" err="1" smtClean="0"/>
              <a:t>eclogites</a:t>
            </a:r>
            <a:r>
              <a:rPr lang="en-US" altLang="en-US" dirty="0" smtClean="0"/>
              <a:t> typically include other minerals such as epidote, </a:t>
            </a:r>
            <a:r>
              <a:rPr lang="en-US" altLang="en-US" dirty="0" err="1" smtClean="0"/>
              <a:t>zoisite</a:t>
            </a:r>
            <a:r>
              <a:rPr lang="en-US" altLang="en-US" dirty="0" smtClean="0"/>
              <a:t>, quartz, amphibolite, </a:t>
            </a:r>
            <a:r>
              <a:rPr lang="en-US" altLang="en-US" dirty="0" err="1" smtClean="0"/>
              <a:t>phengite</a:t>
            </a:r>
            <a:r>
              <a:rPr lang="en-US" altLang="en-US" dirty="0" smtClean="0"/>
              <a:t>, and </a:t>
            </a:r>
            <a:r>
              <a:rPr lang="en-US" altLang="en-US" dirty="0" err="1" smtClean="0"/>
              <a:t>paragonite</a:t>
            </a:r>
            <a:r>
              <a:rPr lang="en-US" altLang="en-US" dirty="0" smtClean="0"/>
              <a:t>. Garnets are restricted to less than 30% </a:t>
            </a:r>
            <a:r>
              <a:rPr lang="en-US" altLang="en-US" dirty="0" err="1" smtClean="0"/>
              <a:t>pyrope</a:t>
            </a:r>
            <a:r>
              <a:rPr lang="en-US" altLang="en-US" dirty="0" smtClean="0"/>
              <a:t>. </a:t>
            </a:r>
          </a:p>
          <a:p>
            <a:endParaRPr lang="en-US" altLang="en-US" dirty="0" smtClean="0"/>
          </a:p>
          <a:p>
            <a:r>
              <a:rPr lang="en-US" altLang="en-US" dirty="0" smtClean="0"/>
              <a:t>In Switzerland recognizable pillow basalts are metamorphosed so that the core is </a:t>
            </a:r>
            <a:r>
              <a:rPr lang="en-US" altLang="en-US" dirty="0" err="1" smtClean="0"/>
              <a:t>eclogite</a:t>
            </a:r>
            <a:r>
              <a:rPr lang="en-US" altLang="en-US" dirty="0" smtClean="0"/>
              <a:t> while the outer rim is </a:t>
            </a:r>
            <a:r>
              <a:rPr lang="en-US" altLang="en-US" dirty="0" err="1" smtClean="0"/>
              <a:t>blueschist</a:t>
            </a:r>
            <a:r>
              <a:rPr lang="en-US" altLang="en-US" dirty="0" smtClean="0"/>
              <a:t>. This proves that </a:t>
            </a:r>
            <a:r>
              <a:rPr lang="en-US" altLang="en-US" dirty="0" err="1" smtClean="0"/>
              <a:t>eclogites</a:t>
            </a:r>
            <a:r>
              <a:rPr lang="en-US" altLang="en-US" dirty="0" smtClean="0"/>
              <a:t> can be produced in near surface conditions, under extremely high pressures.</a:t>
            </a:r>
          </a:p>
          <a:p>
            <a:endParaRPr lang="en-US" altLang="en-US" dirty="0" smtClean="0"/>
          </a:p>
          <a:p>
            <a:r>
              <a:rPr lang="en-US" altLang="en-US" dirty="0" err="1" smtClean="0"/>
              <a:t>Eclogites</a:t>
            </a:r>
            <a:r>
              <a:rPr lang="en-US" altLang="en-US" dirty="0" smtClean="0"/>
              <a:t> associated with </a:t>
            </a:r>
            <a:r>
              <a:rPr lang="en-US" altLang="en-US" dirty="0" err="1" smtClean="0"/>
              <a:t>migmatitic</a:t>
            </a:r>
            <a:r>
              <a:rPr lang="en-US" altLang="en-US" dirty="0" smtClean="0"/>
              <a:t> gneisses (Group B) correspond roughly to the medium temperature group. They contain additional minerals such as quartz, </a:t>
            </a:r>
            <a:r>
              <a:rPr lang="en-US" altLang="en-US" dirty="0" err="1" smtClean="0"/>
              <a:t>kyanite</a:t>
            </a:r>
            <a:r>
              <a:rPr lang="en-US" altLang="en-US" dirty="0" smtClean="0"/>
              <a:t>, </a:t>
            </a:r>
            <a:r>
              <a:rPr lang="en-US" altLang="en-US" dirty="0" err="1" smtClean="0"/>
              <a:t>zoisite</a:t>
            </a:r>
            <a:r>
              <a:rPr lang="en-US" altLang="en-US" dirty="0" smtClean="0"/>
              <a:t>, </a:t>
            </a:r>
            <a:r>
              <a:rPr lang="en-US" altLang="en-US" dirty="0" err="1" smtClean="0"/>
              <a:t>paragonite</a:t>
            </a:r>
            <a:r>
              <a:rPr lang="en-US" altLang="en-US" dirty="0" smtClean="0"/>
              <a:t>, or Ca-amphibole. </a:t>
            </a:r>
            <a:r>
              <a:rPr lang="en-US" altLang="en-US" dirty="0" err="1" smtClean="0"/>
              <a:t>Pyrope</a:t>
            </a:r>
            <a:r>
              <a:rPr lang="en-US" altLang="en-US" dirty="0" smtClean="0"/>
              <a:t> content ranges from 30-55%. Most commonly, the surrounding rocks are amphibolite facies, but granulite, and occasionally </a:t>
            </a:r>
            <a:r>
              <a:rPr lang="en-US" altLang="en-US" dirty="0" err="1" smtClean="0"/>
              <a:t>blueschist</a:t>
            </a:r>
            <a:r>
              <a:rPr lang="en-US" altLang="en-US" dirty="0" smtClean="0"/>
              <a:t>, are possible. One hypothesis has these rocks created by thrust stacking of the crustal units so that the base of the crust is subjected to pressures &gt; 2 </a:t>
            </a:r>
            <a:r>
              <a:rPr lang="en-US" altLang="en-US" dirty="0" err="1" smtClean="0"/>
              <a:t>GPa</a:t>
            </a:r>
            <a:r>
              <a:rPr lang="en-US" altLang="en-US" dirty="0" smtClean="0"/>
              <a:t>, and then returning to the surface. Since this corresponds to depths greater than 70 km, it represents a lot of vertical movement by crustal rocks</a:t>
            </a:r>
            <a:r>
              <a:rPr lang="en-US" altLang="en-US" dirty="0" smtClean="0"/>
              <a:t>.</a:t>
            </a:r>
          </a:p>
          <a:p>
            <a:endParaRPr lang="en-US" altLang="en-US" dirty="0" smtClean="0"/>
          </a:p>
          <a:p>
            <a:endParaRPr lang="en-US" altLang="en-US" dirty="0" smtClean="0"/>
          </a:p>
        </p:txBody>
      </p:sp>
    </p:spTree>
    <p:extLst>
      <p:ext uri="{BB962C8B-B14F-4D97-AF65-F5344CB8AC3E}">
        <p14:creationId xmlns:p14="http://schemas.microsoft.com/office/powerpoint/2010/main" val="30709777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The Group A (Xenoliths in kimberlites or basalts) </a:t>
            </a:r>
            <a:r>
              <a:rPr lang="en-US" altLang="en-US" dirty="0" err="1" smtClean="0"/>
              <a:t>eclogites</a:t>
            </a:r>
            <a:r>
              <a:rPr lang="en-US" altLang="en-US" dirty="0" smtClean="0"/>
              <a:t> of Coleman correspond to the high temperature Carswell classification. </a:t>
            </a:r>
            <a:r>
              <a:rPr lang="en-US" altLang="en-US" dirty="0" smtClean="0"/>
              <a:t>Typically they are </a:t>
            </a:r>
            <a:r>
              <a:rPr lang="en-US" altLang="en-US" dirty="0" err="1" smtClean="0"/>
              <a:t>subducted</a:t>
            </a:r>
            <a:r>
              <a:rPr lang="en-US" altLang="en-US" dirty="0" smtClean="0"/>
              <a:t> oceanic crust or delaminated mafic crustal </a:t>
            </a:r>
            <a:r>
              <a:rPr lang="en-US" altLang="en-US" dirty="0" err="1" smtClean="0"/>
              <a:t>underplates</a:t>
            </a:r>
            <a:r>
              <a:rPr lang="en-US" altLang="en-US" dirty="0" smtClean="0"/>
              <a:t> (Figure 18-8) that have been brought near the surface by rising magmas. Associated </a:t>
            </a:r>
            <a:r>
              <a:rPr lang="en-US" altLang="en-US" dirty="0" smtClean="0"/>
              <a:t>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minerals </a:t>
            </a:r>
            <a:r>
              <a:rPr lang="en-US" altLang="en-US" dirty="0" smtClean="0"/>
              <a:t>are </a:t>
            </a:r>
            <a:r>
              <a:rPr lang="en-US" altLang="en-US" dirty="0" err="1" smtClean="0"/>
              <a:t>kyanite</a:t>
            </a:r>
            <a:r>
              <a:rPr lang="en-US" altLang="en-US" dirty="0" smtClean="0"/>
              <a:t>, </a:t>
            </a:r>
            <a:r>
              <a:rPr lang="en-US" altLang="en-US" dirty="0" err="1" smtClean="0"/>
              <a:t>coesite</a:t>
            </a:r>
            <a:r>
              <a:rPr lang="en-US" altLang="en-US" dirty="0" smtClean="0"/>
              <a:t>, and diamond, with </a:t>
            </a:r>
            <a:r>
              <a:rPr lang="en-US" altLang="en-US" dirty="0" err="1" smtClean="0"/>
              <a:t>pyrope</a:t>
            </a:r>
            <a:r>
              <a:rPr lang="en-US" altLang="en-US" dirty="0" smtClean="0"/>
              <a:t> content &gt; 50%. </a:t>
            </a:r>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I-type </a:t>
            </a:r>
            <a:r>
              <a:rPr lang="en-US" altLang="en-US" dirty="0" err="1" smtClean="0"/>
              <a:t>granitoids</a:t>
            </a:r>
            <a:r>
              <a:rPr lang="en-US" altLang="en-US" dirty="0" smtClean="0"/>
              <a:t> – derived by partial melting of a mantle-derived</a:t>
            </a:r>
            <a:r>
              <a:rPr lang="en-US" altLang="en-US" baseline="0" dirty="0" smtClean="0"/>
              <a:t> igneous source (</a:t>
            </a:r>
            <a:r>
              <a:rPr lang="en-US" altLang="en-US" baseline="0" dirty="0" err="1" smtClean="0"/>
              <a:t>subcrustal</a:t>
            </a:r>
            <a:r>
              <a:rPr lang="en-US" altLang="en-US" baseline="0" dirty="0" smtClean="0"/>
              <a:t> </a:t>
            </a:r>
            <a:r>
              <a:rPr lang="en-US" altLang="en-US" baseline="0" dirty="0" err="1" smtClean="0"/>
              <a:t>underplate</a:t>
            </a:r>
            <a:r>
              <a:rPr lang="en-US" altLang="en-US" baseline="0" dirty="0" smtClean="0"/>
              <a:t>, or possibly </a:t>
            </a:r>
            <a:r>
              <a:rPr lang="en-US" altLang="en-US" baseline="0" dirty="0" err="1" smtClean="0"/>
              <a:t>subducted</a:t>
            </a:r>
            <a:r>
              <a:rPr lang="en-US" altLang="en-US" baseline="0" dirty="0" smtClean="0"/>
              <a:t>-slab crust or older higher level pluton)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S-type </a:t>
            </a:r>
            <a:r>
              <a:rPr lang="en-US" altLang="en-US" baseline="0" dirty="0" err="1" smtClean="0"/>
              <a:t>granitoids</a:t>
            </a:r>
            <a:r>
              <a:rPr lang="en-US" altLang="en-US" baseline="0" dirty="0" smtClean="0"/>
              <a:t> – derived by partial melting of </a:t>
            </a:r>
            <a:r>
              <a:rPr lang="en-US" altLang="en-US" baseline="0" dirty="0" err="1" smtClean="0"/>
              <a:t>peraluminous</a:t>
            </a:r>
            <a:r>
              <a:rPr lang="en-US" altLang="en-US" baseline="0" dirty="0" smtClean="0"/>
              <a:t> sedimentary source, previously weathered at the earth’s surface</a:t>
            </a:r>
            <a:endParaRPr lang="en-US" altLang="en-US" dirty="0" smtClean="0"/>
          </a:p>
        </p:txBody>
      </p:sp>
    </p:spTree>
    <p:extLst>
      <p:ext uri="{BB962C8B-B14F-4D97-AF65-F5344CB8AC3E}">
        <p14:creationId xmlns:p14="http://schemas.microsoft.com/office/powerpoint/2010/main" val="29003068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Pressure - Temperature - Time paths (P-T-t)</a:t>
            </a:r>
          </a:p>
          <a:p>
            <a:endParaRPr lang="en-US" altLang="en-US" dirty="0" smtClean="0"/>
          </a:p>
          <a:p>
            <a:r>
              <a:rPr lang="en-US" altLang="en-US" dirty="0" smtClean="0"/>
              <a:t>Previous discussions have largely ignored the factor of time. A metamorphic rock will typically be buried, metamorphosed, possibly with orogenic forces acting on it, then brought to the surface through uplift and erosion. The path that it follows is called a P-T-t path. Experimentally, there are several possible approaches to gaining information about P-T-t paths.</a:t>
            </a:r>
          </a:p>
          <a:p>
            <a:endParaRPr lang="en-US" altLang="en-US" dirty="0" smtClean="0"/>
          </a:p>
          <a:p>
            <a:r>
              <a:rPr lang="en-US" altLang="en-US" dirty="0" smtClean="0"/>
              <a:t>1. We can look for partial overprints of one mineral assemblage on another. Relict minerals may include part of the path, either prograde or retrograde. We have previously seen that equilibrium is apt to be maintained during prograde metamorphism. Relict minerals reflecting prograde metamorphism are therefore relatively common. The necessity for hydration reactions to occur during retrograde metamorphism makes the maintenance of equilibrium more difficult. Nevertheless, relict minerals reflecting retrograde paths have been observed.</a:t>
            </a:r>
          </a:p>
          <a:p>
            <a:endParaRPr lang="en-US" altLang="en-US" dirty="0" smtClean="0"/>
          </a:p>
          <a:p>
            <a:r>
              <a:rPr lang="en-US" altLang="en-US" dirty="0" smtClean="0"/>
              <a:t>2. We can apply the techniques of </a:t>
            </a:r>
            <a:r>
              <a:rPr lang="en-US" altLang="en-US" dirty="0" err="1" smtClean="0"/>
              <a:t>geothermometry</a:t>
            </a:r>
            <a:r>
              <a:rPr lang="en-US" altLang="en-US" dirty="0" smtClean="0"/>
              <a:t> and </a:t>
            </a:r>
            <a:r>
              <a:rPr lang="en-US" altLang="en-US" dirty="0" err="1" smtClean="0"/>
              <a:t>geobarometry</a:t>
            </a:r>
            <a:r>
              <a:rPr lang="en-US" altLang="en-US" dirty="0" smtClean="0"/>
              <a:t> to studies of core to rim changes in the </a:t>
            </a:r>
            <a:r>
              <a:rPr lang="en-US" altLang="en-US" dirty="0" err="1" smtClean="0"/>
              <a:t>geochemistries</a:t>
            </a:r>
            <a:r>
              <a:rPr lang="en-US" altLang="en-US" dirty="0" smtClean="0"/>
              <a:t> of individual, chemically zoned,  mineral grains. Electron microprobes have greatly enhanced our ability to do this. Other techniques can be used as well. These include oxygen isotope </a:t>
            </a:r>
            <a:r>
              <a:rPr lang="en-US" altLang="en-US" dirty="0" err="1" smtClean="0"/>
              <a:t>geothermometry</a:t>
            </a:r>
            <a:r>
              <a:rPr lang="en-US" altLang="en-US" dirty="0" smtClean="0"/>
              <a:t>, data from fluid inclusions, and isotopic cooling ages, such as the </a:t>
            </a:r>
            <a:r>
              <a:rPr lang="en-US" altLang="en-US" baseline="30000" dirty="0" smtClean="0"/>
              <a:t>40</a:t>
            </a:r>
            <a:r>
              <a:rPr lang="en-US" altLang="en-US" dirty="0" smtClean="0"/>
              <a:t>Ar/</a:t>
            </a:r>
            <a:r>
              <a:rPr lang="en-US" altLang="en-US" baseline="30000" dirty="0" smtClean="0"/>
              <a:t>39</a:t>
            </a:r>
            <a:r>
              <a:rPr lang="en-US" altLang="en-US" dirty="0" smtClean="0"/>
              <a:t>Ar method. All of these methods are examples of "reverse" methods. They begin with studies of the product, and attempt to determine the process that created the product. At best, they give us clues to part of the P-T-t path.</a:t>
            </a:r>
          </a:p>
          <a:p>
            <a:endParaRPr lang="en-US" altLang="en-US" dirty="0" smtClean="0"/>
          </a:p>
          <a:p>
            <a:r>
              <a:rPr lang="en-US" altLang="en-US" dirty="0" smtClean="0"/>
              <a:t>3. We can use heat-flow models to theoretically recreate complete P-T-t paths. These models are evaluated by comparison with the partial data obtained from the reverse methods.</a:t>
            </a:r>
          </a:p>
          <a:p>
            <a:endParaRPr lang="en-US" altLang="en-US" dirty="0" smtClean="0"/>
          </a:p>
          <a:p>
            <a:r>
              <a:rPr lang="en-US" altLang="en-US" dirty="0" smtClean="0"/>
              <a:t>Regional metamorphism was originally thought to be a relatively straight forward process. Rocks were buried, or were metamorphosed by burial and the heat from igneous intrusions. Plate tectonics quickly changed those ideas. We now know that crustal thickening is an important process at convergent plate boundaries.  Radioactive heating is not uniform, being concentrated in felsic rocks. In addition, there is heat input at convergent boundaries during orogeny. Thus heat-flow models need to be developed for individual regimes, with differing conditions. A number of such models have been developed. 	</a:t>
            </a:r>
          </a:p>
          <a:p>
            <a:endParaRPr lang="en-US" altLang="en-US" dirty="0" smtClean="0"/>
          </a:p>
          <a:p>
            <a:r>
              <a:rPr lang="en-US" altLang="en-US" dirty="0" smtClean="0"/>
              <a:t>General results of the models is the requirement for higher than average heat flow in order to produce </a:t>
            </a:r>
            <a:r>
              <a:rPr lang="en-US" altLang="en-US" dirty="0" err="1" smtClean="0"/>
              <a:t>greenschist</a:t>
            </a:r>
            <a:r>
              <a:rPr lang="en-US" altLang="en-US" dirty="0" smtClean="0"/>
              <a:t>-amphibolite facies metamorphism. In addition, uplift and erosion affect the </a:t>
            </a:r>
            <a:r>
              <a:rPr lang="en-US" altLang="en-US" dirty="0" err="1" smtClean="0"/>
              <a:t>geotherm</a:t>
            </a:r>
            <a:r>
              <a:rPr lang="en-US" altLang="en-US" dirty="0" smtClean="0"/>
              <a:t>, and must be considered in complete models of metamorphism.</a:t>
            </a:r>
          </a:p>
          <a:p>
            <a:endParaRPr lang="en-US" altLang="en-US" dirty="0" smtClean="0"/>
          </a:p>
        </p:txBody>
      </p:sp>
    </p:spTree>
    <p:extLst>
      <p:ext uri="{BB962C8B-B14F-4D97-AF65-F5344CB8AC3E}">
        <p14:creationId xmlns:p14="http://schemas.microsoft.com/office/powerpoint/2010/main" val="41177866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Figure 25-12 shows the modeled paths for three different types of metamorphism:</a:t>
            </a:r>
          </a:p>
          <a:p>
            <a:endParaRPr lang="en-US" altLang="en-US" smtClean="0"/>
          </a:p>
          <a:p>
            <a:r>
              <a:rPr lang="en-US" altLang="en-US" smtClean="0"/>
              <a:t>	a. Orogenic belt experiencing crustal thickening </a:t>
            </a:r>
          </a:p>
          <a:p>
            <a:endParaRPr lang="en-US" altLang="en-US" smtClean="0"/>
          </a:p>
          <a:p>
            <a:r>
              <a:rPr lang="en-US" altLang="en-US" smtClean="0"/>
              <a:t>	b. Shallow magmatism</a:t>
            </a:r>
          </a:p>
          <a:p>
            <a:endParaRPr lang="en-US" altLang="en-US" smtClean="0"/>
          </a:p>
          <a:p>
            <a:r>
              <a:rPr lang="en-US" altLang="en-US" smtClean="0"/>
              <a:t>	c. Some types of granulite facies metamorphism</a:t>
            </a:r>
          </a:p>
          <a:p>
            <a:endParaRPr lang="en-US" altLang="en-US" smtClean="0"/>
          </a:p>
          <a:p>
            <a:r>
              <a:rPr lang="en-US" altLang="en-US" smtClean="0"/>
              <a:t>This is a schematic diagram. Numerous paths are possible. Parameters affecting the models include rates of thickening, rates of heat transfer, degree of magmatism, degree, and rate, or erosion, etc. Path "a" shows that pressure increases much more rapidly than temperature. Pressure is transmitted nearly instantaneously in rocks, but heat transfer is very slow, since silicates are good insulators. Thus thickened crustal rocks quickly approach the maximum pressure (P</a:t>
            </a:r>
            <a:r>
              <a:rPr lang="en-US" altLang="en-US" baseline="-25000" smtClean="0"/>
              <a:t>max</a:t>
            </a:r>
            <a:r>
              <a:rPr lang="en-US" altLang="en-US" smtClean="0"/>
              <a:t>), while T initially goes up very little. These rocks then go through a lengthy period of increasing temperature, perhaps accompanied by a slight reduction in pressure due to erosion (negative slope beyond P</a:t>
            </a:r>
            <a:r>
              <a:rPr lang="en-US" altLang="en-US" baseline="-25000" smtClean="0"/>
              <a:t>max</a:t>
            </a:r>
            <a:r>
              <a:rPr lang="en-US" altLang="en-US" smtClean="0"/>
              <a:t>). Temperature increase is due to enhanced radioactive element heating in the thicker crust, and possibly to subduction zone magmatism. One reason for the slow heat transfer is that most models allow conduction as the only heat transfer process. Fluid transfer of heat is not modeled. Finally, the cooling effects of uplift and erosion overcome the slow heating, and T</a:t>
            </a:r>
            <a:r>
              <a:rPr lang="en-US" altLang="en-US" baseline="-25000" smtClean="0"/>
              <a:t>max </a:t>
            </a:r>
            <a:r>
              <a:rPr lang="en-US" altLang="en-US" smtClean="0"/>
              <a:t>is reached. The geotherm gradually returns to the normal continental geotherm. If the thickened crust is stable for a sufficient period, T</a:t>
            </a:r>
            <a:r>
              <a:rPr lang="en-US" altLang="en-US" baseline="-25000" smtClean="0"/>
              <a:t>max </a:t>
            </a:r>
            <a:r>
              <a:rPr lang="en-US" altLang="en-US" smtClean="0"/>
              <a:t>will occur on a static but elevated geotherm. </a:t>
            </a:r>
          </a:p>
          <a:p>
            <a:endParaRPr lang="en-US" altLang="en-US" smtClean="0"/>
          </a:p>
        </p:txBody>
      </p:sp>
    </p:spTree>
    <p:extLst>
      <p:ext uri="{BB962C8B-B14F-4D97-AF65-F5344CB8AC3E}">
        <p14:creationId xmlns:p14="http://schemas.microsoft.com/office/powerpoint/2010/main" val="37190896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path “a” shown in F25-12 is characteristic of orogenic belt crustal thickening, over a considerable range of differences in input parameters. These paths are called "</a:t>
            </a:r>
            <a:r>
              <a:rPr lang="en-US" altLang="en-US" dirty="0" err="1" smtClean="0"/>
              <a:t>clockwise"paths</a:t>
            </a:r>
            <a:r>
              <a:rPr lang="en-US" altLang="en-US" dirty="0" smtClean="0"/>
              <a:t>, and are thought to be the norm for regional metamorphism.</a:t>
            </a:r>
          </a:p>
        </p:txBody>
      </p:sp>
    </p:spTree>
    <p:extLst>
      <p:ext uri="{BB962C8B-B14F-4D97-AF65-F5344CB8AC3E}">
        <p14:creationId xmlns:p14="http://schemas.microsoft.com/office/powerpoint/2010/main" val="1261244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Metamorphic facies may also be used in an interpretive manner. A range of temperature and pressure is associated with each facies. Knowing the facies defines, within limits, the temperature and pressure at which the rocks formed. Despite the very limited knowledge of thermodynamic applications to geology early in the 20th century, Eskola was aware of the implications of the temperature-pressure relationships to rocks. His deduction of the relative T-P relationship [between the Finnish and Norwegian hornfelses] shows this. </a:t>
            </a:r>
          </a:p>
          <a:p>
            <a:endParaRPr lang="en-US" altLang="en-US" smtClean="0"/>
          </a:p>
          <a:p>
            <a:r>
              <a:rPr lang="en-US" altLang="en-US" smtClean="0"/>
              <a:t>Work done following Eskola's breakthrough definition of metamorphic facies has allowed us to much more accurately define the temperature and pressure ranges, and to move from relative relationships to more nearly absolute relationships. </a:t>
            </a:r>
          </a:p>
          <a:p>
            <a:endParaRPr lang="en-US" altLang="en-US" smtClean="0"/>
          </a:p>
        </p:txBody>
      </p:sp>
    </p:spTree>
    <p:extLst>
      <p:ext uri="{BB962C8B-B14F-4D97-AF65-F5344CB8AC3E}">
        <p14:creationId xmlns:p14="http://schemas.microsoft.com/office/powerpoint/2010/main" val="21810502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Path "b" represents a situation in which at rock is heated and cooled under nearly isobaric conditions. The path for this rock is also clockwise, although very much flattened. Only T</a:t>
            </a:r>
            <a:r>
              <a:rPr lang="en-US" altLang="en-US" baseline="-25000" smtClean="0"/>
              <a:t>max </a:t>
            </a:r>
            <a:r>
              <a:rPr lang="en-US" altLang="en-US" smtClean="0"/>
              <a:t>exists as a recognizable point on this curve, since there is so little pressure variation that a P</a:t>
            </a:r>
            <a:r>
              <a:rPr lang="en-US" altLang="en-US" baseline="-25000" smtClean="0"/>
              <a:t>max </a:t>
            </a:r>
            <a:r>
              <a:rPr lang="en-US" altLang="en-US" smtClean="0"/>
              <a:t>is impossible to define. This is a possible "type" path for contact metamorphism. Many intermediate paths between this and path "a" can be imagined and constructed.</a:t>
            </a:r>
          </a:p>
          <a:p>
            <a:endParaRPr lang="en-US" altLang="en-US" smtClean="0"/>
          </a:p>
        </p:txBody>
      </p:sp>
    </p:spTree>
    <p:extLst>
      <p:ext uri="{BB962C8B-B14F-4D97-AF65-F5344CB8AC3E}">
        <p14:creationId xmlns:p14="http://schemas.microsoft.com/office/powerpoint/2010/main" val="42027687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Figure 25-16a shows a conventional P-T path based on chemical zonation in garnet (Figure 25-13a) from a schist in the Tauern Window, located in the SW Alps. </a:t>
            </a:r>
            <a:endParaRPr lang="en-US" altLang="en-US" dirty="0" smtClean="0"/>
          </a:p>
          <a:p>
            <a:endParaRPr lang="en-US" altLang="en-US" dirty="0" smtClean="0"/>
          </a:p>
          <a:p>
            <a:r>
              <a:rPr lang="en-US" altLang="en-US" dirty="0" smtClean="0"/>
              <a:t>Method makes the assumption that core</a:t>
            </a:r>
            <a:r>
              <a:rPr lang="en-US" altLang="en-US" baseline="0" dirty="0" smtClean="0"/>
              <a:t> to rim zonation is due to successive growth layers added during changing P-T conditions</a:t>
            </a:r>
            <a:endParaRPr lang="en-US" altLang="en-US" dirty="0" smtClean="0"/>
          </a:p>
          <a:p>
            <a:endParaRPr lang="en-US" altLang="en-US" dirty="0" smtClean="0"/>
          </a:p>
        </p:txBody>
      </p:sp>
    </p:spTree>
    <p:extLst>
      <p:ext uri="{BB962C8B-B14F-4D97-AF65-F5344CB8AC3E}">
        <p14:creationId xmlns:p14="http://schemas.microsoft.com/office/powerpoint/2010/main" val="14083859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Coexisting minerals include hornblende, </a:t>
            </a:r>
            <a:r>
              <a:rPr lang="en-US" altLang="en-US" dirty="0" err="1" smtClean="0"/>
              <a:t>kyanite</a:t>
            </a:r>
            <a:r>
              <a:rPr lang="en-US" altLang="en-US" dirty="0" smtClean="0"/>
              <a:t>, </a:t>
            </a:r>
            <a:r>
              <a:rPr lang="en-US" altLang="en-US" dirty="0" err="1" smtClean="0"/>
              <a:t>staurolite</a:t>
            </a:r>
            <a:r>
              <a:rPr lang="en-US" altLang="en-US" dirty="0" smtClean="0"/>
              <a:t>, biotite, chlorite, and </a:t>
            </a:r>
            <a:r>
              <a:rPr lang="en-US" altLang="en-US" dirty="0" smtClean="0"/>
              <a:t>quartz.  Many </a:t>
            </a:r>
            <a:r>
              <a:rPr lang="en-US" altLang="en-US" dirty="0" smtClean="0"/>
              <a:t>regional metamorphic rocks, when they retain a record of metamorphic history, show paths similar to </a:t>
            </a:r>
            <a:r>
              <a:rPr lang="en-US" altLang="en-US" dirty="0" smtClean="0"/>
              <a:t>25-16b</a:t>
            </a:r>
            <a:r>
              <a:rPr lang="en-US" altLang="en-US" dirty="0" smtClean="0"/>
              <a:t>, although </a:t>
            </a:r>
            <a:r>
              <a:rPr lang="en-US" altLang="en-US" dirty="0" smtClean="0"/>
              <a:t>only segments of the entire path are </a:t>
            </a:r>
            <a:r>
              <a:rPr lang="en-US" altLang="en-US" dirty="0" smtClean="0"/>
              <a:t>commonly preserved.</a:t>
            </a:r>
          </a:p>
        </p:txBody>
      </p:sp>
    </p:spTree>
    <p:extLst>
      <p:ext uri="{BB962C8B-B14F-4D97-AF65-F5344CB8AC3E}">
        <p14:creationId xmlns:p14="http://schemas.microsoft.com/office/powerpoint/2010/main" val="31229195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Path "c"of Figure 25-12 is an example of a counterclockwise path. This is common in high-grade gneisses and granulite facies terranes. It is believed to result from the intrusion of large quantities of mafic magma into the lower to middle crust. The intrusion causes a rapid rise of both temperature and pressure </a:t>
            </a:r>
            <a:r>
              <a:rPr lang="en-US" altLang="en-US" u="sng" smtClean="0"/>
              <a:t>below</a:t>
            </a:r>
            <a:r>
              <a:rPr lang="en-US" altLang="en-US" smtClean="0"/>
              <a:t> the intrusions. The high density of the mafic rock does not allow uplift. Thus rock below the intrusion cools isobarically without uplift and erosion. </a:t>
            </a:r>
          </a:p>
          <a:p>
            <a:endParaRPr lang="en-US" altLang="en-US" smtClean="0"/>
          </a:p>
          <a:p>
            <a:r>
              <a:rPr lang="en-US" altLang="en-US" smtClean="0"/>
              <a:t>Another type of granulite behavior is possible.  This involves a nearly isothermal decompression, with a temperature somewhere between 550̊ - 950̊C. This may represent rapid uplift, or a collapse stage, following crustal thickening. It results in a clockwise path somewhat like "a". </a:t>
            </a:r>
          </a:p>
          <a:p>
            <a:endParaRPr lang="en-US" altLang="en-US" smtClean="0"/>
          </a:p>
          <a:p>
            <a:r>
              <a:rPr lang="en-US" altLang="en-US" smtClean="0"/>
              <a:t>Paths based on thermobarometry in granulite facies rocks are subject to difficulties. The rocks are held at high temperatures for long periods, and may re-equilibrate during cooling. We have seen before that retrograde reactions, lacking water, are often slow. When rocks are held at high temperatures for long periods retrograde reactions may be more important.</a:t>
            </a:r>
          </a:p>
          <a:p>
            <a:endParaRPr lang="en-US" altLang="en-US" smtClean="0"/>
          </a:p>
          <a:p>
            <a:r>
              <a:rPr lang="en-US" altLang="en-US" smtClean="0"/>
              <a:t>Selverstone and Chamberlain examined isobaric paths in granulite facies rocks, and suggest that they are an artifact of the core-rim thermobarometric technique, which does not agree with the record of preserved progression of overprinted mineral assemblages. They suggest caution in using these methods, especially for granulites. </a:t>
            </a:r>
          </a:p>
          <a:p>
            <a:endParaRPr lang="en-US" altLang="en-US" smtClean="0"/>
          </a:p>
          <a:p>
            <a:r>
              <a:rPr lang="en-US" altLang="en-US" smtClean="0"/>
              <a:t>Other methods, based on observed reaction rims in partial replacement textures, can be used to construct P-T-t paths based on petrogenetic grids. These methods do show both isobaric and isothermal decompression, so many petrologists think these paths are real.</a:t>
            </a:r>
          </a:p>
          <a:p>
            <a:endParaRPr lang="en-US" altLang="en-US" smtClean="0"/>
          </a:p>
          <a:p>
            <a:r>
              <a:rPr lang="en-US" altLang="en-US" smtClean="0"/>
              <a:t>Counterclockwise paths are found in settings other than the granulite facies. A study by Spear of Acadian orogeny rocks in the northeastern part of the U.S. found two different regimes. In the western part, a high-pressure (≼ 1 GPa) Barrovian trajectory shows a clockwise P-T-t path. In the eastern region, a lower-pressure (&lt; 0.5 GPa) zone shows a Buchan trajectory, with a counterclockwise P-T-t path. The clockwise path is thought to result from crustal thickening followed by erosion and resultant cooling. The counterclockwise path is thought to result from crustal extension, which allowed many syntectonic plutons to intrude, possibly supplying enough heat to partially melt the lower crust.</a:t>
            </a:r>
          </a:p>
          <a:p>
            <a:endParaRPr lang="en-US" altLang="en-US" smtClean="0"/>
          </a:p>
          <a:p>
            <a:r>
              <a:rPr lang="en-US" altLang="en-US" smtClean="0"/>
              <a:t>The P-T-t paths shown in the diagrams are deceptive in one very important aspect. Time is not shown explicitly. The direction of movement is indicated, but the rate of progress can be quite different in different parts of the curve. For example, the progression to P</a:t>
            </a:r>
            <a:r>
              <a:rPr lang="en-US" altLang="en-US" baseline="-25000" smtClean="0"/>
              <a:t>max</a:t>
            </a:r>
            <a:r>
              <a:rPr lang="en-US" altLang="en-US" smtClean="0"/>
              <a:t> in path "a" is rapid. The subsequent path to T</a:t>
            </a:r>
            <a:r>
              <a:rPr lang="en-US" altLang="en-US" baseline="-25000" smtClean="0"/>
              <a:t>max</a:t>
            </a:r>
            <a:r>
              <a:rPr lang="en-US" altLang="en-US" smtClean="0"/>
              <a:t> due to erosion ("unroofing") is much slower. One study shows that one-third of the time is spent with 50̊C of T</a:t>
            </a:r>
            <a:r>
              <a:rPr lang="en-US" altLang="en-US" baseline="-25000" smtClean="0"/>
              <a:t>max</a:t>
            </a:r>
            <a:r>
              <a:rPr lang="en-US" altLang="en-US" smtClean="0"/>
              <a:t>. Some petrologists therefore refer to these path simply as P-T curves. </a:t>
            </a:r>
          </a:p>
          <a:p>
            <a:endParaRPr lang="en-US" altLang="en-US" smtClean="0"/>
          </a:p>
          <a:p>
            <a:r>
              <a:rPr lang="en-US" altLang="en-US" smtClean="0"/>
              <a:t>The forward and reverse techniques agree fairly well with regard to path "a". Thus, we can try to make some inferences based on the path.</a:t>
            </a:r>
          </a:p>
          <a:p>
            <a:endParaRPr lang="en-US" altLang="en-US" smtClean="0"/>
          </a:p>
        </p:txBody>
      </p:sp>
    </p:spTree>
    <p:extLst>
      <p:ext uri="{BB962C8B-B14F-4D97-AF65-F5344CB8AC3E}">
        <p14:creationId xmlns:p14="http://schemas.microsoft.com/office/powerpoint/2010/main" val="633598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t>Inference 1: Pressure and temperature do not increase together. The relative changes in both quantities with time vary considerably along the path. </a:t>
            </a:r>
          </a:p>
          <a:p>
            <a:pPr marL="228600" indent="-228600">
              <a:buFontTx/>
              <a:buAutoNum type="arabicPeriod"/>
              <a:defRPr/>
            </a:pPr>
            <a:endParaRPr lang="en-US" dirty="0" smtClean="0"/>
          </a:p>
          <a:p>
            <a:pPr>
              <a:defRPr/>
            </a:pPr>
            <a:r>
              <a:rPr lang="en-US" dirty="0" smtClean="0"/>
              <a:t>This differs from the conventional view of regional metamorphism.  </a:t>
            </a:r>
          </a:p>
          <a:p>
            <a:pPr marL="228600" indent="-228600">
              <a:buFontTx/>
              <a:buAutoNum type="arabicPeriod"/>
              <a:defRPr/>
            </a:pPr>
            <a:endParaRPr lang="en-US" dirty="0" smtClean="0"/>
          </a:p>
          <a:p>
            <a:pPr marL="228600" indent="-228600">
              <a:buFontTx/>
              <a:buAutoNum type="arabicPeriod"/>
              <a:defRPr/>
            </a:pPr>
            <a:endParaRPr lang="en-US" altLang="en-US" dirty="0" smtClean="0"/>
          </a:p>
          <a:p>
            <a:pPr marL="228600" indent="-228600">
              <a:buFontTx/>
              <a:buAutoNum type="arabicPeriod"/>
              <a:defRPr/>
            </a:pPr>
            <a:endParaRPr lang="en-US" altLang="en-US" dirty="0" smtClean="0"/>
          </a:p>
        </p:txBody>
      </p:sp>
    </p:spTree>
    <p:extLst>
      <p:ext uri="{BB962C8B-B14F-4D97-AF65-F5344CB8AC3E}">
        <p14:creationId xmlns:p14="http://schemas.microsoft.com/office/powerpoint/2010/main" val="31235811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2. </a:t>
            </a:r>
            <a:r>
              <a:rPr lang="en-US" altLang="en-US" dirty="0" err="1" smtClean="0"/>
              <a:t>P</a:t>
            </a:r>
            <a:r>
              <a:rPr lang="en-US" altLang="en-US" baseline="-25000" dirty="0" err="1" smtClean="0"/>
              <a:t>max</a:t>
            </a:r>
            <a:r>
              <a:rPr lang="en-US" altLang="en-US" dirty="0" smtClean="0"/>
              <a:t> and </a:t>
            </a:r>
            <a:r>
              <a:rPr lang="en-US" altLang="en-US" dirty="0" err="1" smtClean="0"/>
              <a:t>T</a:t>
            </a:r>
            <a:r>
              <a:rPr lang="en-US" altLang="en-US" baseline="-25000" dirty="0" err="1" smtClean="0"/>
              <a:t>max</a:t>
            </a:r>
            <a:r>
              <a:rPr lang="en-US" altLang="en-US" dirty="0" smtClean="0"/>
              <a:t> do not occur contemporaneously. </a:t>
            </a:r>
          </a:p>
          <a:p>
            <a:endParaRPr lang="en-US" altLang="en-US" dirty="0" smtClean="0"/>
          </a:p>
        </p:txBody>
      </p:sp>
    </p:spTree>
    <p:extLst>
      <p:ext uri="{BB962C8B-B14F-4D97-AF65-F5344CB8AC3E}">
        <p14:creationId xmlns:p14="http://schemas.microsoft.com/office/powerpoint/2010/main" val="9809114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For clockwise paths, </a:t>
            </a:r>
            <a:r>
              <a:rPr lang="en-US" altLang="en-US" dirty="0" err="1" smtClean="0"/>
              <a:t>P</a:t>
            </a:r>
            <a:r>
              <a:rPr lang="en-US" altLang="en-US" baseline="-25000" dirty="0" err="1" smtClean="0"/>
              <a:t>max</a:t>
            </a:r>
            <a:r>
              <a:rPr lang="en-US" altLang="en-US" dirty="0" smtClean="0"/>
              <a:t> precedes </a:t>
            </a:r>
            <a:r>
              <a:rPr lang="en-US" altLang="en-US" dirty="0" err="1" smtClean="0"/>
              <a:t>T</a:t>
            </a:r>
            <a:r>
              <a:rPr lang="en-US" altLang="en-US" baseline="-25000" dirty="0" err="1" smtClean="0"/>
              <a:t>max</a:t>
            </a:r>
            <a:r>
              <a:rPr lang="en-US" altLang="en-US" dirty="0" smtClean="0"/>
              <a:t> by a significant time period. </a:t>
            </a:r>
          </a:p>
          <a:p>
            <a:endParaRPr lang="en-US" altLang="en-US" dirty="0" smtClean="0"/>
          </a:p>
          <a:p>
            <a:r>
              <a:rPr lang="en-US" altLang="en-US" dirty="0" err="1" smtClean="0"/>
              <a:t>T</a:t>
            </a:r>
            <a:r>
              <a:rPr lang="en-US" altLang="en-US" baseline="-25000" dirty="0" err="1" smtClean="0"/>
              <a:t>max</a:t>
            </a:r>
            <a:r>
              <a:rPr lang="en-US" altLang="en-US" dirty="0" smtClean="0"/>
              <a:t> thus represents the maximum grade at which the chemical equilibrium appears to be frozen in, unless significant retrograde metamorphism occurs. </a:t>
            </a:r>
          </a:p>
          <a:p>
            <a:endParaRPr lang="en-US" altLang="en-US" dirty="0" smtClean="0"/>
          </a:p>
          <a:p>
            <a:r>
              <a:rPr lang="en-US" altLang="en-US" dirty="0" smtClean="0"/>
              <a:t>Metamorphic </a:t>
            </a:r>
            <a:r>
              <a:rPr lang="en-US" altLang="en-US" dirty="0" smtClean="0"/>
              <a:t>grade thus refers to the conditions at </a:t>
            </a:r>
            <a:r>
              <a:rPr lang="en-US" altLang="en-US" dirty="0" err="1" smtClean="0"/>
              <a:t>T</a:t>
            </a:r>
            <a:r>
              <a:rPr lang="en-US" altLang="en-US" baseline="-25000" dirty="0" err="1" smtClean="0"/>
              <a:t>max</a:t>
            </a:r>
            <a:r>
              <a:rPr lang="en-US" altLang="en-US" dirty="0" smtClean="0"/>
              <a:t>.</a:t>
            </a:r>
          </a:p>
          <a:p>
            <a:endParaRPr lang="en-US" altLang="en-US" dirty="0" smtClean="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42F0A9B-FB6E-4A57-9A95-6FAC075066F6}" type="slidenum">
              <a:rPr lang="en-US" altLang="en-US" sz="1300"/>
              <a:pPr eaLnBrk="1" hangingPunct="1">
                <a:spcBef>
                  <a:spcPct val="0"/>
                </a:spcBef>
              </a:pPr>
              <a:t>71</a:t>
            </a:fld>
            <a:endParaRPr lang="en-US" altLang="en-US" sz="1300"/>
          </a:p>
        </p:txBody>
      </p:sp>
    </p:spTree>
    <p:extLst>
      <p:ext uri="{BB962C8B-B14F-4D97-AF65-F5344CB8AC3E}">
        <p14:creationId xmlns:p14="http://schemas.microsoft.com/office/powerpoint/2010/main" val="38846639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3. The cooling uplift portion of path "a" can show significant variations. Path a</a:t>
            </a:r>
            <a:r>
              <a:rPr lang="en-US" altLang="en-US" baseline="-25000" smtClean="0"/>
              <a:t>1</a:t>
            </a:r>
            <a:r>
              <a:rPr lang="en-US" altLang="en-US" smtClean="0"/>
              <a:t> crosses the kyanite-sillimanite phase boundary while T is increasing, a prograde transition. When T</a:t>
            </a:r>
            <a:r>
              <a:rPr lang="en-US" altLang="en-US" baseline="-25000" smtClean="0"/>
              <a:t>max</a:t>
            </a:r>
            <a:r>
              <a:rPr lang="en-US" altLang="en-US" smtClean="0"/>
              <a:t> is lower, as in path a</a:t>
            </a:r>
            <a:r>
              <a:rPr lang="en-US" altLang="en-US" baseline="-25000" smtClean="0"/>
              <a:t>2</a:t>
            </a:r>
            <a:r>
              <a:rPr lang="en-US" altLang="en-US" smtClean="0"/>
              <a:t>, the kyanite-sillimanite boundary is crossed while T is decreasing, a retrograde transition. Since retrograde reactions are often kinetically inhibited, only minor replacement of the kyanite might occur. </a:t>
            </a:r>
          </a:p>
          <a:p>
            <a:endParaRPr lang="en-US" altLang="en-US" smtClean="0"/>
          </a:p>
          <a:p>
            <a:r>
              <a:rPr lang="en-US" altLang="en-US" smtClean="0"/>
              <a:t>If the P-T-t curve has a steeper slope than the dehydration curve, it is even possible that dehydration can occur during retrograde reactions. Since the dehydration curve has a low slope only at low pressures, this situation is confined to lower pressures.</a:t>
            </a:r>
          </a:p>
          <a:p>
            <a:endParaRPr lang="en-US" altLang="en-US" smtClean="0"/>
          </a:p>
          <a:p>
            <a:endParaRPr lang="en-US" altLang="en-US" smtClean="0"/>
          </a:p>
          <a:p>
            <a:endParaRPr lang="en-US" altLang="en-US" smtClean="0"/>
          </a:p>
        </p:txBody>
      </p:sp>
    </p:spTree>
    <p:extLst>
      <p:ext uri="{BB962C8B-B14F-4D97-AF65-F5344CB8AC3E}">
        <p14:creationId xmlns:p14="http://schemas.microsoft.com/office/powerpoint/2010/main" val="9014688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4. Another question that has long been debated is the relationship between spatial mineralogical changes and the temporal change in mineralogy. </a:t>
            </a:r>
          </a:p>
          <a:p>
            <a:endParaRPr lang="en-US" altLang="en-US" smtClean="0"/>
          </a:p>
          <a:p>
            <a:r>
              <a:rPr lang="en-US" altLang="en-US" smtClean="0"/>
              <a:t>Metamorphic field gradients (trajectories) are the change in P and T conditions along a traverse headed directly up metamorphic grade. Since increasing grade generally corresponds to greater depth, it has been compared to a geothermal gradient. However, geothermal gradients are vertical. The trajectory might be vertical but probably isn't in most cases. But do the temporal changes in mineralogy follow the spatial changes seen along the trajectory? Figure 25-17 helps to answer the question.</a:t>
            </a:r>
          </a:p>
          <a:p>
            <a:endParaRPr lang="en-US" altLang="en-US" smtClean="0"/>
          </a:p>
          <a:p>
            <a:r>
              <a:rPr lang="en-US" altLang="en-US" smtClean="0"/>
              <a:t>A typical Barrovian trajectory is shown. Clockwise P-T-t  paths are shown for a number of rocks along the trajectory. Every rock goes through a point of considerably higher pressures and lower temperatures than the "final" conditions, those observed at T</a:t>
            </a:r>
            <a:r>
              <a:rPr lang="en-US" altLang="en-US" baseline="-25000" smtClean="0"/>
              <a:t>max</a:t>
            </a:r>
            <a:r>
              <a:rPr lang="en-US" altLang="en-US" smtClean="0"/>
              <a:t>. Thus the spatial and temporal changes do not follow each other.</a:t>
            </a:r>
          </a:p>
          <a:p>
            <a:endParaRPr lang="en-US" altLang="en-US" smtClean="0"/>
          </a:p>
        </p:txBody>
      </p:sp>
    </p:spTree>
    <p:extLst>
      <p:ext uri="{BB962C8B-B14F-4D97-AF65-F5344CB8AC3E}">
        <p14:creationId xmlns:p14="http://schemas.microsoft.com/office/powerpoint/2010/main" val="38537042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5. Examination of figure 25-12 for the Barrovian type "a" path shows the rocks go through the blueschist facies before finally equilibrating a lower pressure facies at a later time. This suggests that blueschist facies metamorphism is more common than generally thought, and that blueschist facies can occur during regional metamorphism. Oxburgh and Truotte proposed that progressive underthrusting occurs in the subduction zone. Slabs would successively underplate beneath the accretionary wedge. The subduction zone would move away from the arc over time. Thus rocks subjected to high P/low T conditions initially would move into medium or low P/T conditions later. Blueschist terranes with later greenschist/amphibolite overprints are known to occur in the Alps, Turkey, Greece, the Klamath mountains of NW California, the Sanbagawa belt, the Haast schists, New Caledonia, and other areas in northern Asia and China. Blueschist facies require rapid burial, followed by rapid uplift to preserve blueschist facies conditions and expose the blueschists before they have time to evolve into higher temperature regimes.</a:t>
            </a:r>
          </a:p>
          <a:p>
            <a:endParaRPr lang="en-US" altLang="en-US" smtClean="0"/>
          </a:p>
          <a:p>
            <a:r>
              <a:rPr lang="en-US" altLang="en-US" smtClean="0"/>
              <a:t>Most known blueschists do correlate well with subduction zones. Thus, even though blueschists may be generated during medium P/T conditions, they seem not to be preserved. There are two possible reasons:</a:t>
            </a:r>
          </a:p>
          <a:p>
            <a:endParaRPr lang="en-US" altLang="en-US" smtClean="0"/>
          </a:p>
          <a:p>
            <a:r>
              <a:rPr lang="en-US" altLang="en-US" smtClean="0"/>
              <a:t>1. The initial P increase shown for path "a" in Figure 25-12 is too steep, and blueschists may not really be produced.</a:t>
            </a:r>
          </a:p>
          <a:p>
            <a:endParaRPr lang="en-US" altLang="en-US" smtClean="0"/>
          </a:p>
          <a:p>
            <a:r>
              <a:rPr lang="en-US" altLang="en-US" smtClean="0"/>
              <a:t>2. Early, rapid uplift is common in subduction zones, but not in other areas. Thus blueschist preservation may be more important in determining where we see blueschists than actual blueschist generation.</a:t>
            </a:r>
          </a:p>
          <a:p>
            <a:endParaRPr lang="en-US" altLang="en-US" smtClean="0"/>
          </a:p>
          <a:p>
            <a:endParaRPr lang="en-US" altLang="en-US" smtClean="0"/>
          </a:p>
        </p:txBody>
      </p:sp>
    </p:spTree>
    <p:extLst>
      <p:ext uri="{BB962C8B-B14F-4D97-AF65-F5344CB8AC3E}">
        <p14:creationId xmlns:p14="http://schemas.microsoft.com/office/powerpoint/2010/main" val="1558281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Eskola's original metamorphic facies (1920) included greenschist, amphibolite, hornfels, sanidinite, and eclogite. </a:t>
            </a:r>
          </a:p>
          <a:p>
            <a:endParaRPr lang="en-US" altLang="en-US" smtClean="0"/>
          </a:p>
          <a:p>
            <a:r>
              <a:rPr lang="en-US" altLang="en-US" smtClean="0"/>
              <a:t>Since this work was based on mafic rocks, the facies he defined were heavily mafic, and the names tend to reflect this. </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4B26B29-F040-4454-A874-0AEBECBD6104}" type="slidenum">
              <a:rPr lang="en-US" altLang="en-US" sz="1300"/>
              <a:pPr eaLnBrk="1" hangingPunct="1">
                <a:spcBef>
                  <a:spcPct val="0"/>
                </a:spcBef>
              </a:pPr>
              <a:t>7</a:t>
            </a:fld>
            <a:endParaRPr lang="en-US" altLang="en-US" sz="1300"/>
          </a:p>
        </p:txBody>
      </p:sp>
    </p:spTree>
    <p:extLst>
      <p:ext uri="{BB962C8B-B14F-4D97-AF65-F5344CB8AC3E}">
        <p14:creationId xmlns:p14="http://schemas.microsoft.com/office/powerpoint/2010/main" val="290266054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CF80ADF-E5B1-4B7A-8A31-8A3BBF4B1976}" type="slidenum">
              <a:rPr lang="en-US" altLang="en-US" sz="1300"/>
              <a:pPr eaLnBrk="1" hangingPunct="1">
                <a:spcBef>
                  <a:spcPct val="0"/>
                </a:spcBef>
              </a:pPr>
              <a:t>75</a:t>
            </a:fld>
            <a:endParaRPr lang="en-US" altLang="en-US" sz="1300"/>
          </a:p>
        </p:txBody>
      </p:sp>
    </p:spTree>
    <p:extLst>
      <p:ext uri="{BB962C8B-B14F-4D97-AF65-F5344CB8AC3E}">
        <p14:creationId xmlns:p14="http://schemas.microsoft.com/office/powerpoint/2010/main" val="32989087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diagram shows a cross-section of a Benioff zone, indicating where the various types of metamorphic rocks might be found. </a:t>
            </a:r>
          </a:p>
          <a:p>
            <a:endParaRPr lang="en-US" altLang="en-US" dirty="0" smtClean="0"/>
          </a:p>
        </p:txBody>
      </p:sp>
    </p:spTree>
    <p:extLst>
      <p:ext uri="{BB962C8B-B14F-4D97-AF65-F5344CB8AC3E}">
        <p14:creationId xmlns:p14="http://schemas.microsoft.com/office/powerpoint/2010/main" val="4286305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115BB50-11E3-48D9-B853-B3043111B6E2}" type="slidenum">
              <a:rPr lang="en-US" altLang="en-US" sz="1300"/>
              <a:pPr eaLnBrk="1" hangingPunct="1">
                <a:spcBef>
                  <a:spcPct val="0"/>
                </a:spcBef>
              </a:pPr>
              <a:t>8</a:t>
            </a:fld>
            <a:endParaRPr lang="en-US" altLang="en-US" sz="1300"/>
          </a:p>
        </p:txBody>
      </p:sp>
    </p:spTree>
    <p:extLst>
      <p:ext uri="{BB962C8B-B14F-4D97-AF65-F5344CB8AC3E}">
        <p14:creationId xmlns:p14="http://schemas.microsoft.com/office/powerpoint/2010/main" val="2672070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His concept of the relationship between facies is shown in Figure 25-1. </a:t>
            </a:r>
          </a:p>
          <a:p>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Approximate translation - “</a:t>
            </a:r>
            <a:r>
              <a:rPr lang="en-US" sz="1200" b="0" i="0" kern="1200" dirty="0" smtClean="0">
                <a:solidFill>
                  <a:schemeClr val="tx1"/>
                </a:solidFill>
                <a:effectLst/>
                <a:latin typeface="Times New Roman" pitchFamily="18" charset="0"/>
                <a:ea typeface="+mn-ea"/>
                <a:cs typeface="+mn-cs"/>
              </a:rPr>
              <a:t>The origin (creation) of rocks. A textbook of the </a:t>
            </a:r>
            <a:r>
              <a:rPr lang="en-US" sz="1200" b="0" i="0" kern="1200" dirty="0" err="1" smtClean="0">
                <a:solidFill>
                  <a:schemeClr val="tx1"/>
                </a:solidFill>
                <a:effectLst/>
                <a:latin typeface="Times New Roman" pitchFamily="18" charset="0"/>
                <a:ea typeface="+mn-ea"/>
                <a:cs typeface="+mn-cs"/>
              </a:rPr>
              <a:t>petrogenesis</a:t>
            </a:r>
            <a:r>
              <a:rPr lang="en-US" sz="1200" b="0" i="0" kern="1200" dirty="0" smtClean="0">
                <a:solidFill>
                  <a:schemeClr val="tx1"/>
                </a:solidFill>
                <a:effectLst/>
                <a:latin typeface="Times New Roman" pitchFamily="18" charset="0"/>
                <a:ea typeface="+mn-ea"/>
                <a:cs typeface="+mn-cs"/>
              </a:rPr>
              <a:t>”</a:t>
            </a:r>
          </a:p>
          <a:p>
            <a:endParaRPr lang="en-US" altLang="en-US" dirty="0" smtClean="0"/>
          </a:p>
          <a:p>
            <a:endParaRPr lang="en-US" altLang="en-US" dirty="0" smtClean="0"/>
          </a:p>
          <a:p>
            <a:r>
              <a:rPr lang="en-US" altLang="en-US" dirty="0" smtClean="0"/>
              <a:t>Most recent work has seen proposals for additional facies. The work of Coombs on burial metamorphism in New Zealand, previously discussed, resulted in the suggestion to add zeolite and </a:t>
            </a:r>
            <a:r>
              <a:rPr lang="en-US" altLang="en-US" dirty="0" err="1" smtClean="0"/>
              <a:t>prehnite-pumpellyite</a:t>
            </a:r>
            <a:r>
              <a:rPr lang="en-US" altLang="en-US" dirty="0" smtClean="0"/>
              <a:t> facies. Fyfe </a:t>
            </a:r>
            <a:r>
              <a:rPr lang="en-US" altLang="en-US" i="1" dirty="0" smtClean="0"/>
              <a:t>et al. </a:t>
            </a:r>
            <a:r>
              <a:rPr lang="en-US" altLang="en-US" dirty="0" smtClean="0"/>
              <a:t>proposed the addition of albite-epidote </a:t>
            </a:r>
            <a:r>
              <a:rPr lang="en-US" altLang="en-US" dirty="0" err="1" smtClean="0"/>
              <a:t>hornfels</a:t>
            </a:r>
            <a:r>
              <a:rPr lang="en-US" altLang="en-US" dirty="0" smtClean="0"/>
              <a:t> and hornblende </a:t>
            </a:r>
            <a:r>
              <a:rPr lang="en-US" altLang="en-US" dirty="0" err="1" smtClean="0"/>
              <a:t>hornfels</a:t>
            </a:r>
            <a:r>
              <a:rPr lang="en-US" altLang="en-US" dirty="0" smtClean="0"/>
              <a:t>. Additional facies and sub-facies have been proposed. For simplicities sake, these have not been accepted for general use, although they may prove quite useful for individual investigations. </a:t>
            </a:r>
          </a:p>
          <a:p>
            <a:endParaRPr lang="en-US" altLang="en-US" dirty="0" smtClean="0"/>
          </a:p>
          <a:p>
            <a:r>
              <a:rPr lang="en-US" altLang="en-US" dirty="0" smtClean="0"/>
              <a:t>Part of the controversy over facies names results from the duel methods of defining facies. </a:t>
            </a:r>
            <a:r>
              <a:rPr lang="en-US" altLang="en-US" dirty="0" err="1" smtClean="0"/>
              <a:t>Eskola</a:t>
            </a:r>
            <a:r>
              <a:rPr lang="en-US" altLang="en-US" dirty="0" smtClean="0"/>
              <a:t> used the descriptive method based on mineral assemblages. Today's instrumentation makes possible the assignment of T-P regimes to facies with considerable precession. The biggest problem is in the area of low-pressure metamorphism. There is little difference in mafic rock facies that develop at low, medium, or even high pressure. Thus, for mafic rocks, the albite-epidote </a:t>
            </a:r>
            <a:r>
              <a:rPr lang="en-US" altLang="en-US" dirty="0" err="1" smtClean="0"/>
              <a:t>hornfels</a:t>
            </a:r>
            <a:r>
              <a:rPr lang="en-US" altLang="en-US" dirty="0" smtClean="0"/>
              <a:t> has about the same mineralogy as the </a:t>
            </a:r>
            <a:r>
              <a:rPr lang="en-US" altLang="en-US" dirty="0" err="1" smtClean="0"/>
              <a:t>greenschist</a:t>
            </a:r>
            <a:r>
              <a:rPr lang="en-US" altLang="en-US" dirty="0" smtClean="0"/>
              <a:t> facies, and the hornblende </a:t>
            </a:r>
            <a:r>
              <a:rPr lang="en-US" altLang="en-US" dirty="0" err="1" smtClean="0"/>
              <a:t>hornfels</a:t>
            </a:r>
            <a:r>
              <a:rPr lang="en-US" altLang="en-US" dirty="0" smtClean="0"/>
              <a:t> is very close to the amphibolite facies. The biggest argument for the inclusion of the low pressure facies comes from the </a:t>
            </a:r>
            <a:r>
              <a:rPr lang="en-US" altLang="en-US" dirty="0" err="1" smtClean="0"/>
              <a:t>pelitic</a:t>
            </a:r>
            <a:r>
              <a:rPr lang="en-US" altLang="en-US" dirty="0" smtClean="0"/>
              <a:t> rocks.</a:t>
            </a:r>
          </a:p>
          <a:p>
            <a:endParaRPr lang="en-US" altLang="en-US" dirty="0" smtClean="0"/>
          </a:p>
          <a:p>
            <a:r>
              <a:rPr lang="en-US" altLang="en-US" dirty="0" smtClean="0"/>
              <a:t>Garnets are common in regional metamorphic rocks (medium to high pressure) but rare in low pressure </a:t>
            </a:r>
            <a:r>
              <a:rPr lang="en-US" altLang="en-US" dirty="0" err="1" smtClean="0"/>
              <a:t>hornfels</a:t>
            </a:r>
            <a:r>
              <a:rPr lang="en-US" altLang="en-US" dirty="0" smtClean="0"/>
              <a:t>. Instead, cordierite and </a:t>
            </a:r>
            <a:r>
              <a:rPr lang="en-US" altLang="en-US" dirty="0" err="1" smtClean="0"/>
              <a:t>andalusite</a:t>
            </a:r>
            <a:r>
              <a:rPr lang="en-US" altLang="en-US" dirty="0" smtClean="0"/>
              <a:t> are common. </a:t>
            </a:r>
          </a:p>
          <a:p>
            <a:endParaRPr lang="en-US" altLang="en-US" dirty="0" smtClean="0"/>
          </a:p>
          <a:p>
            <a:endParaRPr lang="en-US" altLang="en-US" dirty="0" smtClean="0"/>
          </a:p>
        </p:txBody>
      </p:sp>
    </p:spTree>
    <p:extLst>
      <p:ext uri="{BB962C8B-B14F-4D97-AF65-F5344CB8AC3E}">
        <p14:creationId xmlns:p14="http://schemas.microsoft.com/office/powerpoint/2010/main" val="3129252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B201AD1-0F9D-440E-A0CE-8DD9F7007CD0}" type="slidenum">
              <a:rPr lang="en-US" altLang="en-US"/>
              <a:pPr/>
              <a:t>‹#›</a:t>
            </a:fld>
            <a:endParaRPr lang="en-US" altLang="en-US"/>
          </a:p>
        </p:txBody>
      </p:sp>
    </p:spTree>
    <p:extLst>
      <p:ext uri="{BB962C8B-B14F-4D97-AF65-F5344CB8AC3E}">
        <p14:creationId xmlns:p14="http://schemas.microsoft.com/office/powerpoint/2010/main" val="3227663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B35C413-1000-43CA-8ECA-CAB32B72495F}" type="slidenum">
              <a:rPr lang="en-US" altLang="en-US"/>
              <a:pPr/>
              <a:t>‹#›</a:t>
            </a:fld>
            <a:endParaRPr lang="en-US" altLang="en-US"/>
          </a:p>
        </p:txBody>
      </p:sp>
    </p:spTree>
    <p:extLst>
      <p:ext uri="{BB962C8B-B14F-4D97-AF65-F5344CB8AC3E}">
        <p14:creationId xmlns:p14="http://schemas.microsoft.com/office/powerpoint/2010/main" val="2077815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997CB3C-8C65-4CED-97AE-8646651C1604}" type="slidenum">
              <a:rPr lang="en-US" altLang="en-US"/>
              <a:pPr/>
              <a:t>‹#›</a:t>
            </a:fld>
            <a:endParaRPr lang="en-US" altLang="en-US"/>
          </a:p>
        </p:txBody>
      </p:sp>
    </p:spTree>
    <p:extLst>
      <p:ext uri="{BB962C8B-B14F-4D97-AF65-F5344CB8AC3E}">
        <p14:creationId xmlns:p14="http://schemas.microsoft.com/office/powerpoint/2010/main" val="743239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B624F17-4FE9-4DA8-B9EE-4197CE8A56C8}" type="slidenum">
              <a:rPr lang="en-US" altLang="en-US"/>
              <a:pPr/>
              <a:t>‹#›</a:t>
            </a:fld>
            <a:endParaRPr lang="en-US" altLang="en-US"/>
          </a:p>
        </p:txBody>
      </p:sp>
    </p:spTree>
    <p:extLst>
      <p:ext uri="{BB962C8B-B14F-4D97-AF65-F5344CB8AC3E}">
        <p14:creationId xmlns:p14="http://schemas.microsoft.com/office/powerpoint/2010/main" val="3261947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36ACA0B-6ED4-419E-9F80-F0CFEA07CBE4}" type="slidenum">
              <a:rPr lang="en-US" altLang="en-US"/>
              <a:pPr/>
              <a:t>‹#›</a:t>
            </a:fld>
            <a:endParaRPr lang="en-US" altLang="en-US"/>
          </a:p>
        </p:txBody>
      </p:sp>
    </p:spTree>
    <p:extLst>
      <p:ext uri="{BB962C8B-B14F-4D97-AF65-F5344CB8AC3E}">
        <p14:creationId xmlns:p14="http://schemas.microsoft.com/office/powerpoint/2010/main" val="3841739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321BF3E-AD64-4633-91B5-F32BBBB019B0}" type="slidenum">
              <a:rPr lang="en-US" altLang="en-US"/>
              <a:pPr/>
              <a:t>‹#›</a:t>
            </a:fld>
            <a:endParaRPr lang="en-US" altLang="en-US"/>
          </a:p>
        </p:txBody>
      </p:sp>
    </p:spTree>
    <p:extLst>
      <p:ext uri="{BB962C8B-B14F-4D97-AF65-F5344CB8AC3E}">
        <p14:creationId xmlns:p14="http://schemas.microsoft.com/office/powerpoint/2010/main" val="258954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51A4936-9E3F-454E-B0B3-3D2D8B4F2E2F}" type="slidenum">
              <a:rPr lang="en-US" altLang="en-US"/>
              <a:pPr/>
              <a:t>‹#›</a:t>
            </a:fld>
            <a:endParaRPr lang="en-US" altLang="en-US"/>
          </a:p>
        </p:txBody>
      </p:sp>
    </p:spTree>
    <p:extLst>
      <p:ext uri="{BB962C8B-B14F-4D97-AF65-F5344CB8AC3E}">
        <p14:creationId xmlns:p14="http://schemas.microsoft.com/office/powerpoint/2010/main" val="4121223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3E4F88E-1F50-4EDF-A8C8-43394F309509}" type="slidenum">
              <a:rPr lang="en-US" altLang="en-US"/>
              <a:pPr/>
              <a:t>‹#›</a:t>
            </a:fld>
            <a:endParaRPr lang="en-US" altLang="en-US"/>
          </a:p>
        </p:txBody>
      </p:sp>
    </p:spTree>
    <p:extLst>
      <p:ext uri="{BB962C8B-B14F-4D97-AF65-F5344CB8AC3E}">
        <p14:creationId xmlns:p14="http://schemas.microsoft.com/office/powerpoint/2010/main" val="575847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091CD48-13F8-4598-8130-A07FFA0645B2}" type="slidenum">
              <a:rPr lang="en-US" altLang="en-US"/>
              <a:pPr/>
              <a:t>‹#›</a:t>
            </a:fld>
            <a:endParaRPr lang="en-US" altLang="en-US"/>
          </a:p>
        </p:txBody>
      </p:sp>
    </p:spTree>
    <p:extLst>
      <p:ext uri="{BB962C8B-B14F-4D97-AF65-F5344CB8AC3E}">
        <p14:creationId xmlns:p14="http://schemas.microsoft.com/office/powerpoint/2010/main" val="255528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F41FC1E-4F58-4EAA-A36D-56D46DA01881}" type="slidenum">
              <a:rPr lang="en-US" altLang="en-US"/>
              <a:pPr/>
              <a:t>‹#›</a:t>
            </a:fld>
            <a:endParaRPr lang="en-US" altLang="en-US"/>
          </a:p>
        </p:txBody>
      </p:sp>
    </p:spTree>
    <p:extLst>
      <p:ext uri="{BB962C8B-B14F-4D97-AF65-F5344CB8AC3E}">
        <p14:creationId xmlns:p14="http://schemas.microsoft.com/office/powerpoint/2010/main" val="3717895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2650B06-262A-4766-9A5B-84B44B9B22A9}" type="slidenum">
              <a:rPr lang="en-US" altLang="en-US"/>
              <a:pPr/>
              <a:t>‹#›</a:t>
            </a:fld>
            <a:endParaRPr lang="en-US" altLang="en-US"/>
          </a:p>
        </p:txBody>
      </p:sp>
    </p:spTree>
    <p:extLst>
      <p:ext uri="{BB962C8B-B14F-4D97-AF65-F5344CB8AC3E}">
        <p14:creationId xmlns:p14="http://schemas.microsoft.com/office/powerpoint/2010/main" val="2774245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543B209-C597-48F6-952F-0C0B6FC82CF6}" type="slidenum">
              <a:rPr lang="en-US" altLang="en-US"/>
              <a:pPr/>
              <a:t>‹#›</a:t>
            </a:fld>
            <a:endParaRPr lang="en-US" altLang="en-US"/>
          </a:p>
        </p:txBody>
      </p:sp>
    </p:spTree>
    <p:extLst>
      <p:ext uri="{BB962C8B-B14F-4D97-AF65-F5344CB8AC3E}">
        <p14:creationId xmlns:p14="http://schemas.microsoft.com/office/powerpoint/2010/main" val="2672509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7B7998F-4499-44E2-A82F-3862A1B8B92F}" type="slidenum">
              <a:rPr lang="en-US" altLang="en-US"/>
              <a:pPr/>
              <a:t>‹#›</a:t>
            </a:fld>
            <a:endParaRPr lang="en-US" altLang="en-US"/>
          </a:p>
        </p:txBody>
      </p:sp>
    </p:spTree>
    <p:extLst>
      <p:ext uri="{BB962C8B-B14F-4D97-AF65-F5344CB8AC3E}">
        <p14:creationId xmlns:p14="http://schemas.microsoft.com/office/powerpoint/2010/main" val="456651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2B308F6-F134-4CEB-BC3A-77346178DC2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00AC55FB-27FB-43D8-AEA1-5725D7A6D3E6}" type="slidenum">
              <a:rPr lang="en-US" altLang="en-US" sz="1400"/>
              <a:pPr eaLnBrk="1" hangingPunct="1">
                <a:spcBef>
                  <a:spcPct val="0"/>
                </a:spcBef>
                <a:buFontTx/>
                <a:buNone/>
              </a:pPr>
              <a:t>1</a:t>
            </a:fld>
            <a:endParaRPr lang="en-US" altLang="en-US" sz="1400"/>
          </a:p>
        </p:txBody>
      </p:sp>
      <p:sp>
        <p:nvSpPr>
          <p:cNvPr id="2051" name="Rectangle 2"/>
          <p:cNvSpPr>
            <a:spLocks noGrp="1" noChangeArrowheads="1"/>
          </p:cNvSpPr>
          <p:nvPr>
            <p:ph type="ctrTitle"/>
          </p:nvPr>
        </p:nvSpPr>
        <p:spPr>
          <a:xfrm>
            <a:off x="685800" y="2286000"/>
            <a:ext cx="7772400" cy="1143000"/>
          </a:xfrm>
        </p:spPr>
        <p:txBody>
          <a:bodyPr/>
          <a:lstStyle/>
          <a:p>
            <a:pPr eaLnBrk="1" hangingPunct="1"/>
            <a:r>
              <a:rPr lang="en-US" altLang="en-US" dirty="0" smtClean="0"/>
              <a:t>Petrology Lecture 11</a:t>
            </a:r>
          </a:p>
        </p:txBody>
      </p:sp>
      <p:sp>
        <p:nvSpPr>
          <p:cNvPr id="2052" name="Rectangle 3"/>
          <p:cNvSpPr>
            <a:spLocks noGrp="1" noChangeArrowheads="1"/>
          </p:cNvSpPr>
          <p:nvPr>
            <p:ph type="subTitle" idx="1"/>
          </p:nvPr>
        </p:nvSpPr>
        <p:spPr/>
        <p:txBody>
          <a:bodyPr/>
          <a:lstStyle/>
          <a:p>
            <a:pPr eaLnBrk="1" hangingPunct="1"/>
            <a:r>
              <a:rPr lang="en-US" altLang="en-US" b="1" dirty="0" smtClean="0"/>
              <a:t>Metamorphic Facies</a:t>
            </a:r>
          </a:p>
          <a:p>
            <a:pPr eaLnBrk="1" hangingPunct="1"/>
            <a:r>
              <a:rPr lang="en-US" altLang="en-US" dirty="0" smtClean="0"/>
              <a:t>GLY 4310  - Spring, 2019</a:t>
            </a:r>
          </a:p>
          <a:p>
            <a:pPr eaLnBrk="1" hangingPunct="1"/>
            <a:endParaRPr lang="en-US"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58030F3D-9832-4541-A72B-789DAF596AE1}" type="slidenum">
              <a:rPr lang="en-US" altLang="en-US" sz="1400"/>
              <a:pPr eaLnBrk="1" hangingPunct="1">
                <a:spcBef>
                  <a:spcPct val="0"/>
                </a:spcBef>
                <a:buFontTx/>
                <a:buNone/>
              </a:pPr>
              <a:t>10</a:t>
            </a:fld>
            <a:endParaRPr lang="en-US" altLang="en-US" sz="1400"/>
          </a:p>
        </p:txBody>
      </p:sp>
      <p:sp>
        <p:nvSpPr>
          <p:cNvPr id="11267" name="Rectangle 2"/>
          <p:cNvSpPr>
            <a:spLocks noGrp="1" noChangeArrowheads="1"/>
          </p:cNvSpPr>
          <p:nvPr>
            <p:ph type="title"/>
          </p:nvPr>
        </p:nvSpPr>
        <p:spPr>
          <a:xfrm>
            <a:off x="5943600" y="609600"/>
            <a:ext cx="2819400" cy="1143000"/>
          </a:xfrm>
        </p:spPr>
        <p:txBody>
          <a:bodyPr/>
          <a:lstStyle/>
          <a:p>
            <a:pPr eaLnBrk="1" hangingPunct="1"/>
            <a:r>
              <a:rPr lang="en-US" altLang="en-US" smtClean="0"/>
              <a:t>Modern Facies Diagram</a:t>
            </a:r>
          </a:p>
        </p:txBody>
      </p:sp>
      <p:sp>
        <p:nvSpPr>
          <p:cNvPr id="8196" name="Rectangle 4"/>
          <p:cNvSpPr>
            <a:spLocks noGrp="1" noChangeArrowheads="1"/>
          </p:cNvSpPr>
          <p:nvPr>
            <p:ph type="body" sz="half" idx="2"/>
          </p:nvPr>
        </p:nvSpPr>
        <p:spPr>
          <a:xfrm>
            <a:off x="228600" y="5257800"/>
            <a:ext cx="8534400" cy="609600"/>
          </a:xfrm>
        </p:spPr>
        <p:txBody>
          <a:bodyPr/>
          <a:lstStyle/>
          <a:p>
            <a:pPr>
              <a:lnSpc>
                <a:spcPct val="90000"/>
              </a:lnSpc>
              <a:spcBef>
                <a:spcPts val="600"/>
              </a:spcBef>
              <a:buClr>
                <a:srgbClr val="00CC00"/>
              </a:buClr>
              <a:buSzPct val="50000"/>
              <a:buFont typeface="Monotype Sorts" pitchFamily="2" charset="2"/>
              <a:buNone/>
              <a:defRPr/>
            </a:pPr>
            <a:r>
              <a:rPr lang="en-US" sz="2000" dirty="0" smtClean="0">
                <a:effectLst>
                  <a:outerShdw blurRad="38100" dist="38100" dir="2700000" algn="tl">
                    <a:srgbClr val="C0C0C0"/>
                  </a:outerShdw>
                </a:effectLst>
              </a:rPr>
              <a:t>Fig. 25-2. </a:t>
            </a:r>
            <a:r>
              <a:rPr lang="en-US" sz="2000" dirty="0" smtClean="0">
                <a:effectLst>
                  <a:outerShdw blurRad="38100" dist="38100" dir="2700000" algn="tl">
                    <a:srgbClr val="C0C0C0"/>
                  </a:outerShdw>
                </a:effectLst>
                <a:cs typeface="Times New Roman" pitchFamily="18" charset="0"/>
              </a:rPr>
              <a:t>Temperature-pressure diagram showing the generally accepted limits of the various </a:t>
            </a:r>
            <a:r>
              <a:rPr lang="en-US" sz="2000" dirty="0" err="1" smtClean="0">
                <a:effectLst>
                  <a:outerShdw blurRad="38100" dist="38100" dir="2700000" algn="tl">
                    <a:srgbClr val="C0C0C0"/>
                  </a:outerShdw>
                </a:effectLst>
                <a:cs typeface="Times New Roman" pitchFamily="18" charset="0"/>
              </a:rPr>
              <a:t>facies</a:t>
            </a:r>
            <a:r>
              <a:rPr lang="en-US" sz="2000" dirty="0" smtClean="0">
                <a:effectLst>
                  <a:outerShdw blurRad="38100" dist="38100" dir="2700000" algn="tl">
                    <a:srgbClr val="C0C0C0"/>
                  </a:outerShdw>
                </a:effectLst>
                <a:cs typeface="Times New Roman" pitchFamily="18" charset="0"/>
              </a:rPr>
              <a:t> used in this text. Boundaries are approximate and gradational. The “typical” or average continental </a:t>
            </a:r>
            <a:r>
              <a:rPr lang="en-US" sz="2000" dirty="0" err="1" smtClean="0">
                <a:effectLst>
                  <a:outerShdw blurRad="38100" dist="38100" dir="2700000" algn="tl">
                    <a:srgbClr val="C0C0C0"/>
                  </a:outerShdw>
                </a:effectLst>
                <a:cs typeface="Times New Roman" pitchFamily="18" charset="0"/>
              </a:rPr>
              <a:t>geotherm</a:t>
            </a:r>
            <a:r>
              <a:rPr lang="en-US" sz="2000" dirty="0" smtClean="0">
                <a:effectLst>
                  <a:outerShdw blurRad="38100" dist="38100" dir="2700000" algn="tl">
                    <a:srgbClr val="C0C0C0"/>
                  </a:outerShdw>
                </a:effectLst>
                <a:cs typeface="Times New Roman" pitchFamily="18" charset="0"/>
              </a:rPr>
              <a:t> is from Brown and </a:t>
            </a:r>
            <a:r>
              <a:rPr lang="en-US" sz="2000" dirty="0" err="1" smtClean="0">
                <a:effectLst>
                  <a:outerShdw blurRad="38100" dist="38100" dir="2700000" algn="tl">
                    <a:srgbClr val="C0C0C0"/>
                  </a:outerShdw>
                </a:effectLst>
                <a:cs typeface="Times New Roman" pitchFamily="18" charset="0"/>
              </a:rPr>
              <a:t>Mussett</a:t>
            </a:r>
            <a:r>
              <a:rPr lang="en-US" sz="2000" dirty="0" smtClean="0">
                <a:effectLst>
                  <a:outerShdw blurRad="38100" dist="38100" dir="2700000" algn="tl">
                    <a:srgbClr val="C0C0C0"/>
                  </a:outerShdw>
                </a:effectLst>
                <a:cs typeface="Times New Roman" pitchFamily="18" charset="0"/>
              </a:rPr>
              <a:t> (1993). </a:t>
            </a:r>
            <a:r>
              <a:rPr lang="en-US" sz="2000" dirty="0" smtClean="0">
                <a:effectLst>
                  <a:outerShdw blurRad="38100" dist="38100" dir="2700000" algn="tl">
                    <a:srgbClr val="C0C0C0"/>
                  </a:outerShdw>
                </a:effectLst>
              </a:rPr>
              <a:t>Winter (2001) An Introduction to Igneous and Metamorphic Petrology. Prentice Hall.</a:t>
            </a:r>
            <a:endParaRPr lang="en-US" sz="2000" dirty="0" smtClean="0"/>
          </a:p>
        </p:txBody>
      </p:sp>
      <p:pic>
        <p:nvPicPr>
          <p:cNvPr id="11269" name="Picture 5" descr="Fig-25-2.jpg"/>
          <p:cNvPicPr>
            <a:picLocks noGrp="1" noChangeAspect="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228600" y="0"/>
            <a:ext cx="5770563" cy="5181600"/>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09600" y="228600"/>
            <a:ext cx="7772400" cy="1143000"/>
          </a:xfrm>
        </p:spPr>
        <p:txBody>
          <a:bodyPr/>
          <a:lstStyle/>
          <a:p>
            <a:r>
              <a:rPr lang="en-US" altLang="en-US" smtClean="0"/>
              <a:t>Metamorphic Assemblages </a:t>
            </a:r>
          </a:p>
        </p:txBody>
      </p:sp>
      <p:sp>
        <p:nvSpPr>
          <p:cNvPr id="1229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88721E04-BBCA-44D4-B9B6-3D3B8BAF70EA}" type="slidenum">
              <a:rPr lang="en-US" altLang="en-US" sz="1400"/>
              <a:pPr eaLnBrk="1" hangingPunct="1">
                <a:spcBef>
                  <a:spcPct val="0"/>
                </a:spcBef>
                <a:buFontTx/>
                <a:buNone/>
              </a:pPr>
              <a:t>11</a:t>
            </a:fld>
            <a:endParaRPr lang="en-US" altLang="en-US" sz="1400"/>
          </a:p>
        </p:txBody>
      </p:sp>
      <p:graphicFrame>
        <p:nvGraphicFramePr>
          <p:cNvPr id="12292" name="Object 4"/>
          <p:cNvGraphicFramePr>
            <a:graphicFrameLocks noChangeAspect="1"/>
          </p:cNvGraphicFramePr>
          <p:nvPr/>
        </p:nvGraphicFramePr>
        <p:xfrm>
          <a:off x="685800" y="1143000"/>
          <a:ext cx="7780338" cy="4678363"/>
        </p:xfrm>
        <a:graphic>
          <a:graphicData uri="http://schemas.openxmlformats.org/presentationml/2006/ole">
            <mc:AlternateContent xmlns:mc="http://schemas.openxmlformats.org/markup-compatibility/2006">
              <mc:Choice xmlns:v="urn:schemas-microsoft-com:vml" Requires="v">
                <p:oleObj spid="_x0000_s12319" name="Document" r:id="rId4" imgW="3528060" imgH="2122932" progId="Word.Document.8">
                  <p:embed/>
                </p:oleObj>
              </mc:Choice>
              <mc:Fallback>
                <p:oleObj name="Document" r:id="rId4" imgW="3528060" imgH="2122932"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143000"/>
                        <a:ext cx="7780338" cy="467836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3" name="TextBox 7"/>
          <p:cNvSpPr txBox="1">
            <a:spLocks noChangeArrowheads="1"/>
          </p:cNvSpPr>
          <p:nvPr/>
        </p:nvSpPr>
        <p:spPr bwMode="auto">
          <a:xfrm>
            <a:off x="685800" y="61722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US" altLang="en-US" sz="2400"/>
              <a:t> Assemblages for mafic protoliths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53102879-7D9C-434D-AB0F-21EC1A197CA2}" type="slidenum">
              <a:rPr lang="en-US" altLang="en-US" sz="1400"/>
              <a:pPr eaLnBrk="1" hangingPunct="1">
                <a:spcBef>
                  <a:spcPct val="0"/>
                </a:spcBef>
                <a:buFontTx/>
                <a:buNone/>
              </a:pPr>
              <a:t>12</a:t>
            </a:fld>
            <a:endParaRPr lang="en-US" altLang="en-US" sz="1400"/>
          </a:p>
        </p:txBody>
      </p:sp>
      <p:sp>
        <p:nvSpPr>
          <p:cNvPr id="13315" name="Rectangle 1026"/>
          <p:cNvSpPr>
            <a:spLocks noGrp="1" noChangeArrowheads="1"/>
          </p:cNvSpPr>
          <p:nvPr>
            <p:ph type="title"/>
          </p:nvPr>
        </p:nvSpPr>
        <p:spPr>
          <a:xfrm>
            <a:off x="685800" y="0"/>
            <a:ext cx="7772400" cy="1143000"/>
          </a:xfrm>
        </p:spPr>
        <p:txBody>
          <a:bodyPr/>
          <a:lstStyle/>
          <a:p>
            <a:pPr eaLnBrk="1" hangingPunct="1"/>
            <a:r>
              <a:rPr lang="en-US" altLang="en-US" smtClean="0"/>
              <a:t>High Pressure Facies</a:t>
            </a:r>
          </a:p>
        </p:txBody>
      </p:sp>
      <p:sp>
        <p:nvSpPr>
          <p:cNvPr id="13316" name="Rectangle 1028"/>
          <p:cNvSpPr>
            <a:spLocks noGrp="1" noChangeArrowheads="1"/>
          </p:cNvSpPr>
          <p:nvPr>
            <p:ph type="body" idx="1"/>
          </p:nvPr>
        </p:nvSpPr>
        <p:spPr>
          <a:xfrm>
            <a:off x="304800" y="1143000"/>
            <a:ext cx="8534400" cy="4953000"/>
          </a:xfrm>
        </p:spPr>
        <p:txBody>
          <a:bodyPr/>
          <a:lstStyle/>
          <a:p>
            <a:pPr eaLnBrk="1" hangingPunct="1">
              <a:lnSpc>
                <a:spcPct val="80000"/>
              </a:lnSpc>
              <a:spcBef>
                <a:spcPts val="600"/>
              </a:spcBef>
            </a:pPr>
            <a:r>
              <a:rPr lang="en-US" altLang="en-US" smtClean="0"/>
              <a:t>Blueschist and eclogite facies</a:t>
            </a:r>
          </a:p>
          <a:p>
            <a:pPr lvl="1" eaLnBrk="1" hangingPunct="1">
              <a:lnSpc>
                <a:spcPct val="80000"/>
              </a:lnSpc>
              <a:spcBef>
                <a:spcPts val="600"/>
              </a:spcBef>
              <a:buFont typeface="Wingdings" panose="05000000000000000000" pitchFamily="2" charset="2"/>
              <a:buChar char="§"/>
            </a:pPr>
            <a:r>
              <a:rPr lang="en-US" altLang="en-US" smtClean="0"/>
              <a:t>Low molar volume phases under conditions of high pressure</a:t>
            </a:r>
          </a:p>
          <a:p>
            <a:pPr eaLnBrk="1" hangingPunct="1">
              <a:lnSpc>
                <a:spcPct val="80000"/>
              </a:lnSpc>
              <a:spcBef>
                <a:spcPts val="600"/>
              </a:spcBef>
            </a:pPr>
            <a:r>
              <a:rPr lang="en-US" altLang="en-US" smtClean="0"/>
              <a:t>The lower-temperature blueschist facies occurs in areas of low T/P gradients, characteristically developed in subduction zones</a:t>
            </a:r>
          </a:p>
          <a:p>
            <a:pPr eaLnBrk="1" hangingPunct="1">
              <a:lnSpc>
                <a:spcPct val="80000"/>
              </a:lnSpc>
              <a:spcBef>
                <a:spcPts val="600"/>
              </a:spcBef>
            </a:pPr>
            <a:r>
              <a:rPr lang="en-US" altLang="en-US" smtClean="0"/>
              <a:t>Because eclogites are stable under normal geothermal conditions, they may develop wherever mafic magmas solidify in the deep crust or mantle (crustal chambers or dikes, sub-crustal magmatic underplates, subducted crust that is redistributed into the mantle)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2B85BA34-52A2-492C-9605-1775731896DE}" type="slidenum">
              <a:rPr lang="en-US" altLang="en-US" sz="1400"/>
              <a:pPr eaLnBrk="1" hangingPunct="1">
                <a:spcBef>
                  <a:spcPct val="0"/>
                </a:spcBef>
                <a:buFontTx/>
                <a:buNone/>
              </a:pPr>
              <a:t>13</a:t>
            </a:fld>
            <a:endParaRPr lang="en-US" altLang="en-US" sz="1400"/>
          </a:p>
        </p:txBody>
      </p:sp>
      <p:sp>
        <p:nvSpPr>
          <p:cNvPr id="14339" name="Rectangle 2"/>
          <p:cNvSpPr>
            <a:spLocks noGrp="1" noChangeArrowheads="1"/>
          </p:cNvSpPr>
          <p:nvPr>
            <p:ph type="title"/>
          </p:nvPr>
        </p:nvSpPr>
        <p:spPr/>
        <p:txBody>
          <a:bodyPr/>
          <a:lstStyle/>
          <a:p>
            <a:pPr eaLnBrk="1" hangingPunct="1"/>
            <a:r>
              <a:rPr lang="en-US" altLang="en-US" smtClean="0"/>
              <a:t>Medium Pressure Facies</a:t>
            </a:r>
          </a:p>
        </p:txBody>
      </p:sp>
      <p:sp>
        <p:nvSpPr>
          <p:cNvPr id="14340" name="Rectangle 3"/>
          <p:cNvSpPr>
            <a:spLocks noGrp="1" noChangeArrowheads="1"/>
          </p:cNvSpPr>
          <p:nvPr>
            <p:ph type="body" idx="1"/>
          </p:nvPr>
        </p:nvSpPr>
        <p:spPr/>
        <p:txBody>
          <a:bodyPr/>
          <a:lstStyle/>
          <a:p>
            <a:pPr eaLnBrk="1" hangingPunct="1">
              <a:spcBef>
                <a:spcPts val="600"/>
              </a:spcBef>
            </a:pPr>
            <a:r>
              <a:rPr lang="en-US" altLang="en-US" dirty="0" smtClean="0"/>
              <a:t>Most metamorphic rocks now exposed at the surface of the Earth belong to the </a:t>
            </a:r>
            <a:r>
              <a:rPr lang="en-US" altLang="en-US" dirty="0" err="1" smtClean="0"/>
              <a:t>greenschist</a:t>
            </a:r>
            <a:r>
              <a:rPr lang="en-US" altLang="en-US" dirty="0" smtClean="0"/>
              <a:t>, amphibolite, or granulite facies</a:t>
            </a:r>
          </a:p>
          <a:p>
            <a:pPr eaLnBrk="1" hangingPunct="1">
              <a:spcBef>
                <a:spcPts val="600"/>
              </a:spcBef>
            </a:pPr>
            <a:r>
              <a:rPr lang="en-US" altLang="en-US" dirty="0" smtClean="0"/>
              <a:t>The </a:t>
            </a:r>
            <a:r>
              <a:rPr lang="en-US" altLang="en-US" dirty="0" err="1" smtClean="0"/>
              <a:t>greenschist</a:t>
            </a:r>
            <a:r>
              <a:rPr lang="en-US" altLang="en-US" dirty="0" smtClean="0"/>
              <a:t> and amphibolite facies conform to the “typical” geothermal gradient</a:t>
            </a:r>
          </a:p>
          <a:p>
            <a:pPr eaLnBrk="1" hangingPunct="1"/>
            <a:endParaRPr lang="en-US" alt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04AD6F64-3FEB-4103-9818-A07A4FB60387}" type="slidenum">
              <a:rPr lang="en-US" altLang="en-US" sz="1400"/>
              <a:pPr eaLnBrk="1" hangingPunct="1">
                <a:spcBef>
                  <a:spcPct val="0"/>
                </a:spcBef>
                <a:buFontTx/>
                <a:buNone/>
              </a:pPr>
              <a:t>14</a:t>
            </a:fld>
            <a:endParaRPr lang="en-US" altLang="en-US" sz="1400"/>
          </a:p>
        </p:txBody>
      </p:sp>
      <p:sp>
        <p:nvSpPr>
          <p:cNvPr id="15363" name="Rectangle 2"/>
          <p:cNvSpPr>
            <a:spLocks noGrp="1" noChangeArrowheads="1"/>
          </p:cNvSpPr>
          <p:nvPr>
            <p:ph type="title"/>
          </p:nvPr>
        </p:nvSpPr>
        <p:spPr/>
        <p:txBody>
          <a:bodyPr/>
          <a:lstStyle/>
          <a:p>
            <a:pPr eaLnBrk="1" hangingPunct="1"/>
            <a:r>
              <a:rPr lang="en-US" altLang="en-US" smtClean="0"/>
              <a:t>Low Pressure Facies</a:t>
            </a:r>
          </a:p>
        </p:txBody>
      </p:sp>
      <p:sp>
        <p:nvSpPr>
          <p:cNvPr id="15364" name="Rectangle 3"/>
          <p:cNvSpPr>
            <a:spLocks noGrp="1" noChangeArrowheads="1"/>
          </p:cNvSpPr>
          <p:nvPr>
            <p:ph type="body" idx="1"/>
          </p:nvPr>
        </p:nvSpPr>
        <p:spPr/>
        <p:txBody>
          <a:bodyPr/>
          <a:lstStyle/>
          <a:p>
            <a:pPr eaLnBrk="1" hangingPunct="1">
              <a:lnSpc>
                <a:spcPct val="90000"/>
              </a:lnSpc>
              <a:spcBef>
                <a:spcPts val="600"/>
              </a:spcBef>
            </a:pPr>
            <a:r>
              <a:rPr lang="en-US" altLang="en-US" smtClean="0"/>
              <a:t>The albite-epidote hornfels, hornblende hornfels, and pyroxene hornfels facies, contact metamorphic terranes and regional terranes with very high geothermal gradients</a:t>
            </a:r>
          </a:p>
          <a:p>
            <a:pPr eaLnBrk="1" hangingPunct="1">
              <a:lnSpc>
                <a:spcPct val="90000"/>
              </a:lnSpc>
              <a:spcBef>
                <a:spcPts val="600"/>
              </a:spcBef>
            </a:pPr>
            <a:r>
              <a:rPr lang="en-US" altLang="en-US" smtClean="0"/>
              <a:t>The sanidinite facies is rare and limited to xenoliths in mafic magmas and the innermost portions of some contact aureoles adjacent to hot mafic intrusives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6A2D1340-99E7-4E7E-B2E2-FA95DB741008}" type="slidenum">
              <a:rPr lang="en-US" altLang="en-US" sz="1400"/>
              <a:pPr eaLnBrk="1" hangingPunct="1">
                <a:spcBef>
                  <a:spcPct val="0"/>
                </a:spcBef>
                <a:buFontTx/>
                <a:buNone/>
              </a:pPr>
              <a:t>15</a:t>
            </a:fld>
            <a:endParaRPr lang="en-US" altLang="en-US" sz="1400"/>
          </a:p>
        </p:txBody>
      </p:sp>
      <p:sp>
        <p:nvSpPr>
          <p:cNvPr id="16387" name="Rectangle 2"/>
          <p:cNvSpPr>
            <a:spLocks noGrp="1" noChangeArrowheads="1"/>
          </p:cNvSpPr>
          <p:nvPr>
            <p:ph type="title"/>
          </p:nvPr>
        </p:nvSpPr>
        <p:spPr/>
        <p:txBody>
          <a:bodyPr/>
          <a:lstStyle/>
          <a:p>
            <a:pPr eaLnBrk="1" hangingPunct="1"/>
            <a:r>
              <a:rPr lang="en-US" altLang="en-US" smtClean="0"/>
              <a:t>Low Grade Facies</a:t>
            </a:r>
          </a:p>
        </p:txBody>
      </p:sp>
      <p:sp>
        <p:nvSpPr>
          <p:cNvPr id="16388" name="Rectangle 3"/>
          <p:cNvSpPr>
            <a:spLocks noGrp="1" noChangeArrowheads="1"/>
          </p:cNvSpPr>
          <p:nvPr>
            <p:ph type="body" idx="1"/>
          </p:nvPr>
        </p:nvSpPr>
        <p:spPr/>
        <p:txBody>
          <a:bodyPr/>
          <a:lstStyle/>
          <a:p>
            <a:pPr eaLnBrk="1" hangingPunct="1">
              <a:spcBef>
                <a:spcPts val="600"/>
              </a:spcBef>
            </a:pPr>
            <a:r>
              <a:rPr lang="en-US" altLang="en-US" smtClean="0"/>
              <a:t>Rocks often fail to recrystallize thoroughly at very low grades, and equilibrium is not always attained</a:t>
            </a:r>
          </a:p>
          <a:p>
            <a:pPr eaLnBrk="1" hangingPunct="1">
              <a:spcBef>
                <a:spcPts val="600"/>
              </a:spcBef>
            </a:pPr>
            <a:r>
              <a:rPr lang="en-US" altLang="en-US" smtClean="0"/>
              <a:t>The zeolite and prehnite-pumpellyite facies are thus not always represented, and the greenschist facies is the lowest grade developed in many regional terranes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A0CF7EE0-C2CD-4DAE-99D0-1FD90C9EAE66}" type="slidenum">
              <a:rPr lang="en-US" altLang="en-US" sz="1400"/>
              <a:pPr eaLnBrk="1" hangingPunct="1">
                <a:spcBef>
                  <a:spcPct val="0"/>
                </a:spcBef>
                <a:buFontTx/>
                <a:buNone/>
              </a:pPr>
              <a:t>16</a:t>
            </a:fld>
            <a:endParaRPr lang="en-US" altLang="en-US" sz="1400"/>
          </a:p>
        </p:txBody>
      </p:sp>
      <p:sp>
        <p:nvSpPr>
          <p:cNvPr id="17411" name="Rectangle 2"/>
          <p:cNvSpPr>
            <a:spLocks noGrp="1" noChangeArrowheads="1"/>
          </p:cNvSpPr>
          <p:nvPr>
            <p:ph type="title"/>
          </p:nvPr>
        </p:nvSpPr>
        <p:spPr/>
        <p:txBody>
          <a:bodyPr/>
          <a:lstStyle/>
          <a:p>
            <a:pPr eaLnBrk="1" hangingPunct="1"/>
            <a:r>
              <a:rPr lang="en-US" altLang="en-US" smtClean="0"/>
              <a:t>Miyashiro’s Facies Series</a:t>
            </a:r>
          </a:p>
        </p:txBody>
      </p:sp>
      <p:sp>
        <p:nvSpPr>
          <p:cNvPr id="17412" name="Rectangle 3"/>
          <p:cNvSpPr>
            <a:spLocks noGrp="1" noChangeArrowheads="1"/>
          </p:cNvSpPr>
          <p:nvPr>
            <p:ph type="body" idx="1"/>
          </p:nvPr>
        </p:nvSpPr>
        <p:spPr/>
        <p:txBody>
          <a:bodyPr/>
          <a:lstStyle/>
          <a:p>
            <a:pPr eaLnBrk="1" hangingPunct="1">
              <a:spcBef>
                <a:spcPts val="600"/>
              </a:spcBef>
            </a:pPr>
            <a:r>
              <a:rPr lang="en-US" altLang="en-US" sz="2800" dirty="0" smtClean="0"/>
              <a:t> (1961) initially proposed five facies series, most of them named for a specific representative “type locality” The series were:</a:t>
            </a:r>
          </a:p>
          <a:p>
            <a:pPr lvl="2" eaLnBrk="1" hangingPunct="1">
              <a:spcBef>
                <a:spcPts val="600"/>
              </a:spcBef>
              <a:buFont typeface="Wingdings" panose="05000000000000000000" pitchFamily="2" charset="2"/>
              <a:buChar char="§"/>
            </a:pPr>
            <a:r>
              <a:rPr lang="en-US" altLang="en-US" dirty="0" smtClean="0"/>
              <a:t>1. Contact Facies Series (very low-P)</a:t>
            </a:r>
          </a:p>
          <a:p>
            <a:pPr lvl="2" eaLnBrk="1" hangingPunct="1">
              <a:spcBef>
                <a:spcPts val="600"/>
              </a:spcBef>
              <a:buFont typeface="Wingdings" panose="05000000000000000000" pitchFamily="2" charset="2"/>
              <a:buChar char="§"/>
            </a:pPr>
            <a:r>
              <a:rPr lang="en-US" altLang="en-US" dirty="0" smtClean="0"/>
              <a:t>2.  Buchan or </a:t>
            </a:r>
            <a:r>
              <a:rPr lang="en-US" altLang="en-US" dirty="0" err="1" smtClean="0"/>
              <a:t>Abukuma</a:t>
            </a:r>
            <a:r>
              <a:rPr lang="en-US" altLang="en-US" dirty="0" smtClean="0"/>
              <a:t> Facies Series (low-P regional)</a:t>
            </a:r>
          </a:p>
          <a:p>
            <a:pPr lvl="2" eaLnBrk="1" hangingPunct="1">
              <a:spcBef>
                <a:spcPts val="600"/>
              </a:spcBef>
              <a:buFont typeface="Wingdings" panose="05000000000000000000" pitchFamily="2" charset="2"/>
              <a:buChar char="§"/>
            </a:pPr>
            <a:r>
              <a:rPr lang="en-US" altLang="en-US" dirty="0" smtClean="0"/>
              <a:t>3.  </a:t>
            </a:r>
            <a:r>
              <a:rPr lang="en-US" altLang="en-US" dirty="0" err="1" smtClean="0"/>
              <a:t>Barrovian</a:t>
            </a:r>
            <a:r>
              <a:rPr lang="en-US" altLang="en-US" dirty="0" smtClean="0"/>
              <a:t> Facies Series (medium-P regional)</a:t>
            </a:r>
          </a:p>
          <a:p>
            <a:pPr lvl="2" eaLnBrk="1" hangingPunct="1">
              <a:spcBef>
                <a:spcPts val="600"/>
              </a:spcBef>
              <a:buFont typeface="Wingdings" panose="05000000000000000000" pitchFamily="2" charset="2"/>
              <a:buChar char="§"/>
            </a:pPr>
            <a:r>
              <a:rPr lang="en-US" altLang="en-US" dirty="0" smtClean="0"/>
              <a:t>4.  </a:t>
            </a:r>
            <a:r>
              <a:rPr lang="en-US" altLang="en-US" dirty="0" err="1" smtClean="0"/>
              <a:t>Sanbagawa</a:t>
            </a:r>
            <a:r>
              <a:rPr lang="en-US" altLang="en-US" dirty="0" smtClean="0"/>
              <a:t> Facies Series (high-P, moderate-T)</a:t>
            </a:r>
          </a:p>
          <a:p>
            <a:pPr lvl="2" eaLnBrk="1" hangingPunct="1">
              <a:spcBef>
                <a:spcPts val="600"/>
              </a:spcBef>
              <a:buFont typeface="Wingdings" panose="05000000000000000000" pitchFamily="2" charset="2"/>
              <a:buChar char="§"/>
            </a:pPr>
            <a:r>
              <a:rPr lang="en-US" altLang="en-US" dirty="0" smtClean="0"/>
              <a:t>5.  Franciscan Facies Series (high-P, low T)</a:t>
            </a:r>
            <a:endParaRPr lang="en-US" altLang="en-US" sz="2000" dirty="0" smtClean="0"/>
          </a:p>
          <a:p>
            <a:pPr eaLnBrk="1" hangingPunct="1">
              <a:buFont typeface="Wingdings" panose="05000000000000000000" pitchFamily="2" charset="2"/>
              <a:buChar char="§"/>
            </a:pPr>
            <a:endParaRPr lang="en-US" alt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326B3238-0A6D-491F-8BFB-DEE1C422DDCB}" type="slidenum">
              <a:rPr lang="en-US" altLang="en-US" sz="1400"/>
              <a:pPr eaLnBrk="1" hangingPunct="1">
                <a:spcBef>
                  <a:spcPct val="0"/>
                </a:spcBef>
                <a:buFontTx/>
                <a:buNone/>
              </a:pPr>
              <a:t>17</a:t>
            </a:fld>
            <a:endParaRPr lang="en-US" altLang="en-US" sz="1400"/>
          </a:p>
        </p:txBody>
      </p:sp>
      <p:sp>
        <p:nvSpPr>
          <p:cNvPr id="18435" name="Rectangle 2"/>
          <p:cNvSpPr>
            <a:spLocks noGrp="1" noChangeArrowheads="1"/>
          </p:cNvSpPr>
          <p:nvPr>
            <p:ph type="title"/>
          </p:nvPr>
        </p:nvSpPr>
        <p:spPr/>
        <p:txBody>
          <a:bodyPr/>
          <a:lstStyle/>
          <a:p>
            <a:pPr eaLnBrk="1" hangingPunct="1"/>
            <a:r>
              <a:rPr lang="en-US" altLang="en-US" smtClean="0"/>
              <a:t>Baric Series</a:t>
            </a:r>
          </a:p>
        </p:txBody>
      </p:sp>
      <p:sp>
        <p:nvSpPr>
          <p:cNvPr id="18436" name="Rectangle 3"/>
          <p:cNvSpPr>
            <a:spLocks noGrp="1" noChangeArrowheads="1"/>
          </p:cNvSpPr>
          <p:nvPr>
            <p:ph type="body" idx="1"/>
          </p:nvPr>
        </p:nvSpPr>
        <p:spPr/>
        <p:txBody>
          <a:bodyPr/>
          <a:lstStyle/>
          <a:p>
            <a:pPr eaLnBrk="1" hangingPunct="1"/>
            <a:r>
              <a:rPr lang="en-US" altLang="en-US" smtClean="0"/>
              <a:t>Later, he reduced the number to three, which he called “Baric Series”</a:t>
            </a:r>
          </a:p>
          <a:p>
            <a:pPr lvl="1" eaLnBrk="1" hangingPunct="1">
              <a:buFont typeface="Wingdings" panose="05000000000000000000" pitchFamily="2" charset="2"/>
              <a:buChar char="§"/>
            </a:pPr>
            <a:r>
              <a:rPr lang="en-US" altLang="en-US" smtClean="0"/>
              <a:t>Low P/T</a:t>
            </a:r>
          </a:p>
          <a:p>
            <a:pPr lvl="1" eaLnBrk="1" hangingPunct="1">
              <a:buFont typeface="Wingdings" panose="05000000000000000000" pitchFamily="2" charset="2"/>
              <a:buChar char="§"/>
            </a:pPr>
            <a:r>
              <a:rPr lang="en-US" altLang="en-US" smtClean="0"/>
              <a:t>Medium P/T</a:t>
            </a:r>
          </a:p>
          <a:p>
            <a:pPr lvl="1" eaLnBrk="1" hangingPunct="1">
              <a:buFont typeface="Wingdings" panose="05000000000000000000" pitchFamily="2" charset="2"/>
              <a:buChar char="§"/>
            </a:pPr>
            <a:r>
              <a:rPr lang="en-US" altLang="en-US" smtClean="0"/>
              <a:t>High P/T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C4F9D658-A1A9-4AC1-AE66-7F1E6EA4CC5C}" type="slidenum">
              <a:rPr lang="en-US" altLang="en-US" sz="1400"/>
              <a:pPr eaLnBrk="1" hangingPunct="1">
                <a:spcBef>
                  <a:spcPct val="0"/>
                </a:spcBef>
                <a:buFontTx/>
                <a:buNone/>
              </a:pPr>
              <a:t>18</a:t>
            </a:fld>
            <a:endParaRPr lang="en-US" altLang="en-US" sz="1400"/>
          </a:p>
        </p:txBody>
      </p:sp>
      <p:sp>
        <p:nvSpPr>
          <p:cNvPr id="19459" name="Rectangle 4"/>
          <p:cNvSpPr>
            <a:spLocks noGrp="1" noChangeArrowheads="1"/>
          </p:cNvSpPr>
          <p:nvPr>
            <p:ph type="title"/>
          </p:nvPr>
        </p:nvSpPr>
        <p:spPr>
          <a:xfrm>
            <a:off x="5867400" y="609600"/>
            <a:ext cx="3276600" cy="1143000"/>
          </a:xfrm>
        </p:spPr>
        <p:txBody>
          <a:bodyPr/>
          <a:lstStyle/>
          <a:p>
            <a:pPr eaLnBrk="1" hangingPunct="1"/>
            <a:r>
              <a:rPr lang="en-US" altLang="en-US" smtClean="0"/>
              <a:t>Miyashiro’s Baric Series</a:t>
            </a:r>
          </a:p>
        </p:txBody>
      </p:sp>
      <p:sp>
        <p:nvSpPr>
          <p:cNvPr id="72710" name="Rectangle 6"/>
          <p:cNvSpPr>
            <a:spLocks noGrp="1" noChangeArrowheads="1"/>
          </p:cNvSpPr>
          <p:nvPr>
            <p:ph type="body" sz="half" idx="2"/>
          </p:nvPr>
        </p:nvSpPr>
        <p:spPr>
          <a:xfrm>
            <a:off x="381000" y="5105400"/>
            <a:ext cx="8382000" cy="1371600"/>
          </a:xfrm>
        </p:spPr>
        <p:txBody>
          <a:bodyPr/>
          <a:lstStyle/>
          <a:p>
            <a:pPr>
              <a:lnSpc>
                <a:spcPct val="90000"/>
              </a:lnSpc>
              <a:spcBef>
                <a:spcPts val="600"/>
              </a:spcBef>
              <a:buClr>
                <a:schemeClr val="tx1"/>
              </a:buClr>
              <a:defRPr/>
            </a:pPr>
            <a:r>
              <a:rPr lang="en-US" sz="2800" smtClean="0">
                <a:effectLst>
                  <a:outerShdw blurRad="38100" dist="38100" dir="2700000" algn="tl">
                    <a:srgbClr val="C0C0C0"/>
                  </a:outerShdw>
                </a:effectLst>
              </a:rPr>
              <a:t>Fig. 25-3. Temperature-pressure diagram showing the three major types of metamorphic facies series proposed by Miyashiro (1973, 1994).</a:t>
            </a:r>
          </a:p>
          <a:p>
            <a:pPr eaLnBrk="1" hangingPunct="1">
              <a:lnSpc>
                <a:spcPct val="90000"/>
              </a:lnSpc>
              <a:defRPr/>
            </a:pPr>
            <a:endParaRPr lang="en-US" sz="2800" smtClean="0"/>
          </a:p>
        </p:txBody>
      </p:sp>
      <p:pic>
        <p:nvPicPr>
          <p:cNvPr id="19461" name="Picture 4" descr="Fig-25-3.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8600" y="0"/>
            <a:ext cx="5659438" cy="5105400"/>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26E9018D-B8E4-45C3-BB63-FD6125B85359}" type="slidenum">
              <a:rPr lang="en-US" altLang="en-US" sz="1400"/>
              <a:pPr eaLnBrk="1" hangingPunct="1">
                <a:spcBef>
                  <a:spcPct val="0"/>
                </a:spcBef>
                <a:buFontTx/>
                <a:buNone/>
              </a:pPr>
              <a:t>19</a:t>
            </a:fld>
            <a:endParaRPr lang="en-US" altLang="en-US" sz="1400"/>
          </a:p>
        </p:txBody>
      </p:sp>
      <p:sp>
        <p:nvSpPr>
          <p:cNvPr id="20483" name="Rectangle 2"/>
          <p:cNvSpPr>
            <a:spLocks noGrp="1" noChangeArrowheads="1"/>
          </p:cNvSpPr>
          <p:nvPr>
            <p:ph type="title"/>
          </p:nvPr>
        </p:nvSpPr>
        <p:spPr/>
        <p:txBody>
          <a:bodyPr/>
          <a:lstStyle/>
          <a:p>
            <a:pPr eaLnBrk="1" hangingPunct="1"/>
            <a:r>
              <a:rPr lang="en-US" altLang="en-US" smtClean="0"/>
              <a:t>Low P/T Baric Series</a:t>
            </a:r>
          </a:p>
        </p:txBody>
      </p:sp>
      <p:sp>
        <p:nvSpPr>
          <p:cNvPr id="20484" name="Rectangle 3"/>
          <p:cNvSpPr>
            <a:spLocks noGrp="1" noChangeArrowheads="1"/>
          </p:cNvSpPr>
          <p:nvPr>
            <p:ph type="body" idx="1"/>
          </p:nvPr>
        </p:nvSpPr>
        <p:spPr/>
        <p:txBody>
          <a:bodyPr/>
          <a:lstStyle/>
          <a:p>
            <a:pPr eaLnBrk="1" hangingPunct="1">
              <a:spcBef>
                <a:spcPts val="600"/>
              </a:spcBef>
            </a:pPr>
            <a:r>
              <a:rPr lang="en-US" altLang="en-US" smtClean="0"/>
              <a:t>The low P/T series is characteristic of high-heat-flow orogenic belts (Buchan or Ryoke-Abukuma type), rift areas, or contact metamorphism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27AA8DDC-6767-4FF0-9376-C68D6916BFED}" type="slidenum">
              <a:rPr lang="en-US" altLang="en-US" sz="1400"/>
              <a:pPr eaLnBrk="1" hangingPunct="1">
                <a:spcBef>
                  <a:spcPct val="0"/>
                </a:spcBef>
                <a:buFontTx/>
                <a:buNone/>
              </a:pPr>
              <a:t>2</a:t>
            </a:fld>
            <a:endParaRPr lang="en-US" altLang="en-US" sz="1400"/>
          </a:p>
        </p:txBody>
      </p:sp>
      <p:sp>
        <p:nvSpPr>
          <p:cNvPr id="3075" name="Rectangle 2"/>
          <p:cNvSpPr>
            <a:spLocks noGrp="1" noChangeArrowheads="1"/>
          </p:cNvSpPr>
          <p:nvPr>
            <p:ph type="title"/>
          </p:nvPr>
        </p:nvSpPr>
        <p:spPr>
          <a:xfrm>
            <a:off x="609600" y="152400"/>
            <a:ext cx="7772400" cy="1143000"/>
          </a:xfrm>
        </p:spPr>
        <p:txBody>
          <a:bodyPr/>
          <a:lstStyle/>
          <a:p>
            <a:pPr eaLnBrk="1" hangingPunct="1"/>
            <a:r>
              <a:rPr lang="en-US" altLang="en-US" smtClean="0"/>
              <a:t>Alternative Assemblages, Oslo</a:t>
            </a:r>
          </a:p>
        </p:txBody>
      </p:sp>
      <p:sp>
        <p:nvSpPr>
          <p:cNvPr id="3076" name="Rectangle 3"/>
          <p:cNvSpPr>
            <a:spLocks noGrp="1" noChangeArrowheads="1"/>
          </p:cNvSpPr>
          <p:nvPr>
            <p:ph type="body" sz="half" idx="2"/>
          </p:nvPr>
        </p:nvSpPr>
        <p:spPr>
          <a:xfrm>
            <a:off x="304800" y="1219200"/>
            <a:ext cx="8229600" cy="2895600"/>
          </a:xfrm>
        </p:spPr>
        <p:txBody>
          <a:bodyPr/>
          <a:lstStyle/>
          <a:p>
            <a:pPr lvl="1" eaLnBrk="1" hangingPunct="1">
              <a:spcBef>
                <a:spcPts val="600"/>
              </a:spcBef>
              <a:buFontTx/>
              <a:buChar char="•"/>
            </a:pPr>
            <a:r>
              <a:rPr lang="en-US" altLang="en-US" dirty="0" smtClean="0"/>
              <a:t>MgSiO</a:t>
            </a:r>
            <a:r>
              <a:rPr lang="en-US" altLang="en-US" baseline="-25000" dirty="0" smtClean="0"/>
              <a:t>3</a:t>
            </a:r>
            <a:r>
              <a:rPr lang="en-US" altLang="en-US" dirty="0" smtClean="0"/>
              <a:t> + CaAl</a:t>
            </a:r>
            <a:r>
              <a:rPr lang="en-US" altLang="en-US" baseline="-25000" dirty="0" smtClean="0"/>
              <a:t>2</a:t>
            </a:r>
            <a:r>
              <a:rPr lang="en-US" altLang="en-US" dirty="0" smtClean="0"/>
              <a:t>Si</a:t>
            </a:r>
            <a:r>
              <a:rPr lang="en-US" altLang="en-US" baseline="-25000" dirty="0" smtClean="0"/>
              <a:t>2</a:t>
            </a:r>
            <a:r>
              <a:rPr lang="en-US" altLang="en-US" dirty="0" smtClean="0"/>
              <a:t>O</a:t>
            </a:r>
            <a:r>
              <a:rPr lang="en-US" altLang="en-US" baseline="-25000" dirty="0" smtClean="0"/>
              <a:t>8</a:t>
            </a:r>
            <a:r>
              <a:rPr lang="en-US" altLang="en-US" dirty="0" smtClean="0"/>
              <a:t>  =  CaMgSi</a:t>
            </a:r>
            <a:r>
              <a:rPr lang="en-US" altLang="en-US" baseline="-25000" dirty="0" smtClean="0"/>
              <a:t>2</a:t>
            </a:r>
            <a:r>
              <a:rPr lang="en-US" altLang="en-US" dirty="0" smtClean="0"/>
              <a:t>O</a:t>
            </a:r>
            <a:r>
              <a:rPr lang="en-US" altLang="en-US" baseline="-25000" dirty="0" smtClean="0"/>
              <a:t>6</a:t>
            </a:r>
            <a:r>
              <a:rPr lang="en-US" altLang="en-US" dirty="0" smtClean="0"/>
              <a:t> + Al</a:t>
            </a:r>
            <a:r>
              <a:rPr lang="en-US" altLang="en-US" baseline="-25000" dirty="0" smtClean="0"/>
              <a:t>2</a:t>
            </a:r>
            <a:r>
              <a:rPr lang="en-US" altLang="en-US" dirty="0" smtClean="0"/>
              <a:t>SiO</a:t>
            </a:r>
            <a:r>
              <a:rPr lang="en-US" altLang="en-US" baseline="-25000" dirty="0" smtClean="0"/>
              <a:t>5</a:t>
            </a:r>
            <a:r>
              <a:rPr lang="en-US" altLang="en-US" dirty="0" smtClean="0"/>
              <a:t> </a:t>
            </a:r>
          </a:p>
          <a:p>
            <a:pPr lvl="1" algn="just" eaLnBrk="1" hangingPunct="1">
              <a:buFontTx/>
              <a:buChar char="•"/>
            </a:pPr>
            <a:r>
              <a:rPr lang="en-US" altLang="en-US" dirty="0" smtClean="0"/>
              <a:t>	</a:t>
            </a:r>
            <a:r>
              <a:rPr lang="en-US" altLang="en-US" sz="2400" dirty="0" err="1" smtClean="0"/>
              <a:t>En</a:t>
            </a:r>
            <a:r>
              <a:rPr lang="en-US" altLang="en-US" sz="2400" dirty="0" smtClean="0"/>
              <a:t>	 +        An	       =         Di	           +     And</a:t>
            </a:r>
          </a:p>
          <a:p>
            <a:pPr lvl="1" algn="just" eaLnBrk="1" hangingPunct="1"/>
            <a:endParaRPr lang="en-US" altLang="en-US" sz="2400" dirty="0" smtClean="0"/>
          </a:p>
          <a:p>
            <a:pPr eaLnBrk="1" hangingPunct="1">
              <a:spcBef>
                <a:spcPts val="600"/>
              </a:spcBef>
            </a:pPr>
            <a:r>
              <a:rPr lang="en-US" altLang="en-US" sz="2800" dirty="0" smtClean="0"/>
              <a:t>If two alternative assemblages are compositionally-equivalent, </a:t>
            </a:r>
            <a:r>
              <a:rPr lang="en-US" altLang="en-US" sz="2800" b="1" dirty="0" smtClean="0"/>
              <a:t>we must be able to relate them by a reaction</a:t>
            </a:r>
            <a:endParaRPr lang="en-US" altLang="en-US" b="1" dirty="0" smtClean="0"/>
          </a:p>
          <a:p>
            <a:pPr eaLnBrk="1" hangingPunct="1"/>
            <a:endParaRPr lang="en-US" altLang="en-US" sz="2800" b="1" dirty="0" smtClean="0"/>
          </a:p>
        </p:txBody>
      </p:sp>
      <p:grpSp>
        <p:nvGrpSpPr>
          <p:cNvPr id="3077" name="Group 8"/>
          <p:cNvGrpSpPr>
            <a:grpSpLocks/>
          </p:cNvGrpSpPr>
          <p:nvPr/>
        </p:nvGrpSpPr>
        <p:grpSpPr bwMode="auto">
          <a:xfrm>
            <a:off x="2514600" y="3568700"/>
            <a:ext cx="4625975" cy="3289300"/>
            <a:chOff x="2067" y="2760"/>
            <a:chExt cx="2914" cy="2072"/>
          </a:xfrm>
        </p:grpSpPr>
        <p:pic>
          <p:nvPicPr>
            <p:cNvPr id="3078" name="Picture 6" descr="En+An=Di+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7" y="2760"/>
              <a:ext cx="2914" cy="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Oval 7"/>
            <p:cNvSpPr>
              <a:spLocks noChangeArrowheads="1"/>
            </p:cNvSpPr>
            <p:nvPr/>
          </p:nvSpPr>
          <p:spPr bwMode="auto">
            <a:xfrm>
              <a:off x="3747" y="3584"/>
              <a:ext cx="868" cy="650"/>
            </a:xfrm>
            <a:prstGeom prst="ellipse">
              <a:avLst/>
            </a:prstGeom>
            <a:noFill/>
            <a:ln w="28575">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6BD3D21D-50AF-443A-B600-CA5324C3777E}" type="slidenum">
              <a:rPr lang="en-US" altLang="en-US" sz="1400"/>
              <a:pPr eaLnBrk="1" hangingPunct="1">
                <a:spcBef>
                  <a:spcPct val="0"/>
                </a:spcBef>
                <a:buFontTx/>
                <a:buNone/>
              </a:pPr>
              <a:t>20</a:t>
            </a:fld>
            <a:endParaRPr lang="en-US" altLang="en-US" sz="1400"/>
          </a:p>
        </p:txBody>
      </p:sp>
      <p:sp>
        <p:nvSpPr>
          <p:cNvPr id="21507" name="Rectangle 2"/>
          <p:cNvSpPr>
            <a:spLocks noGrp="1" noChangeArrowheads="1"/>
          </p:cNvSpPr>
          <p:nvPr>
            <p:ph type="title"/>
          </p:nvPr>
        </p:nvSpPr>
        <p:spPr/>
        <p:txBody>
          <a:bodyPr/>
          <a:lstStyle/>
          <a:p>
            <a:pPr eaLnBrk="1" hangingPunct="1"/>
            <a:r>
              <a:rPr lang="en-US" altLang="en-US" smtClean="0"/>
              <a:t>Low P/T Baric Series</a:t>
            </a:r>
          </a:p>
        </p:txBody>
      </p:sp>
      <p:sp>
        <p:nvSpPr>
          <p:cNvPr id="21508" name="Rectangle 3"/>
          <p:cNvSpPr>
            <a:spLocks noGrp="1" noChangeArrowheads="1"/>
          </p:cNvSpPr>
          <p:nvPr>
            <p:ph type="body" idx="1"/>
          </p:nvPr>
        </p:nvSpPr>
        <p:spPr/>
        <p:txBody>
          <a:bodyPr/>
          <a:lstStyle/>
          <a:p>
            <a:pPr eaLnBrk="1" hangingPunct="1">
              <a:lnSpc>
                <a:spcPct val="80000"/>
              </a:lnSpc>
              <a:spcBef>
                <a:spcPts val="600"/>
              </a:spcBef>
            </a:pPr>
            <a:r>
              <a:rPr lang="en-US" altLang="en-US" sz="2800" smtClean="0"/>
              <a:t>The sequence of facies may be:</a:t>
            </a:r>
          </a:p>
          <a:p>
            <a:pPr lvl="1" eaLnBrk="1" hangingPunct="1">
              <a:lnSpc>
                <a:spcPct val="80000"/>
              </a:lnSpc>
              <a:spcBef>
                <a:spcPts val="600"/>
              </a:spcBef>
              <a:buFont typeface="Wingdings" panose="05000000000000000000" pitchFamily="2" charset="2"/>
              <a:buChar char="§"/>
            </a:pPr>
            <a:r>
              <a:rPr lang="en-US" altLang="en-US" sz="2400" smtClean="0"/>
              <a:t>(zeolite facies) - (prehnite-pumpellyite facies) - greenschist facies -amphibolite facies - (granulite facies) </a:t>
            </a:r>
          </a:p>
          <a:p>
            <a:pPr lvl="1" eaLnBrk="1" hangingPunct="1">
              <a:lnSpc>
                <a:spcPct val="80000"/>
              </a:lnSpc>
              <a:spcBef>
                <a:spcPts val="600"/>
              </a:spcBef>
              <a:buFont typeface="Wingdings" panose="05000000000000000000" pitchFamily="2" charset="2"/>
              <a:buChar char="§"/>
            </a:pPr>
            <a:r>
              <a:rPr lang="en-US" altLang="en-US" sz="2400" smtClean="0"/>
              <a:t>If protoliths are aluminous, rocks will contain  cordierite and/or andalusite</a:t>
            </a:r>
          </a:p>
          <a:p>
            <a:pPr eaLnBrk="1" hangingPunct="1">
              <a:lnSpc>
                <a:spcPct val="80000"/>
              </a:lnSpc>
            </a:pPr>
            <a:r>
              <a:rPr lang="en-US" altLang="en-US" sz="2800" smtClean="0"/>
              <a:t>Alternative sequence </a:t>
            </a:r>
          </a:p>
          <a:p>
            <a:pPr lvl="1" eaLnBrk="1" hangingPunct="1">
              <a:lnSpc>
                <a:spcPct val="80000"/>
              </a:lnSpc>
              <a:spcBef>
                <a:spcPts val="600"/>
              </a:spcBef>
              <a:buFont typeface="Wingdings" panose="05000000000000000000" pitchFamily="2" charset="2"/>
              <a:buChar char="§"/>
            </a:pPr>
            <a:r>
              <a:rPr lang="en-US" altLang="en-US" sz="2400" smtClean="0"/>
              <a:t>(zeolite facies) - albite-epidote hornfels facies - hornblende hornfels facies - pyroxene hornfels facies</a:t>
            </a:r>
          </a:p>
          <a:p>
            <a:pPr eaLnBrk="1" hangingPunct="1">
              <a:lnSpc>
                <a:spcPct val="80000"/>
              </a:lnSpc>
              <a:spcBef>
                <a:spcPts val="600"/>
              </a:spcBef>
            </a:pPr>
            <a:r>
              <a:rPr lang="en-US" altLang="en-US" sz="2800" smtClean="0"/>
              <a:t>Sanidinite facies rocks are rare, requiring the transport of great heat to shallow levels</a:t>
            </a:r>
          </a:p>
          <a:p>
            <a:pPr eaLnBrk="1" hangingPunct="1">
              <a:lnSpc>
                <a:spcPct val="80000"/>
              </a:lnSpc>
            </a:pPr>
            <a:endParaRPr lang="en-US" altLang="en-US" sz="28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A72EC9BB-0F5F-49EE-90EC-C681D12365D1}" type="slidenum">
              <a:rPr lang="en-US" altLang="en-US" sz="1400"/>
              <a:pPr eaLnBrk="1" hangingPunct="1">
                <a:spcBef>
                  <a:spcPct val="0"/>
                </a:spcBef>
                <a:buFontTx/>
                <a:buNone/>
              </a:pPr>
              <a:t>21</a:t>
            </a:fld>
            <a:endParaRPr lang="en-US" altLang="en-US" sz="1400"/>
          </a:p>
        </p:txBody>
      </p:sp>
      <p:sp>
        <p:nvSpPr>
          <p:cNvPr id="22531" name="Rectangle 2"/>
          <p:cNvSpPr>
            <a:spLocks noGrp="1" noChangeArrowheads="1"/>
          </p:cNvSpPr>
          <p:nvPr>
            <p:ph type="title"/>
          </p:nvPr>
        </p:nvSpPr>
        <p:spPr>
          <a:xfrm>
            <a:off x="6858000" y="762000"/>
            <a:ext cx="1905000" cy="1143000"/>
          </a:xfrm>
        </p:spPr>
        <p:txBody>
          <a:bodyPr/>
          <a:lstStyle/>
          <a:p>
            <a:pPr eaLnBrk="1" hangingPunct="1"/>
            <a:r>
              <a:rPr lang="en-US" altLang="en-US" smtClean="0"/>
              <a:t>Baric Series</a:t>
            </a:r>
          </a:p>
        </p:txBody>
      </p:sp>
      <p:pic>
        <p:nvPicPr>
          <p:cNvPr id="22532" name="Picture 4" descr="Fig-25-3.jpg"/>
          <p:cNvPicPr>
            <a:picLocks noGrp="1" noChangeAspect="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228600" y="304800"/>
            <a:ext cx="6840538" cy="6172200"/>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5746A2B1-3B3D-4D94-97DE-A6A92EB122A3}" type="slidenum">
              <a:rPr lang="en-US" altLang="en-US" sz="1400"/>
              <a:pPr eaLnBrk="1" hangingPunct="1">
                <a:spcBef>
                  <a:spcPct val="0"/>
                </a:spcBef>
                <a:buFontTx/>
                <a:buNone/>
              </a:pPr>
              <a:t>22</a:t>
            </a:fld>
            <a:endParaRPr lang="en-US" altLang="en-US" sz="1400"/>
          </a:p>
        </p:txBody>
      </p:sp>
      <p:sp>
        <p:nvSpPr>
          <p:cNvPr id="23555" name="Rectangle 2"/>
          <p:cNvSpPr>
            <a:spLocks noGrp="1" noChangeArrowheads="1"/>
          </p:cNvSpPr>
          <p:nvPr>
            <p:ph type="title"/>
          </p:nvPr>
        </p:nvSpPr>
        <p:spPr/>
        <p:txBody>
          <a:bodyPr/>
          <a:lstStyle/>
          <a:p>
            <a:pPr eaLnBrk="1" hangingPunct="1"/>
            <a:r>
              <a:rPr lang="en-US" altLang="en-US" smtClean="0"/>
              <a:t>Medium P/T Baric Series</a:t>
            </a:r>
          </a:p>
        </p:txBody>
      </p:sp>
      <p:sp>
        <p:nvSpPr>
          <p:cNvPr id="23556" name="Rectangle 3"/>
          <p:cNvSpPr>
            <a:spLocks noGrp="1" noChangeArrowheads="1"/>
          </p:cNvSpPr>
          <p:nvPr>
            <p:ph type="body" idx="1"/>
          </p:nvPr>
        </p:nvSpPr>
        <p:spPr/>
        <p:txBody>
          <a:bodyPr/>
          <a:lstStyle/>
          <a:p>
            <a:pPr eaLnBrk="1" hangingPunct="1">
              <a:spcBef>
                <a:spcPts val="600"/>
              </a:spcBef>
            </a:pPr>
            <a:r>
              <a:rPr lang="en-US" altLang="en-US" sz="2800" dirty="0" smtClean="0"/>
              <a:t>The medium P/T series is characteristic of common orogenic belts (</a:t>
            </a:r>
            <a:r>
              <a:rPr lang="en-US" altLang="en-US" sz="2800" dirty="0" err="1" smtClean="0"/>
              <a:t>Barrovian</a:t>
            </a:r>
            <a:r>
              <a:rPr lang="en-US" altLang="en-US" sz="2800" dirty="0" smtClean="0"/>
              <a:t> type)</a:t>
            </a:r>
          </a:p>
          <a:p>
            <a:pPr eaLnBrk="1" hangingPunct="1">
              <a:spcBef>
                <a:spcPts val="600"/>
              </a:spcBef>
            </a:pPr>
            <a:r>
              <a:rPr lang="en-US" altLang="en-US" dirty="0" smtClean="0"/>
              <a:t>The sequence is </a:t>
            </a:r>
          </a:p>
          <a:p>
            <a:pPr lvl="1" eaLnBrk="1" hangingPunct="1">
              <a:spcBef>
                <a:spcPts val="600"/>
              </a:spcBef>
              <a:buFont typeface="Wingdings" panose="05000000000000000000" pitchFamily="2" charset="2"/>
              <a:buChar char="§"/>
            </a:pPr>
            <a:r>
              <a:rPr lang="en-US" altLang="en-US" dirty="0" smtClean="0"/>
              <a:t>(zeolite facies) - (</a:t>
            </a:r>
            <a:r>
              <a:rPr lang="en-US" altLang="en-US" dirty="0" err="1" smtClean="0"/>
              <a:t>prehnite-pumpellyite</a:t>
            </a:r>
            <a:r>
              <a:rPr lang="en-US" altLang="en-US" dirty="0" smtClean="0"/>
              <a:t> facies) - </a:t>
            </a:r>
            <a:r>
              <a:rPr lang="en-US" altLang="en-US" dirty="0" err="1" smtClean="0"/>
              <a:t>greenschist</a:t>
            </a:r>
            <a:r>
              <a:rPr lang="en-US" altLang="en-US" dirty="0" smtClean="0"/>
              <a:t> facies -amphibolite facies - (granulite facies)</a:t>
            </a:r>
            <a:endParaRPr lang="en-US" altLang="en-US" sz="2400" dirty="0" smtClean="0"/>
          </a:p>
          <a:p>
            <a:pPr eaLnBrk="1" hangingPunct="1">
              <a:spcBef>
                <a:spcPts val="600"/>
              </a:spcBef>
              <a:buFont typeface="Wingdings" panose="05000000000000000000" pitchFamily="2" charset="2"/>
              <a:buChar char="§"/>
            </a:pPr>
            <a:endParaRPr lang="en-US" alt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B283562D-6B95-42DE-9FA6-F02DCA78A672}" type="slidenum">
              <a:rPr lang="en-US" altLang="en-US" sz="1400"/>
              <a:pPr eaLnBrk="1" hangingPunct="1">
                <a:spcBef>
                  <a:spcPct val="0"/>
                </a:spcBef>
                <a:buFontTx/>
                <a:buNone/>
              </a:pPr>
              <a:t>23</a:t>
            </a:fld>
            <a:endParaRPr lang="en-US" altLang="en-US" sz="1400"/>
          </a:p>
        </p:txBody>
      </p:sp>
      <p:sp>
        <p:nvSpPr>
          <p:cNvPr id="24579" name="Rectangle 2"/>
          <p:cNvSpPr>
            <a:spLocks noGrp="1" noChangeArrowheads="1"/>
          </p:cNvSpPr>
          <p:nvPr>
            <p:ph type="title"/>
          </p:nvPr>
        </p:nvSpPr>
        <p:spPr/>
        <p:txBody>
          <a:bodyPr/>
          <a:lstStyle/>
          <a:p>
            <a:pPr eaLnBrk="1" hangingPunct="1"/>
            <a:r>
              <a:rPr lang="en-US" altLang="en-US" smtClean="0"/>
              <a:t>Medium P/T Baric Series</a:t>
            </a:r>
          </a:p>
        </p:txBody>
      </p:sp>
      <p:sp>
        <p:nvSpPr>
          <p:cNvPr id="24580" name="Rectangle 3"/>
          <p:cNvSpPr>
            <a:spLocks noGrp="1" noChangeArrowheads="1"/>
          </p:cNvSpPr>
          <p:nvPr>
            <p:ph type="body" idx="1"/>
          </p:nvPr>
        </p:nvSpPr>
        <p:spPr/>
        <p:txBody>
          <a:bodyPr/>
          <a:lstStyle/>
          <a:p>
            <a:pPr eaLnBrk="1" hangingPunct="1">
              <a:spcBef>
                <a:spcPts val="600"/>
              </a:spcBef>
            </a:pPr>
            <a:r>
              <a:rPr lang="en-US" altLang="en-US" smtClean="0"/>
              <a:t>Crustal melting under water-saturated conditions occurs in the upper amphibolite facies (the solidus is indicated in Fig. 25-2)</a:t>
            </a:r>
          </a:p>
          <a:p>
            <a:pPr eaLnBrk="1" hangingPunct="1">
              <a:spcBef>
                <a:spcPts val="600"/>
              </a:spcBef>
            </a:pPr>
            <a:r>
              <a:rPr lang="en-US" altLang="en-US" smtClean="0"/>
              <a:t>The </a:t>
            </a:r>
            <a:r>
              <a:rPr lang="en-US" altLang="en-US" b="1" smtClean="0"/>
              <a:t>granulite facies</a:t>
            </a:r>
            <a:r>
              <a:rPr lang="en-US" altLang="en-US" smtClean="0"/>
              <a:t>, therefore, occurs only in water-deficient rocks, either dehydrated lower crust, or areas with high X</a:t>
            </a:r>
            <a:r>
              <a:rPr lang="en-US" altLang="en-US" baseline="-25000" smtClean="0"/>
              <a:t>CO</a:t>
            </a:r>
            <a:r>
              <a:rPr lang="en-US" altLang="en-US" baseline="-50000" smtClean="0"/>
              <a:t>2</a:t>
            </a:r>
            <a:r>
              <a:rPr lang="en-US" altLang="en-US" smtClean="0"/>
              <a:t> in the fluid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D3D52BC7-BED7-479E-B5AA-4EF8C905B0F8}" type="slidenum">
              <a:rPr lang="en-US" altLang="en-US" sz="1400"/>
              <a:pPr eaLnBrk="1" hangingPunct="1">
                <a:spcBef>
                  <a:spcPct val="0"/>
                </a:spcBef>
                <a:buFontTx/>
                <a:buNone/>
              </a:pPr>
              <a:t>24</a:t>
            </a:fld>
            <a:endParaRPr lang="en-US" altLang="en-US" sz="1400"/>
          </a:p>
        </p:txBody>
      </p:sp>
      <p:sp>
        <p:nvSpPr>
          <p:cNvPr id="25603" name="Rectangle 4"/>
          <p:cNvSpPr>
            <a:spLocks noGrp="1" noChangeArrowheads="1"/>
          </p:cNvSpPr>
          <p:nvPr>
            <p:ph type="title"/>
          </p:nvPr>
        </p:nvSpPr>
        <p:spPr>
          <a:xfrm>
            <a:off x="5486400" y="609600"/>
            <a:ext cx="2971800" cy="1143000"/>
          </a:xfrm>
        </p:spPr>
        <p:txBody>
          <a:bodyPr/>
          <a:lstStyle/>
          <a:p>
            <a:pPr eaLnBrk="1" hangingPunct="1"/>
            <a:r>
              <a:rPr lang="en-US" altLang="en-US" sz="4000" smtClean="0"/>
              <a:t>Granite Solidus</a:t>
            </a:r>
          </a:p>
        </p:txBody>
      </p:sp>
      <p:sp>
        <p:nvSpPr>
          <p:cNvPr id="25604" name="Rectangle 6"/>
          <p:cNvSpPr>
            <a:spLocks noGrp="1" noChangeArrowheads="1"/>
          </p:cNvSpPr>
          <p:nvPr>
            <p:ph type="body" sz="half" idx="2"/>
          </p:nvPr>
        </p:nvSpPr>
        <p:spPr>
          <a:xfrm>
            <a:off x="6172200" y="1981200"/>
            <a:ext cx="2667000" cy="4114800"/>
          </a:xfrm>
        </p:spPr>
        <p:txBody>
          <a:bodyPr/>
          <a:lstStyle/>
          <a:p>
            <a:pPr eaLnBrk="1" hangingPunct="1"/>
            <a:r>
              <a:rPr lang="en-US" altLang="en-US" sz="2800" dirty="0" err="1" smtClean="0"/>
              <a:t>Granulites</a:t>
            </a:r>
            <a:r>
              <a:rPr lang="en-US" altLang="en-US" sz="2800" dirty="0" smtClean="0"/>
              <a:t> are impossible in water-saturated rocks</a:t>
            </a:r>
          </a:p>
        </p:txBody>
      </p:sp>
      <p:pic>
        <p:nvPicPr>
          <p:cNvPr id="25605" name="Picture 5" descr="Fig-25-2.jpg"/>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304800"/>
            <a:ext cx="6096000" cy="5473700"/>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4C017EEF-FD78-47BB-BE78-936A75F7DCF7}" type="slidenum">
              <a:rPr lang="en-US" altLang="en-US" sz="1400"/>
              <a:pPr eaLnBrk="1" hangingPunct="1">
                <a:spcBef>
                  <a:spcPct val="0"/>
                </a:spcBef>
                <a:buFontTx/>
                <a:buNone/>
              </a:pPr>
              <a:t>25</a:t>
            </a:fld>
            <a:endParaRPr lang="en-US" altLang="en-US" sz="1400"/>
          </a:p>
        </p:txBody>
      </p:sp>
      <p:sp>
        <p:nvSpPr>
          <p:cNvPr id="26627" name="Rectangle 2"/>
          <p:cNvSpPr>
            <a:spLocks noGrp="1" noChangeArrowheads="1"/>
          </p:cNvSpPr>
          <p:nvPr>
            <p:ph type="title"/>
          </p:nvPr>
        </p:nvSpPr>
        <p:spPr>
          <a:xfrm>
            <a:off x="6629400" y="762000"/>
            <a:ext cx="2133600" cy="1143000"/>
          </a:xfrm>
        </p:spPr>
        <p:txBody>
          <a:bodyPr/>
          <a:lstStyle/>
          <a:p>
            <a:pPr eaLnBrk="1" hangingPunct="1"/>
            <a:r>
              <a:rPr lang="en-US" altLang="en-US" smtClean="0"/>
              <a:t>Baric Series</a:t>
            </a:r>
          </a:p>
        </p:txBody>
      </p:sp>
      <p:pic>
        <p:nvPicPr>
          <p:cNvPr id="26628" name="Picture 4" descr="Fig-25-3.jpg"/>
          <p:cNvPicPr>
            <a:picLocks noGrp="1" noChangeAspect="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0" y="0"/>
            <a:ext cx="6756400" cy="6096000"/>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1E840B56-7720-415F-A91A-73448340B59A}" type="slidenum">
              <a:rPr lang="en-US" altLang="en-US" sz="1400"/>
              <a:pPr eaLnBrk="1" hangingPunct="1">
                <a:spcBef>
                  <a:spcPct val="0"/>
                </a:spcBef>
                <a:buFontTx/>
                <a:buNone/>
              </a:pPr>
              <a:t>26</a:t>
            </a:fld>
            <a:endParaRPr lang="en-US" altLang="en-US" sz="1400"/>
          </a:p>
        </p:txBody>
      </p:sp>
      <p:sp>
        <p:nvSpPr>
          <p:cNvPr id="27651" name="Rectangle 2"/>
          <p:cNvSpPr>
            <a:spLocks noGrp="1" noChangeArrowheads="1"/>
          </p:cNvSpPr>
          <p:nvPr>
            <p:ph type="title"/>
          </p:nvPr>
        </p:nvSpPr>
        <p:spPr/>
        <p:txBody>
          <a:bodyPr/>
          <a:lstStyle/>
          <a:p>
            <a:pPr eaLnBrk="1" hangingPunct="1"/>
            <a:r>
              <a:rPr lang="en-US" altLang="en-US" smtClean="0"/>
              <a:t>High P/T Baric Series</a:t>
            </a:r>
          </a:p>
        </p:txBody>
      </p:sp>
      <p:sp>
        <p:nvSpPr>
          <p:cNvPr id="27652" name="Rectangle 3"/>
          <p:cNvSpPr>
            <a:spLocks noGrp="1" noChangeArrowheads="1"/>
          </p:cNvSpPr>
          <p:nvPr>
            <p:ph type="body" idx="1"/>
          </p:nvPr>
        </p:nvSpPr>
        <p:spPr/>
        <p:txBody>
          <a:bodyPr/>
          <a:lstStyle/>
          <a:p>
            <a:pPr eaLnBrk="1" hangingPunct="1">
              <a:lnSpc>
                <a:spcPct val="90000"/>
              </a:lnSpc>
              <a:spcBef>
                <a:spcPts val="600"/>
              </a:spcBef>
            </a:pPr>
            <a:r>
              <a:rPr lang="en-US" altLang="en-US" smtClean="0"/>
              <a:t>The high P/T series typically occurs in subduction zones where “normal” isotherms are depressed by the subduction of cool lithosphere faster than it can equilibrate thermally</a:t>
            </a:r>
          </a:p>
          <a:p>
            <a:pPr eaLnBrk="1" hangingPunct="1">
              <a:lnSpc>
                <a:spcPct val="90000"/>
              </a:lnSpc>
              <a:spcBef>
                <a:spcPts val="600"/>
              </a:spcBef>
            </a:pPr>
            <a:r>
              <a:rPr lang="en-US" altLang="en-US" sz="3600" smtClean="0"/>
              <a:t>Facies sequence is:</a:t>
            </a:r>
          </a:p>
          <a:p>
            <a:pPr lvl="1" eaLnBrk="1" hangingPunct="1">
              <a:lnSpc>
                <a:spcPct val="90000"/>
              </a:lnSpc>
              <a:spcBef>
                <a:spcPts val="600"/>
              </a:spcBef>
              <a:buFont typeface="Wingdings" panose="05000000000000000000" pitchFamily="2" charset="2"/>
              <a:buChar char="§"/>
            </a:pPr>
            <a:r>
              <a:rPr lang="en-US" altLang="en-US" sz="3200" smtClean="0"/>
              <a:t> (zeolite facies) - (prehnite-pumpellyite facies) - blueschist facies - eclogite facies</a:t>
            </a:r>
          </a:p>
          <a:p>
            <a:pPr eaLnBrk="1" hangingPunct="1">
              <a:lnSpc>
                <a:spcPct val="90000"/>
              </a:lnSpc>
              <a:buFont typeface="Wingdings" panose="05000000000000000000" pitchFamily="2" charset="2"/>
              <a:buChar char="§"/>
            </a:pPr>
            <a:endParaRPr lang="en-US" altLang="en-US" sz="36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Hydration Reactions</a:t>
            </a:r>
          </a:p>
        </p:txBody>
      </p:sp>
      <p:sp>
        <p:nvSpPr>
          <p:cNvPr id="3" name="Content Placeholder 2"/>
          <p:cNvSpPr>
            <a:spLocks noGrp="1"/>
          </p:cNvSpPr>
          <p:nvPr>
            <p:ph idx="1"/>
          </p:nvPr>
        </p:nvSpPr>
        <p:spPr/>
        <p:txBody>
          <a:bodyPr/>
          <a:lstStyle/>
          <a:p>
            <a:pPr>
              <a:defRPr/>
            </a:pPr>
            <a:r>
              <a:rPr lang="en-US" kern="1200" dirty="0" smtClean="0"/>
              <a:t>Hydration reactions release large quantities of energy - in a paper by Bucher and Frey, they estimated that the following reaction would release enough energy to elevate the temperature of well-insulated rocks by 100̊C</a:t>
            </a:r>
          </a:p>
          <a:p>
            <a:pPr lvl="1">
              <a:buFont typeface="Wingdings" panose="05000000000000000000" pitchFamily="2" charset="2"/>
              <a:buChar char="§"/>
              <a:defRPr/>
            </a:pPr>
            <a:r>
              <a:rPr lang="en-US" kern="1200" dirty="0" err="1" smtClean="0">
                <a:ea typeface="+mn-ea"/>
                <a:cs typeface="+mn-cs"/>
              </a:rPr>
              <a:t>Clinopyroxene</a:t>
            </a:r>
            <a:r>
              <a:rPr lang="en-US" kern="1200" dirty="0" smtClean="0">
                <a:ea typeface="+mn-ea"/>
                <a:cs typeface="+mn-cs"/>
              </a:rPr>
              <a:t> + Plagioclase =                 </a:t>
            </a:r>
            <a:r>
              <a:rPr lang="en-US" kern="1200" dirty="0" err="1" smtClean="0">
                <a:ea typeface="+mn-ea"/>
                <a:cs typeface="+mn-cs"/>
              </a:rPr>
              <a:t>Prehnite</a:t>
            </a:r>
            <a:r>
              <a:rPr lang="en-US" kern="1200" dirty="0" smtClean="0">
                <a:ea typeface="+mn-ea"/>
                <a:cs typeface="+mn-cs"/>
              </a:rPr>
              <a:t> + Chlorite + Zeolite</a:t>
            </a:r>
          </a:p>
          <a:p>
            <a:pPr>
              <a:defRPr/>
            </a:pPr>
            <a:endParaRPr lang="en-US" kern="1200" dirty="0" smtClean="0"/>
          </a:p>
          <a:p>
            <a:pPr>
              <a:defRPr/>
            </a:pPr>
            <a:endParaRPr lang="en-US" kern="1200" dirty="0" smtClean="0"/>
          </a:p>
          <a:p>
            <a:pPr>
              <a:defRPr/>
            </a:pPr>
            <a:endParaRPr lang="en-US" kern="1200" dirty="0" smtClean="0"/>
          </a:p>
          <a:p>
            <a:pPr>
              <a:defRPr/>
            </a:pPr>
            <a:endParaRPr lang="en-US" dirty="0"/>
          </a:p>
        </p:txBody>
      </p:sp>
      <p:sp>
        <p:nvSpPr>
          <p:cNvPr id="286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50C0C3B6-C621-4E55-8C2D-83A4A860D805}" type="slidenum">
              <a:rPr lang="en-US" altLang="en-US" sz="1400"/>
              <a:pPr eaLnBrk="1" hangingPunct="1">
                <a:spcBef>
                  <a:spcPct val="0"/>
                </a:spcBef>
                <a:buFontTx/>
                <a:buNone/>
              </a:pPr>
              <a:t>27</a:t>
            </a:fld>
            <a:endParaRPr lang="en-US" altLang="en-US" sz="14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CE074C00-0248-4A32-9BFB-64335A406BF5}" type="slidenum">
              <a:rPr lang="en-US" altLang="en-US" sz="1400"/>
              <a:pPr eaLnBrk="1" hangingPunct="1">
                <a:spcBef>
                  <a:spcPct val="0"/>
                </a:spcBef>
                <a:buFontTx/>
                <a:buNone/>
              </a:pPr>
              <a:t>28</a:t>
            </a:fld>
            <a:endParaRPr lang="en-US" altLang="en-US" sz="1400"/>
          </a:p>
        </p:txBody>
      </p:sp>
      <p:sp>
        <p:nvSpPr>
          <p:cNvPr id="29699" name="Rectangle 2"/>
          <p:cNvSpPr>
            <a:spLocks noGrp="1" noChangeArrowheads="1"/>
          </p:cNvSpPr>
          <p:nvPr>
            <p:ph type="title"/>
          </p:nvPr>
        </p:nvSpPr>
        <p:spPr>
          <a:xfrm>
            <a:off x="685800" y="228600"/>
            <a:ext cx="7772400" cy="1143000"/>
          </a:xfrm>
        </p:spPr>
        <p:txBody>
          <a:bodyPr/>
          <a:lstStyle/>
          <a:p>
            <a:pPr eaLnBrk="1" hangingPunct="1"/>
            <a:r>
              <a:rPr lang="en-US" altLang="en-US" smtClean="0"/>
              <a:t>Petrogenetic Grids</a:t>
            </a:r>
          </a:p>
        </p:txBody>
      </p:sp>
      <p:sp>
        <p:nvSpPr>
          <p:cNvPr id="29700" name="Rectangle 4"/>
          <p:cNvSpPr>
            <a:spLocks noGrp="1" noChangeArrowheads="1"/>
          </p:cNvSpPr>
          <p:nvPr>
            <p:ph type="body" sz="half" idx="2"/>
          </p:nvPr>
        </p:nvSpPr>
        <p:spPr>
          <a:xfrm>
            <a:off x="457200" y="5867400"/>
            <a:ext cx="8001000" cy="685800"/>
          </a:xfrm>
        </p:spPr>
        <p:txBody>
          <a:bodyPr/>
          <a:lstStyle/>
          <a:p>
            <a:pPr eaLnBrk="1" hangingPunct="1"/>
            <a:r>
              <a:rPr lang="en-US" altLang="en-US" sz="1400" smtClean="0"/>
              <a:t>Fig. 26.19. </a:t>
            </a:r>
            <a:r>
              <a:rPr lang="en-US" altLang="en-US" sz="1400" smtClean="0">
                <a:cs typeface="Times New Roman" panose="02020603050405020304" pitchFamily="18" charset="0"/>
              </a:rPr>
              <a:t>Simplified petrogenetic grid for metamorphosed mafic rocks showing the location of several determined univariant reactions in the CaO-MgO-Al</a:t>
            </a:r>
            <a:r>
              <a:rPr lang="en-US" altLang="en-US" sz="1400" baseline="-30000" smtClean="0">
                <a:cs typeface="Times New Roman" panose="02020603050405020304" pitchFamily="18" charset="0"/>
              </a:rPr>
              <a:t>2</a:t>
            </a:r>
            <a:r>
              <a:rPr lang="en-US" altLang="en-US" sz="1400" smtClean="0">
                <a:cs typeface="Times New Roman" panose="02020603050405020304" pitchFamily="18" charset="0"/>
              </a:rPr>
              <a:t>O</a:t>
            </a:r>
            <a:r>
              <a:rPr lang="en-US" altLang="en-US" sz="1400" baseline="-30000" smtClean="0">
                <a:cs typeface="Times New Roman" panose="02020603050405020304" pitchFamily="18" charset="0"/>
              </a:rPr>
              <a:t>3</a:t>
            </a:r>
            <a:r>
              <a:rPr lang="en-US" altLang="en-US" sz="1400" smtClean="0">
                <a:cs typeface="Times New Roman" panose="02020603050405020304" pitchFamily="18" charset="0"/>
              </a:rPr>
              <a:t>-SiO</a:t>
            </a:r>
            <a:r>
              <a:rPr lang="en-US" altLang="en-US" sz="1400" baseline="-30000" smtClean="0">
                <a:cs typeface="Times New Roman" panose="02020603050405020304" pitchFamily="18" charset="0"/>
              </a:rPr>
              <a:t>2</a:t>
            </a:r>
            <a:r>
              <a:rPr lang="en-US" altLang="en-US" sz="1400" smtClean="0">
                <a:cs typeface="Times New Roman" panose="02020603050405020304" pitchFamily="18" charset="0"/>
              </a:rPr>
              <a:t>-H</a:t>
            </a:r>
            <a:r>
              <a:rPr lang="en-US" altLang="en-US" sz="1400" baseline="-30000" smtClean="0">
                <a:cs typeface="Times New Roman" panose="02020603050405020304" pitchFamily="18" charset="0"/>
              </a:rPr>
              <a:t>2</a:t>
            </a:r>
            <a:r>
              <a:rPr lang="en-US" altLang="en-US" sz="1400" smtClean="0">
                <a:cs typeface="Times New Roman" panose="02020603050405020304" pitchFamily="18" charset="0"/>
              </a:rPr>
              <a:t>O-(Na</a:t>
            </a:r>
            <a:r>
              <a:rPr lang="en-US" altLang="en-US" sz="1400" baseline="-30000" smtClean="0">
                <a:cs typeface="Times New Roman" panose="02020603050405020304" pitchFamily="18" charset="0"/>
              </a:rPr>
              <a:t>2</a:t>
            </a:r>
            <a:r>
              <a:rPr lang="en-US" altLang="en-US" sz="1400" smtClean="0">
                <a:cs typeface="Times New Roman" panose="02020603050405020304" pitchFamily="18" charset="0"/>
              </a:rPr>
              <a:t>O) system (“C(N)MASH”). </a:t>
            </a:r>
            <a:r>
              <a:rPr lang="en-US" altLang="en-US" sz="1400" smtClean="0"/>
              <a:t>Winter (2010) An Introduction to Igneous and Metamorphic Petrology. Prentice Hall.</a:t>
            </a:r>
          </a:p>
          <a:p>
            <a:pPr eaLnBrk="1" hangingPunct="1"/>
            <a:endParaRPr lang="en-US" altLang="en-US" sz="2400" smtClean="0"/>
          </a:p>
        </p:txBody>
      </p:sp>
      <p:pic>
        <p:nvPicPr>
          <p:cNvPr id="29701" name="ClipArt Placeholder 8" descr="Fig-26-19a.jpg"/>
          <p:cNvPicPr>
            <a:picLocks noGrp="1" noChangeAspect="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143000" y="1295400"/>
            <a:ext cx="7010400" cy="4283075"/>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F7C4D253-77A4-4020-8C64-AEB4B2215C8A}" type="slidenum">
              <a:rPr lang="en-US" altLang="en-US" sz="1400"/>
              <a:pPr eaLnBrk="1" hangingPunct="1">
                <a:spcBef>
                  <a:spcPct val="0"/>
                </a:spcBef>
                <a:buFontTx/>
                <a:buNone/>
              </a:pPr>
              <a:t>29</a:t>
            </a:fld>
            <a:endParaRPr lang="en-US" altLang="en-US" sz="1400"/>
          </a:p>
        </p:txBody>
      </p:sp>
      <p:sp>
        <p:nvSpPr>
          <p:cNvPr id="30723" name="Rectangle 2"/>
          <p:cNvSpPr>
            <a:spLocks noGrp="1" noChangeArrowheads="1"/>
          </p:cNvSpPr>
          <p:nvPr>
            <p:ph type="title"/>
          </p:nvPr>
        </p:nvSpPr>
        <p:spPr/>
        <p:txBody>
          <a:bodyPr/>
          <a:lstStyle/>
          <a:p>
            <a:pPr eaLnBrk="1" hangingPunct="1"/>
            <a:r>
              <a:rPr lang="en-US" altLang="en-US" smtClean="0"/>
              <a:t>Alteration of Plagioclase</a:t>
            </a:r>
          </a:p>
        </p:txBody>
      </p:sp>
      <p:sp>
        <p:nvSpPr>
          <p:cNvPr id="39941" name="Rectangle 5"/>
          <p:cNvSpPr>
            <a:spLocks noChangeArrowheads="1"/>
          </p:cNvSpPr>
          <p:nvPr/>
        </p:nvSpPr>
        <p:spPr bwMode="auto">
          <a:xfrm>
            <a:off x="609600" y="1884363"/>
            <a:ext cx="7924800" cy="4287837"/>
          </a:xfrm>
          <a:prstGeom prst="rect">
            <a:avLst/>
          </a:prstGeom>
          <a:noFill/>
          <a:ln w="9525">
            <a:noFill/>
            <a:miter lim="800000"/>
            <a:headEnd/>
            <a:tailEnd/>
          </a:ln>
          <a:effectLst/>
        </p:spPr>
        <p:txBody>
          <a:bodyPr>
            <a:spAutoFit/>
          </a:bodyPr>
          <a:lstStyle/>
          <a:p>
            <a:pPr eaLnBrk="0" hangingPunct="0">
              <a:spcBef>
                <a:spcPct val="50000"/>
              </a:spcBef>
              <a:buClr>
                <a:schemeClr val="tx1"/>
              </a:buClr>
              <a:buSzPct val="50000"/>
              <a:buFont typeface="Monotype Sorts" pitchFamily="2" charset="2"/>
              <a:buChar char="l"/>
              <a:defRPr/>
            </a:pPr>
            <a:r>
              <a:rPr lang="en-US" sz="2000" dirty="0">
                <a:effectLst>
                  <a:outerShdw blurRad="38100" dist="38100" dir="2700000" algn="tl">
                    <a:srgbClr val="C0C0C0"/>
                  </a:outerShdw>
                </a:effectLst>
              </a:rPr>
              <a:t> As temperature is lowered, the more Ca-rich plagioclases become progressively unstable</a:t>
            </a:r>
          </a:p>
          <a:p>
            <a:pPr eaLnBrk="0" hangingPunct="0">
              <a:spcBef>
                <a:spcPct val="50000"/>
              </a:spcBef>
              <a:buClr>
                <a:schemeClr val="tx1"/>
              </a:buClr>
              <a:buFontTx/>
              <a:buChar char="•"/>
              <a:defRPr/>
            </a:pPr>
            <a:r>
              <a:rPr lang="en-US" sz="2000" dirty="0">
                <a:effectLst>
                  <a:outerShdw blurRad="38100" dist="38100" dir="2700000" algn="tl">
                    <a:srgbClr val="C0C0C0"/>
                  </a:outerShdw>
                </a:effectLst>
              </a:rPr>
              <a:t> There is thus a general correlation between temperature and the maximum An-content of the stable plagioclase</a:t>
            </a:r>
          </a:p>
          <a:p>
            <a:pPr lvl="1" eaLnBrk="0" hangingPunct="0">
              <a:spcBef>
                <a:spcPct val="50000"/>
              </a:spcBef>
              <a:buClr>
                <a:schemeClr val="tx1"/>
              </a:buClr>
              <a:buFont typeface="Wingdings" pitchFamily="2" charset="2"/>
              <a:buChar char="§"/>
              <a:defRPr/>
            </a:pPr>
            <a:r>
              <a:rPr lang="en-US" sz="1800" dirty="0">
                <a:effectLst>
                  <a:outerShdw blurRad="38100" dist="38100" dir="2700000" algn="tl">
                    <a:srgbClr val="C0C0C0"/>
                  </a:outerShdw>
                </a:effectLst>
              </a:rPr>
              <a:t> At low metamorphic grades only albite (An</a:t>
            </a:r>
            <a:r>
              <a:rPr lang="en-US" sz="1800" baseline="-25000" dirty="0">
                <a:effectLst>
                  <a:outerShdw blurRad="38100" dist="38100" dir="2700000" algn="tl">
                    <a:srgbClr val="C0C0C0"/>
                  </a:outerShdw>
                </a:effectLst>
              </a:rPr>
              <a:t>0-3</a:t>
            </a:r>
            <a:r>
              <a:rPr lang="en-US" sz="1800" dirty="0">
                <a:effectLst>
                  <a:outerShdw blurRad="38100" dist="38100" dir="2700000" algn="tl">
                    <a:srgbClr val="C0C0C0"/>
                  </a:outerShdw>
                </a:effectLst>
              </a:rPr>
              <a:t>) is stable</a:t>
            </a:r>
          </a:p>
          <a:p>
            <a:pPr lvl="1" eaLnBrk="0" hangingPunct="0">
              <a:spcBef>
                <a:spcPct val="50000"/>
              </a:spcBef>
              <a:buClr>
                <a:schemeClr val="tx1"/>
              </a:buClr>
              <a:buFont typeface="Wingdings" pitchFamily="2" charset="2"/>
              <a:buChar char="§"/>
              <a:defRPr/>
            </a:pPr>
            <a:r>
              <a:rPr lang="en-US" sz="1800" dirty="0">
                <a:effectLst>
                  <a:outerShdw blurRad="38100" dist="38100" dir="2700000" algn="tl">
                    <a:srgbClr val="C0C0C0"/>
                  </a:outerShdw>
                </a:effectLst>
              </a:rPr>
              <a:t> In the upper-greenschist facies oligoclase becomes stable. The An-content of plagioclase thus jumps from An</a:t>
            </a:r>
            <a:r>
              <a:rPr lang="en-US" sz="1800" baseline="-25000" dirty="0">
                <a:effectLst>
                  <a:outerShdw blurRad="38100" dist="38100" dir="2700000" algn="tl">
                    <a:srgbClr val="C0C0C0"/>
                  </a:outerShdw>
                </a:effectLst>
              </a:rPr>
              <a:t>1-7</a:t>
            </a:r>
            <a:r>
              <a:rPr lang="en-US" sz="1800" dirty="0">
                <a:effectLst>
                  <a:outerShdw blurRad="38100" dist="38100" dir="2700000" algn="tl">
                    <a:srgbClr val="C0C0C0"/>
                  </a:outerShdw>
                </a:effectLst>
              </a:rPr>
              <a:t> to An</a:t>
            </a:r>
            <a:r>
              <a:rPr lang="en-US" sz="1800" baseline="-25000" dirty="0">
                <a:effectLst>
                  <a:outerShdw blurRad="38100" dist="38100" dir="2700000" algn="tl">
                    <a:srgbClr val="C0C0C0"/>
                  </a:outerShdw>
                </a:effectLst>
              </a:rPr>
              <a:t>17-20</a:t>
            </a:r>
            <a:r>
              <a:rPr lang="en-US" sz="1800" dirty="0">
                <a:effectLst>
                  <a:outerShdw blurRad="38100" dist="38100" dir="2700000" algn="tl">
                    <a:srgbClr val="C0C0C0"/>
                  </a:outerShdw>
                </a:effectLst>
              </a:rPr>
              <a:t> (across the peristerite solvus) as grade increases</a:t>
            </a:r>
          </a:p>
          <a:p>
            <a:pPr lvl="1" eaLnBrk="0" hangingPunct="0">
              <a:spcBef>
                <a:spcPct val="50000"/>
              </a:spcBef>
              <a:buClr>
                <a:schemeClr val="tx1"/>
              </a:buClr>
              <a:buFont typeface="Wingdings" pitchFamily="2" charset="2"/>
              <a:buChar char="§"/>
              <a:defRPr/>
            </a:pPr>
            <a:r>
              <a:rPr lang="en-US" sz="1800" dirty="0">
                <a:effectLst>
                  <a:outerShdw blurRad="38100" dist="38100" dir="2700000" algn="tl">
                    <a:srgbClr val="C0C0C0"/>
                  </a:outerShdw>
                </a:effectLst>
              </a:rPr>
              <a:t> Andesine and more calcic plagioclases are stable in the upper amphibolite and granulite facies</a:t>
            </a:r>
          </a:p>
          <a:p>
            <a:pPr eaLnBrk="0" hangingPunct="0">
              <a:spcBef>
                <a:spcPct val="50000"/>
              </a:spcBef>
              <a:buClr>
                <a:schemeClr val="tx1"/>
              </a:buClr>
              <a:buSzPct val="50000"/>
              <a:buFont typeface="Monotype Sorts" pitchFamily="2" charset="2"/>
              <a:buChar char="l"/>
              <a:defRPr/>
            </a:pPr>
            <a:r>
              <a:rPr lang="en-US" sz="2000" dirty="0">
                <a:effectLst>
                  <a:outerShdw blurRad="38100" dist="38100" dir="2700000" algn="tl">
                    <a:srgbClr val="C0C0C0"/>
                  </a:outerShdw>
                </a:effectLst>
              </a:rPr>
              <a:t> The excess Ca and Al released may </a:t>
            </a:r>
            <a:r>
              <a:rPr lang="en-US" sz="2000" dirty="0">
                <a:effectLst>
                  <a:outerShdw blurRad="38100" dist="38100" dir="2700000" algn="tl">
                    <a:srgbClr val="C0C0C0"/>
                  </a:outerShdw>
                </a:effectLst>
                <a:latin typeface="Symbol" pitchFamily="18" charset="2"/>
              </a:rPr>
              <a:t>®</a:t>
            </a:r>
            <a:r>
              <a:rPr lang="en-US" sz="2000" dirty="0">
                <a:effectLst>
                  <a:outerShdw blurRad="38100" dist="38100" dir="2700000" algn="tl">
                    <a:srgbClr val="C0C0C0"/>
                  </a:outerShdw>
                </a:effectLst>
              </a:rPr>
              <a:t> calcite, an epidote mineral, </a:t>
            </a:r>
            <a:r>
              <a:rPr lang="en-US" sz="2000" dirty="0" err="1">
                <a:effectLst>
                  <a:outerShdw blurRad="38100" dist="38100" dir="2700000" algn="tl">
                    <a:srgbClr val="C0C0C0"/>
                  </a:outerShdw>
                </a:effectLst>
              </a:rPr>
              <a:t>sphene</a:t>
            </a:r>
            <a:r>
              <a:rPr lang="en-US" sz="2000" dirty="0">
                <a:effectLst>
                  <a:outerShdw blurRad="38100" dist="38100" dir="2700000" algn="tl">
                    <a:srgbClr val="C0C0C0"/>
                  </a:outerShdw>
                </a:effectLst>
              </a:rPr>
              <a:t>, or amphibole, etc., depending on P-T-X</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C70D9974-F07F-4424-BB80-2268F6F91EE8}" type="slidenum">
              <a:rPr lang="en-US" altLang="en-US" sz="1400"/>
              <a:pPr eaLnBrk="1" hangingPunct="1">
                <a:spcBef>
                  <a:spcPct val="0"/>
                </a:spcBef>
                <a:buFontTx/>
                <a:buNone/>
              </a:pPr>
              <a:t>3</a:t>
            </a:fld>
            <a:endParaRPr lang="en-US" altLang="en-US" sz="1400"/>
          </a:p>
        </p:txBody>
      </p:sp>
      <p:sp>
        <p:nvSpPr>
          <p:cNvPr id="4099" name="Rectangle 2"/>
          <p:cNvSpPr>
            <a:spLocks noGrp="1" noChangeArrowheads="1"/>
          </p:cNvSpPr>
          <p:nvPr>
            <p:ph type="title"/>
          </p:nvPr>
        </p:nvSpPr>
        <p:spPr>
          <a:xfrm>
            <a:off x="228600" y="228600"/>
            <a:ext cx="8153400" cy="1143000"/>
          </a:xfrm>
        </p:spPr>
        <p:txBody>
          <a:bodyPr/>
          <a:lstStyle/>
          <a:p>
            <a:pPr eaLnBrk="1" hangingPunct="1"/>
            <a:r>
              <a:rPr lang="en-US" altLang="en-US" smtClean="0"/>
              <a:t>Alternative Assemblages, </a:t>
            </a:r>
            <a:r>
              <a:rPr lang="en-US" altLang="en-US" sz="4800" smtClean="0"/>
              <a:t>Orijärvi</a:t>
            </a:r>
          </a:p>
        </p:txBody>
      </p:sp>
      <p:sp>
        <p:nvSpPr>
          <p:cNvPr id="4100" name="Rectangle 4"/>
          <p:cNvSpPr>
            <a:spLocks noGrp="1" noChangeArrowheads="1"/>
          </p:cNvSpPr>
          <p:nvPr>
            <p:ph type="body" sz="half" idx="2"/>
          </p:nvPr>
        </p:nvSpPr>
        <p:spPr>
          <a:xfrm>
            <a:off x="533400" y="1219200"/>
            <a:ext cx="7924800" cy="2286000"/>
          </a:xfrm>
        </p:spPr>
        <p:txBody>
          <a:bodyPr/>
          <a:lstStyle/>
          <a:p>
            <a:pPr eaLnBrk="1" hangingPunct="1">
              <a:buFontTx/>
              <a:buNone/>
            </a:pPr>
            <a:r>
              <a:rPr lang="en-US" altLang="en-US" sz="2400" smtClean="0"/>
              <a:t>2 KMg</a:t>
            </a:r>
            <a:r>
              <a:rPr lang="en-US" altLang="en-US" sz="2400" baseline="-25000" smtClean="0"/>
              <a:t>3</a:t>
            </a:r>
            <a:r>
              <a:rPr lang="en-US" altLang="en-US" sz="2400" smtClean="0"/>
              <a:t>AlSi</a:t>
            </a:r>
            <a:r>
              <a:rPr lang="en-US" altLang="en-US" sz="2400" baseline="-25000" smtClean="0"/>
              <a:t>3</a:t>
            </a:r>
            <a:r>
              <a:rPr lang="en-US" altLang="en-US" sz="2400" smtClean="0"/>
              <a:t>O</a:t>
            </a:r>
            <a:r>
              <a:rPr lang="en-US" altLang="en-US" sz="2400" baseline="-25000" smtClean="0"/>
              <a:t>10</a:t>
            </a:r>
            <a:r>
              <a:rPr lang="en-US" altLang="en-US" sz="2400" smtClean="0"/>
              <a:t>(OH)</a:t>
            </a:r>
            <a:r>
              <a:rPr lang="en-US" altLang="en-US" sz="2400" baseline="-25000" smtClean="0"/>
              <a:t>2</a:t>
            </a:r>
            <a:r>
              <a:rPr lang="en-US" altLang="en-US" sz="2400" smtClean="0"/>
              <a:t> + 6 KAl</a:t>
            </a:r>
            <a:r>
              <a:rPr lang="en-US" altLang="en-US" sz="2400" baseline="-25000" smtClean="0"/>
              <a:t>2</a:t>
            </a:r>
            <a:r>
              <a:rPr lang="en-US" altLang="en-US" sz="2400" smtClean="0"/>
              <a:t>AlSi</a:t>
            </a:r>
            <a:r>
              <a:rPr lang="en-US" altLang="en-US" sz="2400" baseline="-25000" smtClean="0"/>
              <a:t>3</a:t>
            </a:r>
            <a:r>
              <a:rPr lang="en-US" altLang="en-US" sz="2400" smtClean="0"/>
              <a:t>O</a:t>
            </a:r>
            <a:r>
              <a:rPr lang="en-US" altLang="en-US" sz="2400" baseline="-25000" smtClean="0"/>
              <a:t>10</a:t>
            </a:r>
            <a:r>
              <a:rPr lang="en-US" altLang="en-US" sz="2400" smtClean="0"/>
              <a:t>(OH)</a:t>
            </a:r>
            <a:r>
              <a:rPr lang="en-US" altLang="en-US" sz="2400" baseline="-25000" smtClean="0"/>
              <a:t>2</a:t>
            </a:r>
            <a:r>
              <a:rPr lang="en-US" altLang="en-US" sz="2400" smtClean="0"/>
              <a:t> + 15 SiO</a:t>
            </a:r>
            <a:r>
              <a:rPr lang="en-US" altLang="en-US" sz="2400" baseline="-25000" smtClean="0"/>
              <a:t>2</a:t>
            </a:r>
            <a:endParaRPr lang="en-US" altLang="en-US" sz="2800" smtClean="0"/>
          </a:p>
          <a:p>
            <a:pPr eaLnBrk="1" hangingPunct="1">
              <a:buFontTx/>
              <a:buNone/>
            </a:pPr>
            <a:r>
              <a:rPr lang="en-US" altLang="en-US" sz="2400" smtClean="0"/>
              <a:t>	Bi			             Mu	             	     Q</a:t>
            </a:r>
          </a:p>
          <a:p>
            <a:pPr eaLnBrk="1" hangingPunct="1"/>
            <a:endParaRPr lang="en-US" altLang="en-US" sz="2400" smtClean="0"/>
          </a:p>
          <a:p>
            <a:pPr eaLnBrk="1" hangingPunct="1">
              <a:buFontTx/>
              <a:buNone/>
            </a:pPr>
            <a:r>
              <a:rPr lang="en-US" altLang="en-US" sz="2400" smtClean="0"/>
              <a:t>= 3 Mg</a:t>
            </a:r>
            <a:r>
              <a:rPr lang="en-US" altLang="en-US" sz="2400" baseline="-25000" smtClean="0"/>
              <a:t>2</a:t>
            </a:r>
            <a:r>
              <a:rPr lang="en-US" altLang="en-US" sz="2400" smtClean="0"/>
              <a:t>Al</a:t>
            </a:r>
            <a:r>
              <a:rPr lang="en-US" altLang="en-US" sz="2400" baseline="-25000" smtClean="0"/>
              <a:t>4</a:t>
            </a:r>
            <a:r>
              <a:rPr lang="en-US" altLang="en-US" sz="2400" smtClean="0"/>
              <a:t>Si</a:t>
            </a:r>
            <a:r>
              <a:rPr lang="en-US" altLang="en-US" sz="2400" baseline="-25000" smtClean="0"/>
              <a:t>5</a:t>
            </a:r>
            <a:r>
              <a:rPr lang="en-US" altLang="en-US" sz="2400" smtClean="0"/>
              <a:t>O</a:t>
            </a:r>
            <a:r>
              <a:rPr lang="en-US" altLang="en-US" sz="2400" baseline="-25000" smtClean="0"/>
              <a:t>18</a:t>
            </a:r>
            <a:r>
              <a:rPr lang="en-US" altLang="en-US" sz="2400" smtClean="0"/>
              <a:t> + 8 KAlSi</a:t>
            </a:r>
            <a:r>
              <a:rPr lang="en-US" altLang="en-US" sz="2400" baseline="-25000" smtClean="0"/>
              <a:t>3</a:t>
            </a:r>
            <a:r>
              <a:rPr lang="en-US" altLang="en-US" sz="2400" smtClean="0"/>
              <a:t>O</a:t>
            </a:r>
            <a:r>
              <a:rPr lang="en-US" altLang="en-US" sz="2400" baseline="-25000" smtClean="0"/>
              <a:t>8</a:t>
            </a:r>
            <a:r>
              <a:rPr lang="en-US" altLang="en-US" sz="2400" smtClean="0"/>
              <a:t> + 8 H</a:t>
            </a:r>
            <a:r>
              <a:rPr lang="en-US" altLang="en-US" sz="2400" baseline="-25000" smtClean="0"/>
              <a:t>2</a:t>
            </a:r>
            <a:r>
              <a:rPr lang="en-US" altLang="en-US" sz="2400" smtClean="0"/>
              <a:t>O</a:t>
            </a:r>
          </a:p>
          <a:p>
            <a:pPr eaLnBrk="1" hangingPunct="1">
              <a:buFontTx/>
              <a:buNone/>
            </a:pPr>
            <a:r>
              <a:rPr lang="en-US" altLang="en-US" sz="2400" smtClean="0"/>
              <a:t>	    Crd	              Ksp</a:t>
            </a:r>
          </a:p>
          <a:p>
            <a:pPr eaLnBrk="1" hangingPunct="1"/>
            <a:endParaRPr lang="en-US" altLang="en-US" sz="2400" smtClean="0"/>
          </a:p>
        </p:txBody>
      </p:sp>
      <p:pic>
        <p:nvPicPr>
          <p:cNvPr id="4101" name="Picture 22" descr="Bt+Ms=Kfs+C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8450" y="3269989"/>
            <a:ext cx="5035550" cy="34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15C8EAA7-451B-4B98-8901-FFB944336096}" type="slidenum">
              <a:rPr lang="en-US" altLang="en-US" sz="1400"/>
              <a:pPr eaLnBrk="1" hangingPunct="1">
                <a:spcBef>
                  <a:spcPct val="0"/>
                </a:spcBef>
                <a:buFontTx/>
                <a:buNone/>
              </a:pPr>
              <a:t>30</a:t>
            </a:fld>
            <a:endParaRPr lang="en-US" altLang="en-US" sz="1400"/>
          </a:p>
        </p:txBody>
      </p:sp>
      <p:sp>
        <p:nvSpPr>
          <p:cNvPr id="31747" name="Rectangle 2"/>
          <p:cNvSpPr>
            <a:spLocks noGrp="1" noChangeArrowheads="1"/>
          </p:cNvSpPr>
          <p:nvPr>
            <p:ph type="title"/>
          </p:nvPr>
        </p:nvSpPr>
        <p:spPr/>
        <p:txBody>
          <a:bodyPr/>
          <a:lstStyle/>
          <a:p>
            <a:pPr eaLnBrk="1" hangingPunct="1"/>
            <a:r>
              <a:rPr lang="en-US" altLang="en-US" smtClean="0"/>
              <a:t>Clinopyroxene Breakdown</a:t>
            </a:r>
          </a:p>
        </p:txBody>
      </p:sp>
      <p:sp>
        <p:nvSpPr>
          <p:cNvPr id="41987" name="Rectangle 3"/>
          <p:cNvSpPr>
            <a:spLocks noChangeArrowheads="1"/>
          </p:cNvSpPr>
          <p:nvPr/>
        </p:nvSpPr>
        <p:spPr bwMode="auto">
          <a:xfrm>
            <a:off x="533400" y="2133600"/>
            <a:ext cx="7848600" cy="2654300"/>
          </a:xfrm>
          <a:prstGeom prst="rect">
            <a:avLst/>
          </a:prstGeom>
          <a:noFill/>
          <a:ln w="9525">
            <a:noFill/>
            <a:miter lim="800000"/>
            <a:headEnd/>
            <a:tailEnd/>
          </a:ln>
          <a:effectLst/>
        </p:spPr>
        <p:txBody>
          <a:bodyPr>
            <a:spAutoFit/>
          </a:bodyPr>
          <a:lstStyle/>
          <a:p>
            <a:pPr>
              <a:buClr>
                <a:schemeClr val="tx1"/>
              </a:buClr>
              <a:buFontTx/>
              <a:buChar char="•"/>
              <a:defRPr/>
            </a:pPr>
            <a:r>
              <a:rPr lang="en-US" sz="2800">
                <a:effectLst>
                  <a:outerShdw blurRad="38100" dist="38100" dir="2700000" algn="tl">
                    <a:srgbClr val="C0C0C0"/>
                  </a:outerShdw>
                </a:effectLst>
              </a:rPr>
              <a:t> Break down products include a number of mafic minerals, depending on grade </a:t>
            </a:r>
          </a:p>
          <a:p>
            <a:pPr>
              <a:buFontTx/>
              <a:buChar char="•"/>
              <a:defRPr/>
            </a:pPr>
            <a:r>
              <a:rPr lang="en-US" sz="2800">
                <a:effectLst>
                  <a:outerShdw blurRad="38100" dist="38100" dir="2700000" algn="tl">
                    <a:srgbClr val="C0C0C0"/>
                  </a:outerShdw>
                </a:effectLst>
              </a:rPr>
              <a:t>These minerals include chlorite, actinolite, hornblende, epidote, a metamorphic pyroxene, etc., and the one(s) that form are commonly diagnostic of the grade and facies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96661BDC-663F-4E43-B731-4790D5C50AED}" type="slidenum">
              <a:rPr lang="en-US" altLang="en-US" sz="1400"/>
              <a:pPr eaLnBrk="1" hangingPunct="1">
                <a:spcBef>
                  <a:spcPct val="0"/>
                </a:spcBef>
                <a:buFontTx/>
                <a:buNone/>
              </a:pPr>
              <a:t>31</a:t>
            </a:fld>
            <a:endParaRPr lang="en-US" altLang="en-US" sz="1400"/>
          </a:p>
        </p:txBody>
      </p:sp>
      <p:sp>
        <p:nvSpPr>
          <p:cNvPr id="32771" name="Rectangle 2"/>
          <p:cNvSpPr>
            <a:spLocks noGrp="1" noChangeArrowheads="1"/>
          </p:cNvSpPr>
          <p:nvPr>
            <p:ph type="title"/>
          </p:nvPr>
        </p:nvSpPr>
        <p:spPr>
          <a:xfrm>
            <a:off x="6019800" y="609600"/>
            <a:ext cx="2895600" cy="1143000"/>
          </a:xfrm>
        </p:spPr>
        <p:txBody>
          <a:bodyPr/>
          <a:lstStyle/>
          <a:p>
            <a:pPr eaLnBrk="1" hangingPunct="1"/>
            <a:r>
              <a:rPr lang="en-US" altLang="en-US" smtClean="0"/>
              <a:t>Heulandite</a:t>
            </a:r>
          </a:p>
        </p:txBody>
      </p:sp>
      <p:sp>
        <p:nvSpPr>
          <p:cNvPr id="32772" name="Rectangle 4"/>
          <p:cNvSpPr>
            <a:spLocks noGrp="1" noChangeArrowheads="1"/>
          </p:cNvSpPr>
          <p:nvPr>
            <p:ph type="body" sz="half" idx="2"/>
          </p:nvPr>
        </p:nvSpPr>
        <p:spPr>
          <a:xfrm>
            <a:off x="6629400" y="4495800"/>
            <a:ext cx="2057400" cy="1981200"/>
          </a:xfrm>
        </p:spPr>
        <p:txBody>
          <a:bodyPr/>
          <a:lstStyle/>
          <a:p>
            <a:pPr eaLnBrk="1" hangingPunct="1"/>
            <a:r>
              <a:rPr lang="en-US" altLang="en-US" sz="2800" smtClean="0"/>
              <a:t>Growing in cavity</a:t>
            </a:r>
          </a:p>
        </p:txBody>
      </p:sp>
      <p:pic>
        <p:nvPicPr>
          <p:cNvPr id="32773" name="Picture 6" descr="Heulandite"/>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228600" y="457200"/>
            <a:ext cx="5881688" cy="6019800"/>
          </a:xfr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ACF Diagrams </a:t>
            </a:r>
            <a:endParaRPr lang="en-US" dirty="0"/>
          </a:p>
        </p:txBody>
      </p:sp>
      <p:sp>
        <p:nvSpPr>
          <p:cNvPr id="7" name="Content Placeholder 6"/>
          <p:cNvSpPr>
            <a:spLocks noGrp="1"/>
          </p:cNvSpPr>
          <p:nvPr>
            <p:ph idx="1"/>
          </p:nvPr>
        </p:nvSpPr>
        <p:spPr/>
        <p:txBody>
          <a:bodyPr/>
          <a:lstStyle/>
          <a:p>
            <a:r>
              <a:rPr lang="en-US" altLang="en-US" sz="2400" dirty="0"/>
              <a:t>ACF diagrams were first employed by Eskola in 1915. The nominal components are:</a:t>
            </a:r>
          </a:p>
          <a:p>
            <a:pPr lvl="1">
              <a:buFont typeface="Wingdings" panose="05000000000000000000" pitchFamily="2" charset="2"/>
              <a:buChar char="§"/>
            </a:pPr>
            <a:r>
              <a:rPr lang="en-US" sz="2000" dirty="0"/>
              <a:t>A = Al</a:t>
            </a:r>
            <a:r>
              <a:rPr lang="en-US" sz="2000" baseline="-25000" dirty="0"/>
              <a:t>2</a:t>
            </a:r>
            <a:r>
              <a:rPr lang="en-US" sz="2000" dirty="0"/>
              <a:t>O</a:t>
            </a:r>
            <a:r>
              <a:rPr lang="en-US" sz="2000" baseline="-25000" dirty="0"/>
              <a:t>3</a:t>
            </a:r>
            <a:endParaRPr lang="en-US" sz="2000" dirty="0"/>
          </a:p>
          <a:p>
            <a:pPr lvl="1">
              <a:buFont typeface="Wingdings" panose="05000000000000000000" pitchFamily="2" charset="2"/>
              <a:buChar char="§"/>
            </a:pPr>
            <a:r>
              <a:rPr lang="en-US" sz="2000" dirty="0"/>
              <a:t>C = </a:t>
            </a:r>
            <a:r>
              <a:rPr lang="en-US" sz="2000" dirty="0" err="1"/>
              <a:t>CaO</a:t>
            </a:r>
            <a:r>
              <a:rPr lang="en-US" sz="2000" dirty="0"/>
              <a:t>, and</a:t>
            </a:r>
          </a:p>
          <a:p>
            <a:pPr lvl="1">
              <a:buFont typeface="Wingdings" panose="05000000000000000000" pitchFamily="2" charset="2"/>
              <a:buChar char="§"/>
            </a:pPr>
            <a:r>
              <a:rPr lang="en-US" sz="2000" dirty="0"/>
              <a:t>F = </a:t>
            </a:r>
            <a:r>
              <a:rPr lang="en-US" sz="2000" dirty="0" err="1"/>
              <a:t>FeO</a:t>
            </a:r>
            <a:r>
              <a:rPr lang="en-US" sz="2000" dirty="0"/>
              <a:t> + </a:t>
            </a:r>
            <a:r>
              <a:rPr lang="en-US" sz="2000" dirty="0" err="1" smtClean="0"/>
              <a:t>MgO</a:t>
            </a:r>
            <a:endParaRPr lang="en-US" sz="2000" dirty="0" smtClean="0"/>
          </a:p>
          <a:p>
            <a:pPr>
              <a:buFont typeface="Arial" panose="020B0604020202020204" pitchFamily="34" charset="0"/>
              <a:buChar char="•"/>
            </a:pPr>
            <a:r>
              <a:rPr lang="en-US" sz="2400" dirty="0" smtClean="0"/>
              <a:t>Corrected values</a:t>
            </a:r>
          </a:p>
          <a:p>
            <a:pPr lvl="1">
              <a:buFont typeface="Wingdings" panose="05000000000000000000" pitchFamily="2" charset="2"/>
              <a:buChar char="§"/>
            </a:pPr>
            <a:r>
              <a:rPr lang="pt-BR" sz="2000" dirty="0"/>
              <a:t>a = [Al</a:t>
            </a:r>
            <a:r>
              <a:rPr lang="pt-BR" sz="2000" baseline="-25000" dirty="0"/>
              <a:t>2</a:t>
            </a:r>
            <a:r>
              <a:rPr lang="pt-BR" sz="2000" dirty="0"/>
              <a:t>O</a:t>
            </a:r>
            <a:r>
              <a:rPr lang="pt-BR" sz="2000" baseline="-25000" dirty="0"/>
              <a:t>3</a:t>
            </a:r>
            <a:r>
              <a:rPr lang="pt-BR" sz="2000" dirty="0"/>
              <a:t> + Fe</a:t>
            </a:r>
            <a:r>
              <a:rPr lang="pt-BR" sz="2000" baseline="-25000" dirty="0"/>
              <a:t>2</a:t>
            </a:r>
            <a:r>
              <a:rPr lang="pt-BR" sz="2000" dirty="0"/>
              <a:t>O</a:t>
            </a:r>
            <a:r>
              <a:rPr lang="pt-BR" sz="2000" baseline="-25000" dirty="0"/>
              <a:t>3</a:t>
            </a:r>
            <a:r>
              <a:rPr lang="pt-BR" sz="2000" dirty="0"/>
              <a:t>] - [Na</a:t>
            </a:r>
            <a:r>
              <a:rPr lang="pt-BR" sz="2000" baseline="-25000" dirty="0"/>
              <a:t>2</a:t>
            </a:r>
            <a:r>
              <a:rPr lang="pt-BR" sz="2000" dirty="0"/>
              <a:t>O + K</a:t>
            </a:r>
            <a:r>
              <a:rPr lang="pt-BR" sz="2000" baseline="-25000" dirty="0"/>
              <a:t>2</a:t>
            </a:r>
            <a:r>
              <a:rPr lang="pt-BR" sz="2000" dirty="0"/>
              <a:t>O]</a:t>
            </a:r>
          </a:p>
          <a:p>
            <a:pPr lvl="1">
              <a:buFont typeface="Wingdings" panose="05000000000000000000" pitchFamily="2" charset="2"/>
              <a:buChar char="§"/>
            </a:pPr>
            <a:r>
              <a:rPr lang="pt-BR" sz="2000" dirty="0"/>
              <a:t>c = [CaO] - 3.33[P</a:t>
            </a:r>
            <a:r>
              <a:rPr lang="pt-BR" sz="2000" baseline="-25000" dirty="0"/>
              <a:t>2</a:t>
            </a:r>
            <a:r>
              <a:rPr lang="pt-BR" sz="2000" dirty="0"/>
              <a:t>O</a:t>
            </a:r>
            <a:r>
              <a:rPr lang="pt-BR" sz="2000" baseline="-25000" dirty="0"/>
              <a:t>5</a:t>
            </a:r>
            <a:r>
              <a:rPr lang="pt-BR" sz="2000" dirty="0"/>
              <a:t>]</a:t>
            </a:r>
          </a:p>
          <a:p>
            <a:pPr lvl="1">
              <a:buFont typeface="Wingdings" panose="05000000000000000000" pitchFamily="2" charset="2"/>
              <a:buChar char="§"/>
            </a:pPr>
            <a:r>
              <a:rPr lang="pt-BR" sz="2000" dirty="0"/>
              <a:t>f = [FeO + MgO + MnO</a:t>
            </a:r>
            <a:r>
              <a:rPr lang="pt-BR" sz="2000" dirty="0" smtClean="0"/>
              <a:t>]</a:t>
            </a:r>
          </a:p>
          <a:p>
            <a:pPr>
              <a:buFont typeface="Wingdings" panose="05000000000000000000" pitchFamily="2" charset="2"/>
              <a:buChar char="§"/>
            </a:pPr>
            <a:r>
              <a:rPr lang="pt-BR" sz="2400" dirty="0" smtClean="0"/>
              <a:t>Where [  ] indicate molecular proportions of oxides</a:t>
            </a:r>
            <a:endParaRPr lang="pt-BR" sz="2400" dirty="0"/>
          </a:p>
          <a:p>
            <a:pPr lvl="1">
              <a:buFont typeface="Wingdings" panose="05000000000000000000" pitchFamily="2" charset="2"/>
              <a:buChar char="§"/>
            </a:pPr>
            <a:endParaRPr lang="en-US" sz="2000" dirty="0"/>
          </a:p>
          <a:p>
            <a:pPr>
              <a:buFont typeface="Wingdings" panose="05000000000000000000" pitchFamily="2" charset="2"/>
              <a:buChar char="§"/>
            </a:pPr>
            <a:endParaRPr lang="en-US" dirty="0"/>
          </a:p>
        </p:txBody>
      </p:sp>
      <p:sp>
        <p:nvSpPr>
          <p:cNvPr id="5" name="Slide Number Placeholder 4"/>
          <p:cNvSpPr>
            <a:spLocks noGrp="1"/>
          </p:cNvSpPr>
          <p:nvPr>
            <p:ph type="sldNum" sz="quarter" idx="12"/>
          </p:nvPr>
        </p:nvSpPr>
        <p:spPr/>
        <p:txBody>
          <a:bodyPr/>
          <a:lstStyle/>
          <a:p>
            <a:fld id="{5B624F17-4FE9-4DA8-B9EE-4197CE8A56C8}" type="slidenum">
              <a:rPr lang="en-US" altLang="en-US" smtClean="0"/>
              <a:pPr/>
              <a:t>32</a:t>
            </a:fld>
            <a:endParaRPr lang="en-US" altLang="en-US"/>
          </a:p>
        </p:txBody>
      </p:sp>
    </p:spTree>
    <p:extLst>
      <p:ext uri="{BB962C8B-B14F-4D97-AF65-F5344CB8AC3E}">
        <p14:creationId xmlns:p14="http://schemas.microsoft.com/office/powerpoint/2010/main" val="418325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BDD933DA-55CB-4466-AABC-A1FEAE1176AB}" type="slidenum">
              <a:rPr lang="en-US" altLang="en-US" sz="1400"/>
              <a:pPr eaLnBrk="1" hangingPunct="1">
                <a:spcBef>
                  <a:spcPct val="0"/>
                </a:spcBef>
                <a:buFontTx/>
                <a:buNone/>
              </a:pPr>
              <a:t>33</a:t>
            </a:fld>
            <a:endParaRPr lang="en-US" altLang="en-US" sz="1400"/>
          </a:p>
        </p:txBody>
      </p:sp>
      <p:sp>
        <p:nvSpPr>
          <p:cNvPr id="33795" name="Rectangle 2"/>
          <p:cNvSpPr>
            <a:spLocks noGrp="1" noChangeArrowheads="1"/>
          </p:cNvSpPr>
          <p:nvPr>
            <p:ph type="title"/>
          </p:nvPr>
        </p:nvSpPr>
        <p:spPr>
          <a:xfrm>
            <a:off x="5410200" y="228600"/>
            <a:ext cx="3048000" cy="1143000"/>
          </a:xfrm>
        </p:spPr>
        <p:txBody>
          <a:bodyPr/>
          <a:lstStyle/>
          <a:p>
            <a:pPr eaLnBrk="1" hangingPunct="1"/>
            <a:r>
              <a:rPr lang="en-US" altLang="en-US" smtClean="0"/>
              <a:t>Zeolite Facies</a:t>
            </a:r>
          </a:p>
        </p:txBody>
      </p:sp>
      <p:sp>
        <p:nvSpPr>
          <p:cNvPr id="33796" name="Rectangle 4"/>
          <p:cNvSpPr>
            <a:spLocks noGrp="1" noChangeArrowheads="1"/>
          </p:cNvSpPr>
          <p:nvPr>
            <p:ph type="body" sz="half" idx="2"/>
          </p:nvPr>
        </p:nvSpPr>
        <p:spPr>
          <a:xfrm>
            <a:off x="5257800" y="1447800"/>
            <a:ext cx="3886200" cy="4876800"/>
          </a:xfrm>
        </p:spPr>
        <p:txBody>
          <a:bodyPr/>
          <a:lstStyle/>
          <a:p>
            <a:pPr eaLnBrk="1" hangingPunct="1">
              <a:lnSpc>
                <a:spcPct val="90000"/>
              </a:lnSpc>
            </a:pPr>
            <a:r>
              <a:rPr lang="en-US" altLang="en-US" sz="2800" smtClean="0"/>
              <a:t>Fig. 25-4a. ACF diagrams illustrating representative mineral assemblages for metabasites in the zeolite  facies. The composition range of common mafic rocks is shaded</a:t>
            </a:r>
          </a:p>
          <a:p>
            <a:pPr eaLnBrk="1" hangingPunct="1">
              <a:lnSpc>
                <a:spcPct val="90000"/>
              </a:lnSpc>
            </a:pPr>
            <a:r>
              <a:rPr lang="en-US" altLang="en-US" sz="2800" smtClean="0"/>
              <a:t>Hul = heulandite, Lmt = laumontie, Chl = chlorite Kln = kaolinite</a:t>
            </a:r>
          </a:p>
        </p:txBody>
      </p:sp>
      <p:pic>
        <p:nvPicPr>
          <p:cNvPr id="33797" name="Picture 5" descr="Fig 25-4a"/>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228600" y="381000"/>
            <a:ext cx="4876800" cy="4575175"/>
          </a:xfrm>
          <a:noFill/>
        </p:spPr>
      </p:pic>
      <p:sp>
        <p:nvSpPr>
          <p:cNvPr id="33798" name="TextBox 5"/>
          <p:cNvSpPr txBox="1">
            <a:spLocks noChangeArrowheads="1"/>
          </p:cNvSpPr>
          <p:nvPr/>
        </p:nvSpPr>
        <p:spPr bwMode="auto">
          <a:xfrm>
            <a:off x="381000" y="4919663"/>
            <a:ext cx="4572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US" altLang="en-US" sz="2400"/>
              <a:t> Common assemblage:</a:t>
            </a:r>
          </a:p>
          <a:p>
            <a:pPr lvl="1" eaLnBrk="1" hangingPunct="1">
              <a:spcBef>
                <a:spcPct val="0"/>
              </a:spcBef>
              <a:buFont typeface="Wingdings" panose="05000000000000000000" pitchFamily="2" charset="2"/>
              <a:buChar char="§"/>
            </a:pPr>
            <a:r>
              <a:rPr lang="en-US" altLang="en-US" sz="2400"/>
              <a:t>chlorite + heulandite (or laumontite) + calcite + </a:t>
            </a:r>
          </a:p>
          <a:p>
            <a:pPr lvl="1" eaLnBrk="1" hangingPunct="1">
              <a:spcBef>
                <a:spcPct val="0"/>
              </a:spcBef>
              <a:buFontTx/>
              <a:buNone/>
            </a:pPr>
            <a:r>
              <a:rPr lang="en-US" altLang="en-US" sz="2400"/>
              <a:t>quartz + albite</a:t>
            </a:r>
          </a:p>
          <a:p>
            <a:pPr eaLnBrk="1" hangingPunct="1">
              <a:spcBef>
                <a:spcPct val="0"/>
              </a:spcBef>
              <a:buFontTx/>
              <a:buNone/>
            </a:pPr>
            <a:endParaRPr lang="en-US" altLang="en-US" sz="24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90702706-ECA5-4F07-996F-599ABB679CE4}" type="slidenum">
              <a:rPr lang="en-US" altLang="en-US" sz="1400"/>
              <a:pPr eaLnBrk="1" hangingPunct="1">
                <a:spcBef>
                  <a:spcPct val="0"/>
                </a:spcBef>
                <a:buFontTx/>
                <a:buNone/>
              </a:pPr>
              <a:t>34</a:t>
            </a:fld>
            <a:endParaRPr lang="en-US" altLang="en-US" sz="1400"/>
          </a:p>
        </p:txBody>
      </p:sp>
      <p:sp>
        <p:nvSpPr>
          <p:cNvPr id="34819" name="Rectangle 2"/>
          <p:cNvSpPr>
            <a:spLocks noGrp="1" noChangeArrowheads="1"/>
          </p:cNvSpPr>
          <p:nvPr>
            <p:ph type="title"/>
          </p:nvPr>
        </p:nvSpPr>
        <p:spPr>
          <a:xfrm>
            <a:off x="457200" y="228600"/>
            <a:ext cx="8001000" cy="1143000"/>
          </a:xfrm>
        </p:spPr>
        <p:txBody>
          <a:bodyPr/>
          <a:lstStyle/>
          <a:p>
            <a:pPr eaLnBrk="1" hangingPunct="1"/>
            <a:r>
              <a:rPr lang="en-US" altLang="en-US" smtClean="0"/>
              <a:t>Prehnite-Pumpellyite Facies</a:t>
            </a:r>
          </a:p>
        </p:txBody>
      </p:sp>
      <p:sp>
        <p:nvSpPr>
          <p:cNvPr id="34820" name="Rectangle 4"/>
          <p:cNvSpPr>
            <a:spLocks noGrp="1" noChangeArrowheads="1"/>
          </p:cNvSpPr>
          <p:nvPr>
            <p:ph type="body" sz="half" idx="2"/>
          </p:nvPr>
        </p:nvSpPr>
        <p:spPr>
          <a:xfrm>
            <a:off x="4953000" y="1295400"/>
            <a:ext cx="4191000" cy="3657600"/>
          </a:xfrm>
        </p:spPr>
        <p:txBody>
          <a:bodyPr/>
          <a:lstStyle/>
          <a:p>
            <a:pPr eaLnBrk="1" hangingPunct="1">
              <a:lnSpc>
                <a:spcPct val="90000"/>
              </a:lnSpc>
            </a:pPr>
            <a:r>
              <a:rPr lang="en-US" altLang="en-US" sz="2400" smtClean="0"/>
              <a:t>Fig. 25-4b. ACF diagrams illustrating representative mineral assemblages for metabasites in the  prehnite-pumpellyite facies. Actinolite is stable only in the upper prehnite-pumpellyite facies. The composition range of common mafic rocks is shaded</a:t>
            </a:r>
          </a:p>
          <a:p>
            <a:pPr eaLnBrk="1" hangingPunct="1">
              <a:lnSpc>
                <a:spcPct val="90000"/>
              </a:lnSpc>
            </a:pPr>
            <a:r>
              <a:rPr lang="en-US" altLang="en-US" sz="2400" smtClean="0"/>
              <a:t>Cal = Calcite, Ttn = titanite, Act = actinolite Chl = chlorite, Prh = prehnite, Ep = epidote Zo = zoisite, Pmp = pumpellyite, Kln = kaolinite Prl = pyrophyllite</a:t>
            </a:r>
          </a:p>
        </p:txBody>
      </p:sp>
      <p:pic>
        <p:nvPicPr>
          <p:cNvPr id="34821" name="Picture 5" descr="Fig 25-4b"/>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228600" y="2057400"/>
            <a:ext cx="4648200" cy="4479925"/>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169905"/>
            <a:ext cx="3962400" cy="1143000"/>
          </a:xfrm>
        </p:spPr>
        <p:txBody>
          <a:bodyPr/>
          <a:lstStyle/>
          <a:p>
            <a:r>
              <a:rPr lang="en-US" dirty="0" smtClean="0"/>
              <a:t>Pumpellyite</a:t>
            </a:r>
            <a:endParaRPr lang="en-US" dirty="0"/>
          </a:p>
        </p:txBody>
      </p:sp>
      <p:sp>
        <p:nvSpPr>
          <p:cNvPr id="4" name="Text Placeholder 3"/>
          <p:cNvSpPr>
            <a:spLocks noGrp="1"/>
          </p:cNvSpPr>
          <p:nvPr>
            <p:ph type="body" sz="half" idx="2"/>
          </p:nvPr>
        </p:nvSpPr>
        <p:spPr>
          <a:xfrm>
            <a:off x="4617720" y="4681511"/>
            <a:ext cx="3810000" cy="670679"/>
          </a:xfrm>
        </p:spPr>
        <p:txBody>
          <a:bodyPr/>
          <a:lstStyle/>
          <a:p>
            <a:r>
              <a:rPr lang="en-US" dirty="0" smtClean="0"/>
              <a:t>Raphael </a:t>
            </a:r>
            <a:r>
              <a:rPr lang="en-US" dirty="0" err="1" smtClean="0"/>
              <a:t>Pumpelly</a:t>
            </a:r>
            <a:endParaRPr lang="en-US" dirty="0"/>
          </a:p>
        </p:txBody>
      </p:sp>
      <p:sp>
        <p:nvSpPr>
          <p:cNvPr id="5" name="Slide Number Placeholder 4"/>
          <p:cNvSpPr>
            <a:spLocks noGrp="1"/>
          </p:cNvSpPr>
          <p:nvPr>
            <p:ph type="sldNum" sz="quarter" idx="12"/>
          </p:nvPr>
        </p:nvSpPr>
        <p:spPr/>
        <p:txBody>
          <a:bodyPr/>
          <a:lstStyle/>
          <a:p>
            <a:fld id="{5B624F17-4FE9-4DA8-B9EE-4197CE8A56C8}" type="slidenum">
              <a:rPr lang="en-US" altLang="en-US" smtClean="0"/>
              <a:pPr/>
              <a:t>35</a:t>
            </a:fld>
            <a:endParaRPr lang="en-US" altLang="en-US"/>
          </a:p>
        </p:txBody>
      </p:sp>
      <p:pic>
        <p:nvPicPr>
          <p:cNvPr id="8" name="Online Image Placeholder 7"/>
          <p:cNvPicPr>
            <a:picLocks noGrp="1" noChangeAspect="1"/>
          </p:cNvPicPr>
          <p:nvPr>
            <p:ph type="clipArt" sz="half" idx="1"/>
          </p:nvPr>
        </p:nvPicPr>
        <p:blipFill>
          <a:blip r:embed="rId2" cstate="print">
            <a:extLst>
              <a:ext uri="{28A0092B-C50C-407E-A947-70E740481C1C}">
                <a14:useLocalDpi xmlns:a14="http://schemas.microsoft.com/office/drawing/2010/main" val="0"/>
              </a:ext>
            </a:extLst>
          </a:blip>
          <a:stretch>
            <a:fillRect/>
          </a:stretch>
        </p:blipFill>
        <p:spPr>
          <a:xfrm>
            <a:off x="228600" y="304800"/>
            <a:ext cx="3810000" cy="2556123"/>
          </a:xfrm>
        </p:spPr>
      </p:pic>
      <p:sp>
        <p:nvSpPr>
          <p:cNvPr id="9" name="TextBox 8"/>
          <p:cNvSpPr txBox="1"/>
          <p:nvPr/>
        </p:nvSpPr>
        <p:spPr>
          <a:xfrm>
            <a:off x="228600" y="3048000"/>
            <a:ext cx="3810000" cy="3139321"/>
          </a:xfrm>
          <a:prstGeom prst="rect">
            <a:avLst/>
          </a:prstGeom>
          <a:noFill/>
        </p:spPr>
        <p:txBody>
          <a:bodyPr wrap="square" rtlCol="0">
            <a:spAutoFit/>
          </a:bodyPr>
          <a:lstStyle/>
          <a:p>
            <a:pPr marL="285750" indent="-285750">
              <a:buFont typeface="Arial" panose="020B0604020202020204" pitchFamily="34" charset="0"/>
              <a:buChar char="•"/>
            </a:pPr>
            <a:r>
              <a:rPr lang="en-US" sz="1800" dirty="0"/>
              <a:t>Pumpellyite, Los </a:t>
            </a:r>
            <a:r>
              <a:rPr lang="en-US" sz="1800" dirty="0" err="1"/>
              <a:t>Arenales</a:t>
            </a:r>
            <a:r>
              <a:rPr lang="en-US" sz="1800" dirty="0"/>
              <a:t> quarry, Mt. La Rocha de </a:t>
            </a:r>
            <a:r>
              <a:rPr lang="en-US" sz="1800" dirty="0" err="1"/>
              <a:t>Piquer</a:t>
            </a:r>
            <a:r>
              <a:rPr lang="en-US" sz="1800" dirty="0"/>
              <a:t>, </a:t>
            </a:r>
            <a:r>
              <a:rPr lang="en-US" sz="1800" dirty="0" err="1"/>
              <a:t>Torás</a:t>
            </a:r>
            <a:r>
              <a:rPr lang="en-US" sz="1800" dirty="0"/>
              <a:t>, </a:t>
            </a:r>
            <a:r>
              <a:rPr lang="en-US" sz="1800" dirty="0" err="1"/>
              <a:t>Castellón</a:t>
            </a:r>
            <a:r>
              <a:rPr lang="en-US" sz="1800" dirty="0"/>
              <a:t>, Valencian Community, </a:t>
            </a:r>
            <a:r>
              <a:rPr lang="en-US" sz="1800" dirty="0" smtClean="0"/>
              <a:t>Spain</a:t>
            </a:r>
          </a:p>
          <a:p>
            <a:pPr marL="285750" indent="-285750">
              <a:buFont typeface="Arial" panose="020B0604020202020204" pitchFamily="34" charset="0"/>
              <a:buChar char="•"/>
            </a:pPr>
            <a:r>
              <a:rPr lang="en-US" sz="1800" dirty="0" smtClean="0"/>
              <a:t>Ca – Fe </a:t>
            </a:r>
            <a:r>
              <a:rPr lang="en-US" sz="1800" dirty="0" err="1" smtClean="0"/>
              <a:t>Sorosilicate</a:t>
            </a:r>
            <a:endParaRPr lang="en-US" sz="1800" dirty="0" smtClean="0"/>
          </a:p>
          <a:p>
            <a:pPr marL="285750" indent="-285750">
              <a:buFont typeface="Arial" panose="020B0604020202020204" pitchFamily="34" charset="0"/>
              <a:buChar char="•"/>
            </a:pPr>
            <a:r>
              <a:rPr lang="en-US" sz="1800" dirty="0" smtClean="0"/>
              <a:t>First </a:t>
            </a:r>
            <a:r>
              <a:rPr lang="en-US" sz="1800" dirty="0"/>
              <a:t>described in 1925 for occurrences in the Calumet mine, Houghton Co., Keweenaw </a:t>
            </a:r>
            <a:r>
              <a:rPr lang="en-US" sz="1800" dirty="0" err="1"/>
              <a:t>Peninisula</a:t>
            </a:r>
            <a:r>
              <a:rPr lang="en-US" sz="1800" dirty="0"/>
              <a:t>, Michigan and named for </a:t>
            </a:r>
            <a:r>
              <a:rPr lang="en-US" sz="1800" dirty="0" smtClean="0"/>
              <a:t>American </a:t>
            </a:r>
            <a:r>
              <a:rPr lang="en-US" sz="1800" dirty="0"/>
              <a:t>geologist, Raphael </a:t>
            </a:r>
            <a:r>
              <a:rPr lang="en-US" sz="1800" dirty="0" err="1"/>
              <a:t>Pumpelly</a:t>
            </a:r>
            <a:r>
              <a:rPr lang="en-US" sz="1800" dirty="0"/>
              <a:t> (1837–1923).</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3040" y="1278224"/>
            <a:ext cx="2499360" cy="3177758"/>
          </a:xfrm>
          <a:prstGeom prst="rect">
            <a:avLst/>
          </a:prstGeom>
        </p:spPr>
      </p:pic>
    </p:spTree>
    <p:extLst>
      <p:ext uri="{BB962C8B-B14F-4D97-AF65-F5344CB8AC3E}">
        <p14:creationId xmlns:p14="http://schemas.microsoft.com/office/powerpoint/2010/main" val="29683387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D0407D7C-FC89-4D43-BD43-30F6B413C292}" type="slidenum">
              <a:rPr lang="en-US" altLang="en-US" sz="1400"/>
              <a:pPr eaLnBrk="1" hangingPunct="1">
                <a:spcBef>
                  <a:spcPct val="0"/>
                </a:spcBef>
                <a:buFontTx/>
                <a:buNone/>
              </a:pPr>
              <a:t>36</a:t>
            </a:fld>
            <a:endParaRPr lang="en-US" altLang="en-US" sz="1400"/>
          </a:p>
        </p:txBody>
      </p:sp>
      <p:sp>
        <p:nvSpPr>
          <p:cNvPr id="35843" name="Rectangle 2"/>
          <p:cNvSpPr>
            <a:spLocks noGrp="1" noChangeArrowheads="1"/>
          </p:cNvSpPr>
          <p:nvPr>
            <p:ph type="title"/>
          </p:nvPr>
        </p:nvSpPr>
        <p:spPr>
          <a:xfrm>
            <a:off x="228600" y="609600"/>
            <a:ext cx="8686800" cy="1143000"/>
          </a:xfrm>
        </p:spPr>
        <p:txBody>
          <a:bodyPr/>
          <a:lstStyle/>
          <a:p>
            <a:pPr eaLnBrk="1" hangingPunct="1"/>
            <a:r>
              <a:rPr lang="en-US" altLang="en-US" sz="4200" smtClean="0"/>
              <a:t>Mineral Changes in Low Grade Rocks</a:t>
            </a:r>
          </a:p>
        </p:txBody>
      </p:sp>
      <p:sp>
        <p:nvSpPr>
          <p:cNvPr id="46084" name="Rectangle 4"/>
          <p:cNvSpPr>
            <a:spLocks noGrp="1" noChangeArrowheads="1"/>
          </p:cNvSpPr>
          <p:nvPr>
            <p:ph type="body" sz="half" idx="2"/>
          </p:nvPr>
        </p:nvSpPr>
        <p:spPr>
          <a:xfrm>
            <a:off x="5410200" y="1981200"/>
            <a:ext cx="3048000" cy="4114800"/>
          </a:xfrm>
        </p:spPr>
        <p:txBody>
          <a:bodyPr/>
          <a:lstStyle/>
          <a:p>
            <a:pPr>
              <a:spcBef>
                <a:spcPts val="600"/>
              </a:spcBef>
              <a:buClr>
                <a:srgbClr val="00CC00"/>
              </a:buClr>
              <a:buSzPct val="50000"/>
              <a:buFont typeface="Monotype Sorts" pitchFamily="2" charset="2"/>
              <a:buNone/>
              <a:defRPr/>
            </a:pPr>
            <a:r>
              <a:rPr lang="en-US" sz="1600" b="1" smtClean="0">
                <a:effectLst>
                  <a:outerShdw blurRad="38100" dist="38100" dir="2700000" algn="tl">
                    <a:srgbClr val="C0C0C0"/>
                  </a:outerShdw>
                </a:effectLst>
              </a:rPr>
              <a:t>Fig. 25-5. </a:t>
            </a:r>
            <a:r>
              <a:rPr lang="en-US" sz="2000" b="1" smtClean="0">
                <a:effectLst>
                  <a:outerShdw blurRad="38100" dist="38100" dir="2700000" algn="tl">
                    <a:srgbClr val="C0C0C0"/>
                  </a:outerShdw>
                </a:effectLst>
                <a:cs typeface="Times New Roman" pitchFamily="18" charset="0"/>
              </a:rPr>
              <a:t>Typical mineral changes that take place in metabasic rocks during progressive metamorphism in the zeolite, prehnite-pumpellyite, and incipient greenschist facies.  </a:t>
            </a:r>
            <a:endParaRPr lang="en-US" sz="4000" smtClean="0"/>
          </a:p>
        </p:txBody>
      </p:sp>
      <p:pic>
        <p:nvPicPr>
          <p:cNvPr id="35845" name="Picture 5" descr="Fig 25-5"/>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304800" y="1752600"/>
            <a:ext cx="5029200" cy="4519613"/>
          </a:xfr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7384B425-BE2A-46CC-B258-CDE565EF8F82}" type="slidenum">
              <a:rPr lang="en-US" altLang="en-US" sz="1400"/>
              <a:pPr eaLnBrk="1" hangingPunct="1">
                <a:spcBef>
                  <a:spcPct val="0"/>
                </a:spcBef>
                <a:buFontTx/>
                <a:buNone/>
              </a:pPr>
              <a:t>37</a:t>
            </a:fld>
            <a:endParaRPr lang="en-US" altLang="en-US" sz="1400"/>
          </a:p>
        </p:txBody>
      </p:sp>
      <p:sp>
        <p:nvSpPr>
          <p:cNvPr id="36867" name="Rectangle 2"/>
          <p:cNvSpPr>
            <a:spLocks noGrp="1" noChangeArrowheads="1"/>
          </p:cNvSpPr>
          <p:nvPr>
            <p:ph type="title"/>
          </p:nvPr>
        </p:nvSpPr>
        <p:spPr>
          <a:xfrm>
            <a:off x="5105400" y="609600"/>
            <a:ext cx="3352800" cy="1143000"/>
          </a:xfrm>
        </p:spPr>
        <p:txBody>
          <a:bodyPr/>
          <a:lstStyle/>
          <a:p>
            <a:pPr eaLnBrk="1" hangingPunct="1"/>
            <a:r>
              <a:rPr lang="en-US" altLang="en-US" smtClean="0"/>
              <a:t>Greenschist Facies</a:t>
            </a:r>
          </a:p>
        </p:txBody>
      </p:sp>
      <p:sp>
        <p:nvSpPr>
          <p:cNvPr id="47108" name="Rectangle 4"/>
          <p:cNvSpPr>
            <a:spLocks noGrp="1" noChangeArrowheads="1"/>
          </p:cNvSpPr>
          <p:nvPr>
            <p:ph type="body" sz="half" idx="2"/>
          </p:nvPr>
        </p:nvSpPr>
        <p:spPr>
          <a:xfrm>
            <a:off x="5486400" y="1981200"/>
            <a:ext cx="3505200" cy="4419600"/>
          </a:xfrm>
        </p:spPr>
        <p:txBody>
          <a:bodyPr/>
          <a:lstStyle/>
          <a:p>
            <a:pPr>
              <a:spcBef>
                <a:spcPts val="600"/>
              </a:spcBef>
              <a:buClr>
                <a:schemeClr val="tx1"/>
              </a:buClr>
              <a:defRPr/>
            </a:pPr>
            <a:r>
              <a:rPr lang="en-US" sz="1800" smtClean="0">
                <a:effectLst>
                  <a:outerShdw blurRad="38100" dist="38100" dir="2700000" algn="tl">
                    <a:srgbClr val="C0C0C0"/>
                  </a:outerShdw>
                </a:effectLst>
              </a:rPr>
              <a:t>Fig. 25-6. </a:t>
            </a:r>
            <a:r>
              <a:rPr lang="en-US" sz="1800" smtClean="0">
                <a:effectLst>
                  <a:outerShdw blurRad="38100" dist="38100" dir="2700000" algn="tl">
                    <a:srgbClr val="C0C0C0"/>
                  </a:outerShdw>
                </a:effectLst>
                <a:cs typeface="Times New Roman" pitchFamily="18" charset="0"/>
              </a:rPr>
              <a:t>ACF diagram illustrating representative mineral assemblages for metabasites in the greenschist facies. The composition range of common mafic rocks is shaded.</a:t>
            </a:r>
            <a:r>
              <a:rPr lang="en-US" sz="1600" smtClean="0">
                <a:effectLst>
                  <a:outerShdw blurRad="38100" dist="38100" dir="2700000" algn="tl">
                    <a:srgbClr val="C0C0C0"/>
                  </a:outerShdw>
                </a:effectLst>
                <a:cs typeface="Times New Roman" pitchFamily="18" charset="0"/>
              </a:rPr>
              <a:t> </a:t>
            </a:r>
          </a:p>
          <a:p>
            <a:pPr>
              <a:spcBef>
                <a:spcPts val="600"/>
              </a:spcBef>
              <a:buClr>
                <a:schemeClr val="tx1"/>
              </a:buClr>
              <a:defRPr/>
            </a:pPr>
            <a:r>
              <a:rPr lang="en-US" sz="2000" smtClean="0"/>
              <a:t>The most characteristic mineral assemblage of the greenschist facies is: </a:t>
            </a:r>
          </a:p>
          <a:p>
            <a:pPr lvl="1" eaLnBrk="1" hangingPunct="1">
              <a:spcBef>
                <a:spcPts val="600"/>
              </a:spcBef>
              <a:buFont typeface="Wingdings" pitchFamily="2" charset="2"/>
              <a:buChar char="§"/>
              <a:defRPr/>
            </a:pPr>
            <a:r>
              <a:rPr lang="en-US" sz="2000" smtClean="0"/>
              <a:t>chlorite + albite + epidote + actinolite </a:t>
            </a:r>
            <a:r>
              <a:rPr lang="en-US" sz="2000" smtClean="0">
                <a:sym typeface="Symbol" pitchFamily="18" charset="2"/>
              </a:rPr>
              <a:t></a:t>
            </a:r>
            <a:r>
              <a:rPr lang="en-US" sz="2000" smtClean="0"/>
              <a:t> quartz</a:t>
            </a:r>
          </a:p>
          <a:p>
            <a:pPr>
              <a:spcBef>
                <a:spcPts val="600"/>
              </a:spcBef>
              <a:buClr>
                <a:srgbClr val="00CC00"/>
              </a:buClr>
              <a:buSzPct val="50000"/>
              <a:buFont typeface="Monotype Sorts" pitchFamily="2" charset="2"/>
              <a:buNone/>
              <a:defRPr/>
            </a:pPr>
            <a:endParaRPr lang="en-US" sz="1600" b="1" smtClean="0">
              <a:effectLst>
                <a:outerShdw blurRad="38100" dist="38100" dir="2700000" algn="tl">
                  <a:srgbClr val="C0C0C0"/>
                </a:outerShdw>
              </a:effectLst>
            </a:endParaRPr>
          </a:p>
          <a:p>
            <a:pPr eaLnBrk="1" hangingPunct="1">
              <a:defRPr/>
            </a:pPr>
            <a:endParaRPr lang="en-US" smtClean="0"/>
          </a:p>
        </p:txBody>
      </p:sp>
      <p:pic>
        <p:nvPicPr>
          <p:cNvPr id="36869" name="Picture 5" descr="Fig 25-6"/>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228600" y="533400"/>
            <a:ext cx="5105400" cy="4841875"/>
          </a:xfrm>
          <a:noFill/>
        </p:spPr>
      </p:pic>
      <p:sp>
        <p:nvSpPr>
          <p:cNvPr id="36870" name="Text Box 6"/>
          <p:cNvSpPr txBox="1">
            <a:spLocks noChangeArrowheads="1"/>
          </p:cNvSpPr>
          <p:nvPr/>
        </p:nvSpPr>
        <p:spPr bwMode="auto">
          <a:xfrm>
            <a:off x="441325" y="5627688"/>
            <a:ext cx="5157788"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a:t>Act = actinolite, Tlc = talc, Chl = chlorite,</a:t>
            </a:r>
          </a:p>
          <a:p>
            <a:pPr eaLnBrk="1" hangingPunct="1">
              <a:spcBef>
                <a:spcPct val="0"/>
              </a:spcBef>
              <a:buFontTx/>
              <a:buNone/>
            </a:pPr>
            <a:r>
              <a:rPr lang="en-US" altLang="en-US" sz="2200"/>
              <a:t>Ep = epidote, Zo = zoisite, Cld = chloritiod, </a:t>
            </a:r>
          </a:p>
          <a:p>
            <a:pPr eaLnBrk="1" hangingPunct="1">
              <a:spcBef>
                <a:spcPct val="0"/>
              </a:spcBef>
              <a:buFontTx/>
              <a:buNone/>
            </a:pPr>
            <a:r>
              <a:rPr lang="en-US" altLang="en-US" sz="2200"/>
              <a:t>Prl = pyrophyllite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Greenschist to Amphibolite Facies Transition</a:t>
            </a:r>
          </a:p>
        </p:txBody>
      </p:sp>
      <p:sp>
        <p:nvSpPr>
          <p:cNvPr id="3" name="Content Placeholder 2"/>
          <p:cNvSpPr>
            <a:spLocks noGrp="1"/>
          </p:cNvSpPr>
          <p:nvPr>
            <p:ph idx="1"/>
          </p:nvPr>
        </p:nvSpPr>
        <p:spPr/>
        <p:txBody>
          <a:bodyPr/>
          <a:lstStyle/>
          <a:p>
            <a:pPr marL="287338" indent="-287338">
              <a:spcBef>
                <a:spcPts val="600"/>
              </a:spcBef>
              <a:defRPr/>
            </a:pPr>
            <a:r>
              <a:rPr lang="en-US" dirty="0" smtClean="0"/>
              <a:t>Involves two major mineralogical changes</a:t>
            </a:r>
          </a:p>
          <a:p>
            <a:pPr marL="687388" lvl="1" indent="-287338">
              <a:spcBef>
                <a:spcPts val="600"/>
              </a:spcBef>
              <a:buFont typeface="Wingdings" pitchFamily="2" charset="2"/>
              <a:buChar char="§"/>
              <a:defRPr/>
            </a:pPr>
            <a:r>
              <a:rPr lang="en-US" dirty="0" smtClean="0"/>
              <a:t>1. </a:t>
            </a:r>
            <a:r>
              <a:rPr lang="en-US" dirty="0" smtClean="0">
                <a:solidFill>
                  <a:srgbClr val="FF0000"/>
                </a:solidFill>
              </a:rPr>
              <a:t>Albite </a:t>
            </a:r>
            <a:r>
              <a:rPr lang="en-US" dirty="0" smtClean="0">
                <a:solidFill>
                  <a:srgbClr val="FF0000"/>
                </a:solidFill>
                <a:latin typeface="Symbol" pitchFamily="18" charset="2"/>
              </a:rPr>
              <a:t>® </a:t>
            </a:r>
            <a:r>
              <a:rPr lang="en-US" dirty="0" smtClean="0">
                <a:solidFill>
                  <a:srgbClr val="FF0000"/>
                </a:solidFill>
              </a:rPr>
              <a:t>oligoclase</a:t>
            </a:r>
            <a:r>
              <a:rPr lang="en-US" dirty="0" smtClean="0"/>
              <a:t> (increased Ca-content across the peristerite gap)</a:t>
            </a:r>
          </a:p>
          <a:p>
            <a:pPr marL="687388" lvl="1" indent="-287338">
              <a:spcBef>
                <a:spcPts val="600"/>
              </a:spcBef>
              <a:buFont typeface="Wingdings" pitchFamily="2" charset="2"/>
              <a:buChar char="§"/>
              <a:defRPr/>
            </a:pPr>
            <a:r>
              <a:rPr lang="en-US" dirty="0" smtClean="0"/>
              <a:t>2.</a:t>
            </a:r>
            <a:r>
              <a:rPr lang="en-US" dirty="0" smtClean="0">
                <a:solidFill>
                  <a:srgbClr val="FF0000"/>
                </a:solidFill>
              </a:rPr>
              <a:t> </a:t>
            </a:r>
            <a:r>
              <a:rPr lang="en-US" dirty="0" err="1" smtClean="0">
                <a:solidFill>
                  <a:srgbClr val="FF0000"/>
                </a:solidFill>
              </a:rPr>
              <a:t>Actinolite</a:t>
            </a:r>
            <a:r>
              <a:rPr lang="en-US" dirty="0" smtClean="0">
                <a:solidFill>
                  <a:srgbClr val="FF0000"/>
                </a:solidFill>
              </a:rPr>
              <a:t> </a:t>
            </a:r>
            <a:r>
              <a:rPr lang="en-US" dirty="0" smtClean="0">
                <a:solidFill>
                  <a:srgbClr val="FF0000"/>
                </a:solidFill>
                <a:latin typeface="Symbol" pitchFamily="18" charset="2"/>
              </a:rPr>
              <a:t>® </a:t>
            </a:r>
            <a:r>
              <a:rPr lang="en-US" dirty="0" smtClean="0">
                <a:solidFill>
                  <a:srgbClr val="FF0000"/>
                </a:solidFill>
              </a:rPr>
              <a:t>hornblende</a:t>
            </a:r>
            <a:r>
              <a:rPr lang="en-US" dirty="0" smtClean="0"/>
              <a:t> (amphibole accepts increasing aluminum and alkalis at higher T)</a:t>
            </a:r>
          </a:p>
          <a:p>
            <a:pPr marL="287338" indent="-287338">
              <a:spcBef>
                <a:spcPts val="600"/>
              </a:spcBef>
              <a:defRPr/>
            </a:pPr>
            <a:r>
              <a:rPr lang="en-US" dirty="0" smtClean="0"/>
              <a:t>Both transitions occur at approximately the same grade, but have different P/T slopes</a:t>
            </a:r>
          </a:p>
          <a:p>
            <a:pPr>
              <a:defRPr/>
            </a:pPr>
            <a:endParaRPr lang="en-US" dirty="0"/>
          </a:p>
        </p:txBody>
      </p:sp>
      <p:sp>
        <p:nvSpPr>
          <p:cNvPr id="378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4FF8BC55-878A-4BAB-9FFD-E3C0DDC58C03}" type="slidenum">
              <a:rPr lang="en-US" altLang="en-US" sz="1400"/>
              <a:pPr eaLnBrk="1" hangingPunct="1">
                <a:spcBef>
                  <a:spcPct val="0"/>
                </a:spcBef>
                <a:buFontTx/>
                <a:buNone/>
              </a:pPr>
              <a:t>38</a:t>
            </a:fld>
            <a:endParaRPr lang="en-US" altLang="en-US" sz="14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AC9E5309-8B7F-4110-9154-A6E0D491CF53}" type="slidenum">
              <a:rPr lang="en-US" altLang="en-US" sz="1400"/>
              <a:pPr eaLnBrk="1" hangingPunct="1">
                <a:spcBef>
                  <a:spcPct val="0"/>
                </a:spcBef>
                <a:buFontTx/>
                <a:buNone/>
              </a:pPr>
              <a:t>39</a:t>
            </a:fld>
            <a:endParaRPr lang="en-US" altLang="en-US" sz="1400"/>
          </a:p>
        </p:txBody>
      </p:sp>
      <p:sp>
        <p:nvSpPr>
          <p:cNvPr id="38915" name="Rectangle 2"/>
          <p:cNvSpPr>
            <a:spLocks noGrp="1" noChangeArrowheads="1"/>
          </p:cNvSpPr>
          <p:nvPr>
            <p:ph type="title"/>
          </p:nvPr>
        </p:nvSpPr>
        <p:spPr>
          <a:xfrm>
            <a:off x="685800" y="228600"/>
            <a:ext cx="7772400" cy="838200"/>
          </a:xfrm>
        </p:spPr>
        <p:txBody>
          <a:bodyPr/>
          <a:lstStyle/>
          <a:p>
            <a:pPr eaLnBrk="1" hangingPunct="1"/>
            <a:r>
              <a:rPr lang="en-US" altLang="en-US" smtClean="0"/>
              <a:t>Petrogenetic Grids</a:t>
            </a:r>
          </a:p>
        </p:txBody>
      </p:sp>
      <p:sp>
        <p:nvSpPr>
          <p:cNvPr id="48131" name="Rectangle 3"/>
          <p:cNvSpPr>
            <a:spLocks noGrp="1" noChangeArrowheads="1"/>
          </p:cNvSpPr>
          <p:nvPr>
            <p:ph type="body" sz="half" idx="2"/>
          </p:nvPr>
        </p:nvSpPr>
        <p:spPr>
          <a:xfrm>
            <a:off x="609600" y="5867400"/>
            <a:ext cx="7848600" cy="685800"/>
          </a:xfrm>
        </p:spPr>
        <p:txBody>
          <a:bodyPr/>
          <a:lstStyle/>
          <a:p>
            <a:pPr>
              <a:spcBef>
                <a:spcPts val="600"/>
              </a:spcBef>
              <a:buClr>
                <a:srgbClr val="00CC00"/>
              </a:buClr>
              <a:buSzPct val="50000"/>
              <a:buFont typeface="Monotype Sorts" pitchFamily="2" charset="2"/>
              <a:buNone/>
              <a:defRPr/>
            </a:pPr>
            <a:r>
              <a:rPr lang="en-US" sz="1600" b="1" smtClean="0">
                <a:effectLst>
                  <a:outerShdw blurRad="38100" dist="38100" dir="2700000" algn="tl">
                    <a:srgbClr val="C0C0C0"/>
                  </a:outerShdw>
                </a:effectLst>
              </a:rPr>
              <a:t>Fig. 26-19. </a:t>
            </a:r>
            <a:r>
              <a:rPr lang="en-US" sz="1600" b="1" smtClean="0">
                <a:effectLst>
                  <a:outerShdw blurRad="38100" dist="38100" dir="2700000" algn="tl">
                    <a:srgbClr val="C0C0C0"/>
                  </a:outerShdw>
                </a:effectLst>
                <a:cs typeface="Times New Roman" pitchFamily="18" charset="0"/>
              </a:rPr>
              <a:t>Simplified petrogenetic grid for metamorphosed mafic rocks showing the location of several determined univariant reactions in the CaO-MgO-Al</a:t>
            </a:r>
            <a:r>
              <a:rPr lang="en-US" sz="1600" b="1" baseline="-30000" smtClean="0">
                <a:effectLst>
                  <a:outerShdw blurRad="38100" dist="38100" dir="2700000" algn="tl">
                    <a:srgbClr val="C0C0C0"/>
                  </a:outerShdw>
                </a:effectLst>
                <a:cs typeface="Times New Roman" pitchFamily="18" charset="0"/>
              </a:rPr>
              <a:t>2</a:t>
            </a:r>
            <a:r>
              <a:rPr lang="en-US" sz="1600" b="1" smtClean="0">
                <a:effectLst>
                  <a:outerShdw blurRad="38100" dist="38100" dir="2700000" algn="tl">
                    <a:srgbClr val="C0C0C0"/>
                  </a:outerShdw>
                </a:effectLst>
                <a:cs typeface="Times New Roman" pitchFamily="18" charset="0"/>
              </a:rPr>
              <a:t>O</a:t>
            </a:r>
            <a:r>
              <a:rPr lang="en-US" sz="1600" b="1" baseline="-30000" smtClean="0">
                <a:effectLst>
                  <a:outerShdw blurRad="38100" dist="38100" dir="2700000" algn="tl">
                    <a:srgbClr val="C0C0C0"/>
                  </a:outerShdw>
                </a:effectLst>
                <a:cs typeface="Times New Roman" pitchFamily="18" charset="0"/>
              </a:rPr>
              <a:t>3</a:t>
            </a:r>
            <a:r>
              <a:rPr lang="en-US" sz="1600" b="1" smtClean="0">
                <a:effectLst>
                  <a:outerShdw blurRad="38100" dist="38100" dir="2700000" algn="tl">
                    <a:srgbClr val="C0C0C0"/>
                  </a:outerShdw>
                </a:effectLst>
                <a:cs typeface="Times New Roman" pitchFamily="18" charset="0"/>
              </a:rPr>
              <a:t>-SiO</a:t>
            </a:r>
            <a:r>
              <a:rPr lang="en-US" sz="1600" b="1" baseline="-30000" smtClean="0">
                <a:effectLst>
                  <a:outerShdw blurRad="38100" dist="38100" dir="2700000" algn="tl">
                    <a:srgbClr val="C0C0C0"/>
                  </a:outerShdw>
                </a:effectLst>
                <a:cs typeface="Times New Roman" pitchFamily="18" charset="0"/>
              </a:rPr>
              <a:t>2</a:t>
            </a:r>
            <a:r>
              <a:rPr lang="en-US" sz="1600" b="1" smtClean="0">
                <a:effectLst>
                  <a:outerShdw blurRad="38100" dist="38100" dir="2700000" algn="tl">
                    <a:srgbClr val="C0C0C0"/>
                  </a:outerShdw>
                </a:effectLst>
                <a:cs typeface="Times New Roman" pitchFamily="18" charset="0"/>
              </a:rPr>
              <a:t>-H</a:t>
            </a:r>
            <a:r>
              <a:rPr lang="en-US" sz="1600" b="1" baseline="-30000" smtClean="0">
                <a:effectLst>
                  <a:outerShdw blurRad="38100" dist="38100" dir="2700000" algn="tl">
                    <a:srgbClr val="C0C0C0"/>
                  </a:outerShdw>
                </a:effectLst>
                <a:cs typeface="Times New Roman" pitchFamily="18" charset="0"/>
              </a:rPr>
              <a:t>2</a:t>
            </a:r>
            <a:r>
              <a:rPr lang="en-US" sz="1600" b="1" smtClean="0">
                <a:effectLst>
                  <a:outerShdw blurRad="38100" dist="38100" dir="2700000" algn="tl">
                    <a:srgbClr val="C0C0C0"/>
                  </a:outerShdw>
                </a:effectLst>
                <a:cs typeface="Times New Roman" pitchFamily="18" charset="0"/>
              </a:rPr>
              <a:t>O-(Na</a:t>
            </a:r>
            <a:r>
              <a:rPr lang="en-US" sz="1600" b="1" baseline="-30000" smtClean="0">
                <a:effectLst>
                  <a:outerShdw blurRad="38100" dist="38100" dir="2700000" algn="tl">
                    <a:srgbClr val="C0C0C0"/>
                  </a:outerShdw>
                </a:effectLst>
                <a:cs typeface="Times New Roman" pitchFamily="18" charset="0"/>
              </a:rPr>
              <a:t>2</a:t>
            </a:r>
            <a:r>
              <a:rPr lang="en-US" sz="1600" b="1" smtClean="0">
                <a:effectLst>
                  <a:outerShdw blurRad="38100" dist="38100" dir="2700000" algn="tl">
                    <a:srgbClr val="C0C0C0"/>
                  </a:outerShdw>
                </a:effectLst>
                <a:cs typeface="Times New Roman" pitchFamily="18" charset="0"/>
              </a:rPr>
              <a:t>O) system (“C(N)MASH”). </a:t>
            </a:r>
            <a:endParaRPr lang="en-US" smtClean="0"/>
          </a:p>
        </p:txBody>
      </p:sp>
      <p:pic>
        <p:nvPicPr>
          <p:cNvPr id="38917" name="Picture 6" descr="Fig 26-19a1"/>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143000" y="914400"/>
            <a:ext cx="6781800" cy="4764088"/>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F781B9B3-B6C2-4610-AB32-4ABB5437C213}" type="slidenum">
              <a:rPr lang="en-US" altLang="en-US" sz="1400"/>
              <a:pPr eaLnBrk="1" hangingPunct="1">
                <a:spcBef>
                  <a:spcPct val="0"/>
                </a:spcBef>
                <a:buFontTx/>
                <a:buNone/>
              </a:pPr>
              <a:t>4</a:t>
            </a:fld>
            <a:endParaRPr lang="en-US" altLang="en-US" sz="1400"/>
          </a:p>
        </p:txBody>
      </p:sp>
      <p:sp>
        <p:nvSpPr>
          <p:cNvPr id="5123" name="Rectangle 2"/>
          <p:cNvSpPr>
            <a:spLocks noGrp="1" noChangeArrowheads="1"/>
          </p:cNvSpPr>
          <p:nvPr>
            <p:ph type="title"/>
          </p:nvPr>
        </p:nvSpPr>
        <p:spPr/>
        <p:txBody>
          <a:bodyPr/>
          <a:lstStyle/>
          <a:p>
            <a:pPr eaLnBrk="1" hangingPunct="1"/>
            <a:r>
              <a:rPr lang="en-US" altLang="en-US" smtClean="0"/>
              <a:t>Metamorphic Facies Definition </a:t>
            </a:r>
          </a:p>
        </p:txBody>
      </p:sp>
      <p:sp>
        <p:nvSpPr>
          <p:cNvPr id="6149" name="Rectangle 5"/>
          <p:cNvSpPr>
            <a:spLocks noChangeArrowheads="1"/>
          </p:cNvSpPr>
          <p:nvPr/>
        </p:nvSpPr>
        <p:spPr bwMode="auto">
          <a:xfrm>
            <a:off x="457200" y="1981200"/>
            <a:ext cx="7924800" cy="4270375"/>
          </a:xfrm>
          <a:prstGeom prst="rect">
            <a:avLst/>
          </a:prstGeom>
          <a:noFill/>
          <a:ln w="9525">
            <a:noFill/>
            <a:miter lim="800000"/>
            <a:headEnd/>
            <a:tailEnd/>
          </a:ln>
          <a:effectLst/>
        </p:spPr>
        <p:txBody>
          <a:bodyPr>
            <a:spAutoFit/>
          </a:bodyPr>
          <a:lstStyle/>
          <a:p>
            <a:pPr eaLnBrk="0" hangingPunct="0">
              <a:spcBef>
                <a:spcPct val="50000"/>
              </a:spcBef>
              <a:buClr>
                <a:schemeClr val="tx1"/>
              </a:buClr>
              <a:buSzPct val="50000"/>
              <a:buFontTx/>
              <a:buChar char="•"/>
              <a:defRPr/>
            </a:pPr>
            <a:r>
              <a:rPr lang="en-US" sz="3200" dirty="0">
                <a:effectLst>
                  <a:outerShdw blurRad="38100" dist="38100" dir="2700000" algn="tl">
                    <a:srgbClr val="C0C0C0"/>
                  </a:outerShdw>
                </a:effectLst>
              </a:rPr>
              <a:t> </a:t>
            </a:r>
            <a:r>
              <a:rPr lang="en-US" sz="3200" dirty="0" err="1">
                <a:effectLst>
                  <a:outerShdw blurRad="38100" dist="38100" dir="2700000" algn="tl">
                    <a:srgbClr val="C0C0C0"/>
                  </a:outerShdw>
                </a:effectLst>
              </a:rPr>
              <a:t>Eskola</a:t>
            </a:r>
            <a:r>
              <a:rPr lang="en-US" sz="3200" dirty="0">
                <a:effectLst>
                  <a:outerShdw blurRad="38100" dist="38100" dir="2700000" algn="tl">
                    <a:srgbClr val="C0C0C0"/>
                  </a:outerShdw>
                </a:effectLst>
              </a:rPr>
              <a:t> (1915) developed the concept of metamorphic </a:t>
            </a:r>
            <a:r>
              <a:rPr lang="en-US" sz="3200" dirty="0" err="1">
                <a:effectLst>
                  <a:outerShdw blurRad="38100" dist="38100" dir="2700000" algn="tl">
                    <a:srgbClr val="C0C0C0"/>
                  </a:outerShdw>
                </a:effectLst>
              </a:rPr>
              <a:t>facies</a:t>
            </a:r>
            <a:r>
              <a:rPr lang="en-US" sz="3200" dirty="0">
                <a:effectLst>
                  <a:outerShdw blurRad="38100" dist="38100" dir="2700000" algn="tl">
                    <a:srgbClr val="C0C0C0"/>
                  </a:outerShdw>
                </a:effectLst>
              </a:rPr>
              <a:t>:</a:t>
            </a:r>
          </a:p>
          <a:p>
            <a:pPr lvl="1" eaLnBrk="0" hangingPunct="0">
              <a:spcBef>
                <a:spcPct val="50000"/>
              </a:spcBef>
              <a:buClr>
                <a:srgbClr val="FF0066"/>
              </a:buClr>
              <a:buSzPct val="60000"/>
              <a:buFont typeface="Monotype Sorts" pitchFamily="2" charset="2"/>
              <a:buNone/>
              <a:defRPr/>
            </a:pPr>
            <a:r>
              <a:rPr lang="en-US" sz="2800" dirty="0">
                <a:effectLst>
                  <a:outerShdw blurRad="38100" dist="38100" dir="2700000" algn="tl">
                    <a:srgbClr val="C0C0C0"/>
                  </a:outerShdw>
                </a:effectLst>
              </a:rPr>
              <a:t>“In any rock or metamorphic formation which has arrived at a chemical equilibrium through metamorphism at constant temperature and pressure conditions, the mineral composition is controlled only by the chemical composition. We are led to a general conception which the writer proposes to call metamorphic </a:t>
            </a:r>
            <a:r>
              <a:rPr lang="en-US" sz="2800" dirty="0" err="1">
                <a:effectLst>
                  <a:outerShdw blurRad="38100" dist="38100" dir="2700000" algn="tl">
                    <a:srgbClr val="C0C0C0"/>
                  </a:outerShdw>
                </a:effectLst>
              </a:rPr>
              <a:t>facies</a:t>
            </a:r>
            <a:r>
              <a:rPr lang="en-US" sz="2800" dirty="0">
                <a:effectLst>
                  <a:outerShdw blurRad="38100" dist="38100" dir="2700000" algn="tl">
                    <a:srgbClr val="C0C0C0"/>
                  </a:outerShdw>
                </a:effectLst>
              </a:rPr>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F1EECBE2-AF44-4AD7-B83E-EC823CDF71D2}" type="slidenum">
              <a:rPr lang="en-US" altLang="en-US" sz="1400"/>
              <a:pPr eaLnBrk="1" hangingPunct="1">
                <a:spcBef>
                  <a:spcPct val="0"/>
                </a:spcBef>
                <a:buFontTx/>
                <a:buNone/>
              </a:pPr>
              <a:t>40</a:t>
            </a:fld>
            <a:endParaRPr lang="en-US" altLang="en-US" sz="1400"/>
          </a:p>
        </p:txBody>
      </p:sp>
      <p:sp>
        <p:nvSpPr>
          <p:cNvPr id="39939" name="Rectangle 2"/>
          <p:cNvSpPr>
            <a:spLocks noGrp="1" noChangeArrowheads="1"/>
          </p:cNvSpPr>
          <p:nvPr>
            <p:ph type="title"/>
          </p:nvPr>
        </p:nvSpPr>
        <p:spPr>
          <a:xfrm>
            <a:off x="5257800" y="0"/>
            <a:ext cx="3886200" cy="1295400"/>
          </a:xfrm>
        </p:spPr>
        <p:txBody>
          <a:bodyPr/>
          <a:lstStyle/>
          <a:p>
            <a:pPr eaLnBrk="1" hangingPunct="1"/>
            <a:r>
              <a:rPr lang="en-US" altLang="en-US" smtClean="0"/>
              <a:t>Amphibolite Facies</a:t>
            </a:r>
          </a:p>
        </p:txBody>
      </p:sp>
      <p:sp>
        <p:nvSpPr>
          <p:cNvPr id="39940" name="Rectangle 4"/>
          <p:cNvSpPr>
            <a:spLocks noGrp="1" noChangeArrowheads="1"/>
          </p:cNvSpPr>
          <p:nvPr>
            <p:ph type="body" sz="half" idx="2"/>
          </p:nvPr>
        </p:nvSpPr>
        <p:spPr>
          <a:xfrm>
            <a:off x="5334000" y="1447800"/>
            <a:ext cx="3581400" cy="4724400"/>
          </a:xfrm>
        </p:spPr>
        <p:txBody>
          <a:bodyPr/>
          <a:lstStyle/>
          <a:p>
            <a:pPr>
              <a:lnSpc>
                <a:spcPct val="80000"/>
              </a:lnSpc>
              <a:spcBef>
                <a:spcPts val="600"/>
              </a:spcBef>
              <a:buClr>
                <a:schemeClr val="tx1"/>
              </a:buClr>
            </a:pPr>
            <a:r>
              <a:rPr lang="en-US" altLang="en-US" sz="2400" dirty="0" smtClean="0"/>
              <a:t>Fig. 25-7. </a:t>
            </a:r>
            <a:r>
              <a:rPr lang="en-US" altLang="en-US" sz="2400" dirty="0" smtClean="0">
                <a:cs typeface="Times New Roman" panose="02020603050405020304" pitchFamily="18" charset="0"/>
              </a:rPr>
              <a:t>ACF diagram illustrating representative mineral assemblages for </a:t>
            </a:r>
            <a:r>
              <a:rPr lang="en-US" altLang="en-US" sz="2400" dirty="0" err="1" smtClean="0">
                <a:cs typeface="Times New Roman" panose="02020603050405020304" pitchFamily="18" charset="0"/>
              </a:rPr>
              <a:t>metabasites</a:t>
            </a:r>
            <a:r>
              <a:rPr lang="en-US" altLang="en-US" sz="2400" dirty="0" smtClean="0">
                <a:cs typeface="Times New Roman" panose="02020603050405020304" pitchFamily="18" charset="0"/>
              </a:rPr>
              <a:t> in the amphibolite facies. The composition range of common mafic rocks is shaded. </a:t>
            </a:r>
            <a:endParaRPr lang="en-US" altLang="en-US" sz="2400" dirty="0" smtClean="0"/>
          </a:p>
          <a:p>
            <a:pPr eaLnBrk="1" hangingPunct="1">
              <a:lnSpc>
                <a:spcPct val="80000"/>
              </a:lnSpc>
              <a:buClr>
                <a:schemeClr val="tx1"/>
              </a:buClr>
            </a:pPr>
            <a:r>
              <a:rPr lang="en-US" altLang="en-US" sz="2400" dirty="0" smtClean="0"/>
              <a:t>Typically two-phase </a:t>
            </a:r>
            <a:r>
              <a:rPr lang="en-US" altLang="en-US" sz="2400" dirty="0" err="1" smtClean="0"/>
              <a:t>Hbl-Plag</a:t>
            </a:r>
            <a:endParaRPr lang="en-US" altLang="en-US" sz="2400" dirty="0" smtClean="0"/>
          </a:p>
          <a:p>
            <a:pPr eaLnBrk="1" hangingPunct="1">
              <a:lnSpc>
                <a:spcPct val="80000"/>
              </a:lnSpc>
              <a:spcBef>
                <a:spcPts val="600"/>
              </a:spcBef>
              <a:buClr>
                <a:schemeClr val="tx1"/>
              </a:buClr>
            </a:pPr>
            <a:r>
              <a:rPr lang="en-US" altLang="en-US" sz="2400" dirty="0" smtClean="0"/>
              <a:t>Most </a:t>
            </a:r>
            <a:r>
              <a:rPr lang="en-US" altLang="en-US" sz="2400" dirty="0" err="1" smtClean="0"/>
              <a:t>amphibolites</a:t>
            </a:r>
            <a:r>
              <a:rPr lang="en-US" altLang="en-US" sz="2400" dirty="0" smtClean="0"/>
              <a:t> are thus predominantly black rocks with up to about 30% white plagioclase</a:t>
            </a:r>
          </a:p>
        </p:txBody>
      </p:sp>
      <p:pic>
        <p:nvPicPr>
          <p:cNvPr id="39941" name="Picture 5" descr="Fig 25-7"/>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228600" y="990600"/>
            <a:ext cx="5105400" cy="4832350"/>
          </a:xfrm>
          <a:noFill/>
        </p:spPr>
      </p:pic>
      <p:sp>
        <p:nvSpPr>
          <p:cNvPr id="39942" name="Text Box 6"/>
          <p:cNvSpPr txBox="1">
            <a:spLocks noChangeArrowheads="1"/>
          </p:cNvSpPr>
          <p:nvPr/>
        </p:nvSpPr>
        <p:spPr bwMode="auto">
          <a:xfrm>
            <a:off x="152400" y="5881688"/>
            <a:ext cx="5181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Hbl = hornblende, Cum = cummingtonite, Ath = anthophyllite, Grs = grossularite, Grt = garnet, Bt = biotite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3"/>
          <p:cNvSpPr>
            <a:spLocks noGrp="1" noChangeArrowheads="1"/>
          </p:cNvSpPr>
          <p:nvPr>
            <p:ph type="ctrTitle"/>
          </p:nvPr>
        </p:nvSpPr>
        <p:spPr>
          <a:xfrm>
            <a:off x="201613" y="139700"/>
            <a:ext cx="8656637" cy="847725"/>
          </a:xfrm>
        </p:spPr>
        <p:txBody>
          <a:bodyPr/>
          <a:lstStyle/>
          <a:p>
            <a:r>
              <a:rPr lang="en-US" altLang="en-US" sz="3600" smtClean="0">
                <a:solidFill>
                  <a:srgbClr val="0070C0"/>
                </a:solidFill>
              </a:rPr>
              <a:t>Greenschist, Amphibolite, Granulite Facies</a:t>
            </a:r>
            <a:endParaRPr lang="en-US" altLang="en-US" sz="3200" smtClean="0">
              <a:solidFill>
                <a:srgbClr val="0070C0"/>
              </a:solidFill>
            </a:endParaRPr>
          </a:p>
        </p:txBody>
      </p:sp>
      <p:sp>
        <p:nvSpPr>
          <p:cNvPr id="40963" name="Rectangle 2"/>
          <p:cNvSpPr>
            <a:spLocks noGrp="1" noChangeArrowheads="1"/>
          </p:cNvSpPr>
          <p:nvPr>
            <p:ph type="subTitle" idx="1"/>
          </p:nvPr>
        </p:nvSpPr>
        <p:spPr>
          <a:xfrm>
            <a:off x="320675" y="1098550"/>
            <a:ext cx="8823325" cy="5759450"/>
          </a:xfrm>
        </p:spPr>
        <p:txBody>
          <a:bodyPr/>
          <a:lstStyle/>
          <a:p>
            <a:pPr marL="287338" indent="-287338" algn="l">
              <a:spcBef>
                <a:spcPts val="600"/>
              </a:spcBef>
              <a:buFont typeface="Monotype Sorts" panose="05010101010101010101" pitchFamily="2" charset="2"/>
              <a:buChar char="l"/>
            </a:pPr>
            <a:r>
              <a:rPr lang="en-US" altLang="en-US" smtClean="0">
                <a:solidFill>
                  <a:srgbClr val="00CC00"/>
                </a:solidFill>
              </a:rPr>
              <a:t>Amphibolite </a:t>
            </a:r>
            <a:r>
              <a:rPr lang="en-US" altLang="en-US" smtClean="0">
                <a:solidFill>
                  <a:srgbClr val="00CC00"/>
                </a:solidFill>
                <a:latin typeface="Symbol" panose="05050102010706020507" pitchFamily="18" charset="2"/>
              </a:rPr>
              <a:t>®</a:t>
            </a:r>
            <a:r>
              <a:rPr lang="en-US" altLang="en-US" smtClean="0">
                <a:solidFill>
                  <a:srgbClr val="00CC00"/>
                </a:solidFill>
              </a:rPr>
              <a:t> granulite facies</a:t>
            </a:r>
            <a:r>
              <a:rPr lang="en-US" altLang="en-US" smtClean="0"/>
              <a:t> ~ 650-700</a:t>
            </a:r>
            <a:r>
              <a:rPr lang="en-US" altLang="en-US" baseline="30000" smtClean="0"/>
              <a:t>o</a:t>
            </a:r>
            <a:r>
              <a:rPr lang="en-US" altLang="en-US" smtClean="0"/>
              <a:t>C</a:t>
            </a:r>
          </a:p>
          <a:p>
            <a:pPr marL="287338" indent="-287338" algn="l">
              <a:spcBef>
                <a:spcPts val="600"/>
              </a:spcBef>
              <a:buFont typeface="Monotype Sorts" panose="05010101010101010101" pitchFamily="2" charset="2"/>
              <a:buChar char="l"/>
            </a:pPr>
            <a:r>
              <a:rPr lang="en-US" altLang="en-US" smtClean="0"/>
              <a:t>If aqueous fluid, associated pelitic and quartzo-feldspathic rocks (including granitoids) begin to melt in this range at low to medium pressures </a:t>
            </a:r>
            <a:r>
              <a:rPr lang="en-US" altLang="en-US" smtClean="0">
                <a:latin typeface="Symbol" panose="05050102010706020507" pitchFamily="18" charset="2"/>
              </a:rPr>
              <a:t>®</a:t>
            </a:r>
            <a:r>
              <a:rPr lang="en-US" altLang="en-US" smtClean="0"/>
              <a:t> </a:t>
            </a:r>
            <a:r>
              <a:rPr lang="en-US" altLang="en-US" smtClean="0">
                <a:solidFill>
                  <a:srgbClr val="00CC00"/>
                </a:solidFill>
              </a:rPr>
              <a:t>migmatites</a:t>
            </a:r>
            <a:r>
              <a:rPr lang="en-US" altLang="en-US" smtClean="0"/>
              <a:t> and melts may become mobilized</a:t>
            </a:r>
          </a:p>
          <a:p>
            <a:pPr marL="287338" indent="-287338" algn="l">
              <a:spcBef>
                <a:spcPts val="600"/>
              </a:spcBef>
              <a:buFont typeface="Monotype Sorts" panose="05010101010101010101" pitchFamily="2" charset="2"/>
              <a:buChar char="l"/>
            </a:pPr>
            <a:r>
              <a:rPr lang="en-US" altLang="en-US" smtClean="0"/>
              <a:t>As a result not all pelites and quartzo-feldspathic rocks reach the granulite facies</a:t>
            </a:r>
          </a:p>
        </p:txBody>
      </p:sp>
      <p:sp>
        <p:nvSpPr>
          <p:cNvPr id="4096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F907970B-2B2F-4EB6-AE50-50FFFB0A3CC0}" type="slidenum">
              <a:rPr lang="en-US" altLang="en-US" sz="1400"/>
              <a:pPr eaLnBrk="1" hangingPunct="1">
                <a:spcBef>
                  <a:spcPct val="0"/>
                </a:spcBef>
                <a:buFontTx/>
                <a:buNone/>
              </a:pPr>
              <a:t>41</a:t>
            </a:fld>
            <a:endParaRPr lang="en-US" altLang="en-US" sz="1400"/>
          </a:p>
        </p:txBody>
      </p:sp>
      <p:pic>
        <p:nvPicPr>
          <p:cNvPr id="99333" name="Picture 5" descr="Migmatite2"/>
          <p:cNvPicPr>
            <a:picLocks noChangeAspect="1" noChangeArrowheads="1"/>
          </p:cNvPicPr>
          <p:nvPr/>
        </p:nvPicPr>
        <p:blipFill>
          <a:blip r:embed="rId3">
            <a:extLst>
              <a:ext uri="{28A0092B-C50C-407E-A947-70E740481C1C}">
                <a14:useLocalDpi xmlns:a14="http://schemas.microsoft.com/office/drawing/2010/main" val="0"/>
              </a:ext>
            </a:extLst>
          </a:blip>
          <a:srcRect l="5630" b="14784"/>
          <a:stretch>
            <a:fillRect/>
          </a:stretch>
        </p:blipFill>
        <p:spPr bwMode="auto">
          <a:xfrm>
            <a:off x="0" y="1090613"/>
            <a:ext cx="9144000"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9333"/>
                                        </p:tgtEl>
                                        <p:attrNameLst>
                                          <p:attrName>style.visibility</p:attrName>
                                        </p:attrNameLst>
                                      </p:cBhvr>
                                      <p:to>
                                        <p:strVal val="visible"/>
                                      </p:to>
                                    </p:set>
                                    <p:animEffect transition="in" filter="circle(in)">
                                      <p:cBhvr>
                                        <p:cTn id="7" dur="2000"/>
                                        <p:tgtEl>
                                          <p:spTgt spid="99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C44B0757-1463-415E-B0A7-D59175E93482}" type="slidenum">
              <a:rPr lang="en-US" altLang="en-US" sz="1400"/>
              <a:pPr eaLnBrk="1" hangingPunct="1">
                <a:spcBef>
                  <a:spcPct val="0"/>
                </a:spcBef>
                <a:buFontTx/>
                <a:buNone/>
              </a:pPr>
              <a:t>42</a:t>
            </a:fld>
            <a:endParaRPr lang="en-US" altLang="en-US" sz="1400"/>
          </a:p>
        </p:txBody>
      </p:sp>
      <p:sp>
        <p:nvSpPr>
          <p:cNvPr id="41987" name="Rectangle 2"/>
          <p:cNvSpPr>
            <a:spLocks noGrp="1" noChangeArrowheads="1"/>
          </p:cNvSpPr>
          <p:nvPr>
            <p:ph type="title"/>
          </p:nvPr>
        </p:nvSpPr>
        <p:spPr>
          <a:xfrm>
            <a:off x="5715000" y="228600"/>
            <a:ext cx="3200400" cy="1143000"/>
          </a:xfrm>
        </p:spPr>
        <p:txBody>
          <a:bodyPr/>
          <a:lstStyle/>
          <a:p>
            <a:pPr eaLnBrk="1" hangingPunct="1"/>
            <a:r>
              <a:rPr lang="en-US" altLang="en-US" dirty="0" smtClean="0"/>
              <a:t>Granulite Facies</a:t>
            </a:r>
          </a:p>
        </p:txBody>
      </p:sp>
      <p:sp>
        <p:nvSpPr>
          <p:cNvPr id="50180" name="Rectangle 4"/>
          <p:cNvSpPr>
            <a:spLocks noGrp="1" noChangeArrowheads="1"/>
          </p:cNvSpPr>
          <p:nvPr>
            <p:ph type="body" sz="half" idx="2"/>
          </p:nvPr>
        </p:nvSpPr>
        <p:spPr>
          <a:xfrm>
            <a:off x="5410200" y="1524000"/>
            <a:ext cx="3429000" cy="5105400"/>
          </a:xfrm>
        </p:spPr>
        <p:txBody>
          <a:bodyPr/>
          <a:lstStyle/>
          <a:p>
            <a:pPr>
              <a:spcBef>
                <a:spcPts val="600"/>
              </a:spcBef>
              <a:buClr>
                <a:schemeClr val="tx1"/>
              </a:buClr>
              <a:defRPr/>
            </a:pPr>
            <a:r>
              <a:rPr lang="en-US" sz="2400" dirty="0" smtClean="0">
                <a:effectLst>
                  <a:outerShdw blurRad="38100" dist="38100" dir="2700000" algn="tl">
                    <a:srgbClr val="C0C0C0"/>
                  </a:outerShdw>
                </a:effectLst>
              </a:rPr>
              <a:t>Fig. 25-8. </a:t>
            </a:r>
            <a:r>
              <a:rPr lang="en-US" sz="2400" dirty="0" smtClean="0">
                <a:effectLst>
                  <a:outerShdw blurRad="38100" dist="38100" dir="2700000" algn="tl">
                    <a:srgbClr val="C0C0C0"/>
                  </a:outerShdw>
                </a:effectLst>
                <a:cs typeface="Times New Roman" pitchFamily="18" charset="0"/>
              </a:rPr>
              <a:t>ACF diagram illustrating representative mineral assemblages for </a:t>
            </a:r>
            <a:r>
              <a:rPr lang="en-US" sz="2400" dirty="0" err="1" smtClean="0">
                <a:effectLst>
                  <a:outerShdw blurRad="38100" dist="38100" dir="2700000" algn="tl">
                    <a:srgbClr val="C0C0C0"/>
                  </a:outerShdw>
                </a:effectLst>
                <a:cs typeface="Times New Roman" pitchFamily="18" charset="0"/>
              </a:rPr>
              <a:t>metabasites</a:t>
            </a:r>
            <a:r>
              <a:rPr lang="en-US" sz="2400" dirty="0" smtClean="0">
                <a:effectLst>
                  <a:outerShdw blurRad="38100" dist="38100" dir="2700000" algn="tl">
                    <a:srgbClr val="C0C0C0"/>
                  </a:outerShdw>
                </a:effectLst>
                <a:cs typeface="Times New Roman" pitchFamily="18" charset="0"/>
              </a:rPr>
              <a:t> in the </a:t>
            </a:r>
            <a:r>
              <a:rPr lang="en-US" sz="2400" dirty="0" err="1" smtClean="0">
                <a:effectLst>
                  <a:outerShdw blurRad="38100" dist="38100" dir="2700000" algn="tl">
                    <a:srgbClr val="C0C0C0"/>
                  </a:outerShdw>
                </a:effectLst>
                <a:cs typeface="Times New Roman" pitchFamily="18" charset="0"/>
              </a:rPr>
              <a:t>granulite</a:t>
            </a:r>
            <a:r>
              <a:rPr lang="en-US" sz="2400" dirty="0" smtClean="0">
                <a:effectLst>
                  <a:outerShdw blurRad="38100" dist="38100" dir="2700000" algn="tl">
                    <a:srgbClr val="C0C0C0"/>
                  </a:outerShdw>
                </a:effectLst>
                <a:cs typeface="Times New Roman" pitchFamily="18" charset="0"/>
              </a:rPr>
              <a:t> </a:t>
            </a:r>
            <a:r>
              <a:rPr lang="en-US" sz="2400" dirty="0" err="1" smtClean="0">
                <a:effectLst>
                  <a:outerShdw blurRad="38100" dist="38100" dir="2700000" algn="tl">
                    <a:srgbClr val="C0C0C0"/>
                  </a:outerShdw>
                </a:effectLst>
                <a:cs typeface="Times New Roman" pitchFamily="18" charset="0"/>
              </a:rPr>
              <a:t>facies</a:t>
            </a:r>
            <a:r>
              <a:rPr lang="en-US" sz="2400" dirty="0" smtClean="0">
                <a:effectLst>
                  <a:outerShdw blurRad="38100" dist="38100" dir="2700000" algn="tl">
                    <a:srgbClr val="C0C0C0"/>
                  </a:outerShdw>
                </a:effectLst>
                <a:cs typeface="Times New Roman" pitchFamily="18" charset="0"/>
              </a:rPr>
              <a:t>. The composition range of common </a:t>
            </a:r>
            <a:r>
              <a:rPr lang="en-US" sz="2400" dirty="0" err="1" smtClean="0">
                <a:effectLst>
                  <a:outerShdw blurRad="38100" dist="38100" dir="2700000" algn="tl">
                    <a:srgbClr val="C0C0C0"/>
                  </a:outerShdw>
                </a:effectLst>
                <a:cs typeface="Times New Roman" pitchFamily="18" charset="0"/>
              </a:rPr>
              <a:t>mafic</a:t>
            </a:r>
            <a:r>
              <a:rPr lang="en-US" sz="2400" dirty="0" smtClean="0">
                <a:effectLst>
                  <a:outerShdw blurRad="38100" dist="38100" dir="2700000" algn="tl">
                    <a:srgbClr val="C0C0C0"/>
                  </a:outerShdw>
                </a:effectLst>
                <a:cs typeface="Times New Roman" pitchFamily="18" charset="0"/>
              </a:rPr>
              <a:t> rocks is shaded. </a:t>
            </a:r>
          </a:p>
          <a:p>
            <a:pPr>
              <a:spcBef>
                <a:spcPts val="600"/>
              </a:spcBef>
              <a:buClr>
                <a:schemeClr val="tx1"/>
              </a:buClr>
              <a:defRPr/>
            </a:pPr>
            <a:r>
              <a:rPr lang="en-US" sz="2400" dirty="0" smtClean="0">
                <a:effectLst>
                  <a:outerShdw blurRad="38100" dist="38100" dir="2700000" algn="tl">
                    <a:srgbClr val="C0C0C0"/>
                  </a:outerShdw>
                </a:effectLst>
                <a:cs typeface="Times New Roman" pitchFamily="18" charset="0"/>
              </a:rPr>
              <a:t>Common assemblage:</a:t>
            </a:r>
          </a:p>
          <a:p>
            <a:pPr lvl="1">
              <a:spcBef>
                <a:spcPts val="600"/>
              </a:spcBef>
              <a:buClr>
                <a:schemeClr val="tx1"/>
              </a:buClr>
              <a:buFont typeface="Wingdings" pitchFamily="2" charset="2"/>
              <a:buChar char="§"/>
              <a:defRPr/>
            </a:pPr>
            <a:r>
              <a:rPr lang="fr-FR" sz="3200" dirty="0" smtClean="0">
                <a:ea typeface="+mn-ea"/>
                <a:cs typeface="+mn-cs"/>
              </a:rPr>
              <a:t> </a:t>
            </a:r>
            <a:r>
              <a:rPr lang="fr-FR" sz="2400" dirty="0" err="1" smtClean="0">
                <a:ea typeface="+mn-ea"/>
                <a:cs typeface="+mn-cs"/>
              </a:rPr>
              <a:t>opx</a:t>
            </a:r>
            <a:r>
              <a:rPr lang="fr-FR" sz="2400" dirty="0" smtClean="0">
                <a:ea typeface="+mn-ea"/>
                <a:cs typeface="+mn-cs"/>
              </a:rPr>
              <a:t> + </a:t>
            </a:r>
            <a:r>
              <a:rPr lang="fr-FR" sz="2400" dirty="0" err="1" smtClean="0">
                <a:ea typeface="+mn-ea"/>
                <a:cs typeface="+mn-cs"/>
              </a:rPr>
              <a:t>cpx</a:t>
            </a:r>
            <a:r>
              <a:rPr lang="fr-FR" sz="2400" dirty="0" smtClean="0">
                <a:ea typeface="+mn-ea"/>
                <a:cs typeface="+mn-cs"/>
              </a:rPr>
              <a:t> + plagioclase + quartz ± </a:t>
            </a:r>
            <a:r>
              <a:rPr lang="fr-FR" sz="2400" dirty="0" err="1" smtClean="0">
                <a:ea typeface="+mn-ea"/>
                <a:cs typeface="+mn-cs"/>
              </a:rPr>
              <a:t>garnet</a:t>
            </a:r>
            <a:endParaRPr lang="en-US" sz="2400" dirty="0" smtClean="0"/>
          </a:p>
        </p:txBody>
      </p:sp>
      <p:pic>
        <p:nvPicPr>
          <p:cNvPr id="41989" name="Picture 5" descr="Fig 25-8"/>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228600" y="304800"/>
            <a:ext cx="5181600" cy="5060950"/>
          </a:xfrm>
          <a:noFill/>
        </p:spPr>
      </p:pic>
      <p:sp>
        <p:nvSpPr>
          <p:cNvPr id="41990" name="Text Box 6"/>
          <p:cNvSpPr txBox="1">
            <a:spLocks noChangeArrowheads="1"/>
          </p:cNvSpPr>
          <p:nvPr/>
        </p:nvSpPr>
        <p:spPr bwMode="auto">
          <a:xfrm>
            <a:off x="365125" y="5603875"/>
            <a:ext cx="49688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Wo = wollastonite, Aug = augite, </a:t>
            </a:r>
          </a:p>
          <a:p>
            <a:pPr eaLnBrk="1" hangingPunct="1">
              <a:spcBef>
                <a:spcPct val="0"/>
              </a:spcBef>
              <a:buFontTx/>
              <a:buNone/>
            </a:pPr>
            <a:r>
              <a:rPr lang="en-US" altLang="en-US" sz="2400"/>
              <a:t>Grt = garnet,  Crd = cordierite</a:t>
            </a:r>
          </a:p>
          <a:p>
            <a:pPr eaLnBrk="1" hangingPunct="1">
              <a:spcBef>
                <a:spcPct val="0"/>
              </a:spcBef>
              <a:buFontTx/>
              <a:buNone/>
            </a:pPr>
            <a:r>
              <a:rPr lang="en-US" altLang="en-US" sz="2400"/>
              <a:t>Sil = sillimanite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dirty="0" smtClean="0"/>
              <a:t>Granulite Formation</a:t>
            </a:r>
          </a:p>
        </p:txBody>
      </p:sp>
      <p:sp>
        <p:nvSpPr>
          <p:cNvPr id="43011" name="Text Placeholder 3"/>
          <p:cNvSpPr>
            <a:spLocks noGrp="1"/>
          </p:cNvSpPr>
          <p:nvPr>
            <p:ph type="body" sz="half" idx="2"/>
          </p:nvPr>
        </p:nvSpPr>
        <p:spPr>
          <a:xfrm>
            <a:off x="685800" y="1981200"/>
            <a:ext cx="7772400" cy="4114800"/>
          </a:xfrm>
        </p:spPr>
        <p:txBody>
          <a:bodyPr/>
          <a:lstStyle/>
          <a:p>
            <a:r>
              <a:rPr lang="en-US" altLang="en-US" sz="2400" dirty="0" smtClean="0"/>
              <a:t>Very hot temperatures - </a:t>
            </a:r>
            <a:r>
              <a:rPr lang="en-US" altLang="en-US" sz="2400" dirty="0" err="1" smtClean="0"/>
              <a:t>granulites</a:t>
            </a:r>
            <a:r>
              <a:rPr lang="en-US" altLang="en-US" sz="2400" dirty="0" smtClean="0"/>
              <a:t> represent temperatures in excess of 700°C, and sometimes as hot as 1000°C. Since temperatures at the depth of a granulite facies rock, with an average </a:t>
            </a:r>
            <a:r>
              <a:rPr lang="en-US" altLang="en-US" sz="2400" dirty="0" err="1" smtClean="0"/>
              <a:t>geotherm</a:t>
            </a:r>
            <a:r>
              <a:rPr lang="en-US" altLang="en-US" sz="2400" dirty="0" smtClean="0"/>
              <a:t>, should be about 500°C, they probably represent areas of crustal thickening with very high </a:t>
            </a:r>
            <a:r>
              <a:rPr lang="en-US" altLang="en-US" sz="2400" dirty="0" err="1" smtClean="0"/>
              <a:t>geotherms</a:t>
            </a:r>
            <a:r>
              <a:rPr lang="en-US" altLang="en-US" sz="2400" dirty="0" smtClean="0"/>
              <a:t>.</a:t>
            </a:r>
          </a:p>
          <a:p>
            <a:r>
              <a:rPr lang="en-US" altLang="en-US" sz="2400" dirty="0" smtClean="0"/>
              <a:t>Granulite facies rocks are anhydrous. This allows them to reach temperatures of 1000°C without melting.</a:t>
            </a:r>
          </a:p>
          <a:p>
            <a:endParaRPr lang="en-US" altLang="en-US" sz="2400" dirty="0" smtClean="0"/>
          </a:p>
        </p:txBody>
      </p:sp>
      <p:sp>
        <p:nvSpPr>
          <p:cNvPr id="4301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57336D2E-8191-42D8-859C-7DB03DA12A7D}" type="slidenum">
              <a:rPr lang="en-US" altLang="en-US" sz="1400"/>
              <a:pPr eaLnBrk="1" hangingPunct="1">
                <a:spcBef>
                  <a:spcPct val="0"/>
                </a:spcBef>
                <a:buFontTx/>
                <a:buNone/>
              </a:pPr>
              <a:t>43</a:t>
            </a:fld>
            <a:endParaRPr lang="en-US" altLang="en-US" sz="14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85800" y="304800"/>
            <a:ext cx="7772400" cy="1143000"/>
          </a:xfrm>
        </p:spPr>
        <p:txBody>
          <a:bodyPr/>
          <a:lstStyle/>
          <a:p>
            <a:r>
              <a:rPr lang="en-US" altLang="en-US" dirty="0" smtClean="0"/>
              <a:t>Transition to </a:t>
            </a:r>
            <a:r>
              <a:rPr lang="en-US" altLang="en-US" dirty="0" err="1" smtClean="0"/>
              <a:t>Eclogite</a:t>
            </a:r>
            <a:endParaRPr lang="en-US" altLang="en-US" dirty="0" smtClean="0"/>
          </a:p>
        </p:txBody>
      </p:sp>
      <p:sp>
        <p:nvSpPr>
          <p:cNvPr id="44035" name="Content Placeholder 2"/>
          <p:cNvSpPr>
            <a:spLocks noGrp="1"/>
          </p:cNvSpPr>
          <p:nvPr>
            <p:ph idx="1"/>
          </p:nvPr>
        </p:nvSpPr>
        <p:spPr>
          <a:xfrm>
            <a:off x="685800" y="1447800"/>
            <a:ext cx="7772400" cy="4114800"/>
          </a:xfrm>
        </p:spPr>
        <p:txBody>
          <a:bodyPr/>
          <a:lstStyle/>
          <a:p>
            <a:r>
              <a:rPr lang="sv-SE" altLang="en-US" dirty="0" smtClean="0"/>
              <a:t>This reaction removes plagioclase, forming garnet, and signalling the transition to eclogite</a:t>
            </a:r>
          </a:p>
          <a:p>
            <a:endParaRPr lang="sv-SE" altLang="en-US" dirty="0" smtClean="0"/>
          </a:p>
          <a:p>
            <a:r>
              <a:rPr lang="sv-SE" altLang="en-US" dirty="0" smtClean="0"/>
              <a:t>Opx + Plag  =  Garnet +  Cpx + Qtz</a:t>
            </a:r>
          </a:p>
          <a:p>
            <a:endParaRPr lang="sv-SE" altLang="en-US" dirty="0" smtClean="0"/>
          </a:p>
          <a:p>
            <a:r>
              <a:rPr lang="it-IT" altLang="en-US" dirty="0" smtClean="0"/>
              <a:t>4(Mg,Fe)SiO</a:t>
            </a:r>
            <a:r>
              <a:rPr lang="it-IT" altLang="en-US" baseline="-25000" dirty="0" smtClean="0"/>
              <a:t>3</a:t>
            </a:r>
            <a:r>
              <a:rPr lang="it-IT" altLang="en-US" dirty="0" smtClean="0"/>
              <a:t> + CaAl</a:t>
            </a:r>
            <a:r>
              <a:rPr lang="it-IT" altLang="en-US" baseline="-25000" dirty="0" smtClean="0"/>
              <a:t>2</a:t>
            </a:r>
            <a:r>
              <a:rPr lang="it-IT" altLang="en-US" dirty="0" smtClean="0"/>
              <a:t>Si</a:t>
            </a:r>
            <a:r>
              <a:rPr lang="it-IT" altLang="en-US" baseline="-25000" dirty="0" smtClean="0"/>
              <a:t>2</a:t>
            </a:r>
            <a:r>
              <a:rPr lang="it-IT" altLang="en-US" dirty="0" smtClean="0"/>
              <a:t>O</a:t>
            </a:r>
            <a:r>
              <a:rPr lang="it-IT" altLang="en-US" baseline="-25000" dirty="0" smtClean="0"/>
              <a:t>8</a:t>
            </a:r>
            <a:r>
              <a:rPr lang="it-IT" altLang="en-US" dirty="0" smtClean="0"/>
              <a:t> = (Mg,Fe)</a:t>
            </a:r>
            <a:r>
              <a:rPr lang="it-IT" altLang="en-US" baseline="-25000" dirty="0" smtClean="0"/>
              <a:t>3</a:t>
            </a:r>
            <a:r>
              <a:rPr lang="it-IT" altLang="en-US" dirty="0" smtClean="0"/>
              <a:t>Al</a:t>
            </a:r>
            <a:r>
              <a:rPr lang="it-IT" altLang="en-US" baseline="-25000" dirty="0" smtClean="0"/>
              <a:t>2</a:t>
            </a:r>
            <a:r>
              <a:rPr lang="it-IT" altLang="en-US" dirty="0" smtClean="0"/>
              <a:t>Si</a:t>
            </a:r>
            <a:r>
              <a:rPr lang="it-IT" altLang="en-US" baseline="-25000" dirty="0" smtClean="0"/>
              <a:t>3</a:t>
            </a:r>
            <a:r>
              <a:rPr lang="it-IT" altLang="en-US" dirty="0" smtClean="0"/>
              <a:t>O</a:t>
            </a:r>
            <a:r>
              <a:rPr lang="it-IT" altLang="en-US" baseline="-25000" dirty="0" smtClean="0"/>
              <a:t>12 </a:t>
            </a:r>
            <a:r>
              <a:rPr lang="it-IT" altLang="en-US" dirty="0" smtClean="0"/>
              <a:t>+ Ca(Mg,Fe)Si</a:t>
            </a:r>
            <a:r>
              <a:rPr lang="it-IT" altLang="en-US" baseline="-25000" dirty="0" smtClean="0"/>
              <a:t>2</a:t>
            </a:r>
            <a:r>
              <a:rPr lang="it-IT" altLang="en-US" dirty="0" smtClean="0"/>
              <a:t>O</a:t>
            </a:r>
            <a:r>
              <a:rPr lang="it-IT" altLang="en-US" baseline="-25000" dirty="0" smtClean="0"/>
              <a:t>6</a:t>
            </a:r>
            <a:r>
              <a:rPr lang="it-IT" altLang="en-US" dirty="0" smtClean="0"/>
              <a:t> + SiO</a:t>
            </a:r>
            <a:r>
              <a:rPr lang="it-IT" altLang="en-US" baseline="-25000" dirty="0" smtClean="0"/>
              <a:t>2</a:t>
            </a:r>
            <a:endParaRPr lang="en-US" altLang="en-US" dirty="0" smtClean="0"/>
          </a:p>
        </p:txBody>
      </p:sp>
      <p:sp>
        <p:nvSpPr>
          <p:cNvPr id="440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725CDEE9-D333-441A-885A-F5F75804FE34}" type="slidenum">
              <a:rPr lang="en-US" altLang="en-US" sz="1400"/>
              <a:pPr eaLnBrk="1" hangingPunct="1">
                <a:spcBef>
                  <a:spcPct val="0"/>
                </a:spcBef>
                <a:buFontTx/>
                <a:buNone/>
              </a:pPr>
              <a:t>44</a:t>
            </a:fld>
            <a:endParaRPr lang="en-US" altLang="en-US" sz="14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781286DF-F765-4913-AB70-A74F9737197B}" type="slidenum">
              <a:rPr lang="en-US" altLang="en-US" sz="1400"/>
              <a:pPr eaLnBrk="1" hangingPunct="1">
                <a:spcBef>
                  <a:spcPct val="0"/>
                </a:spcBef>
                <a:buFontTx/>
                <a:buNone/>
              </a:pPr>
              <a:t>45</a:t>
            </a:fld>
            <a:endParaRPr lang="en-US" altLang="en-US" sz="1400"/>
          </a:p>
        </p:txBody>
      </p:sp>
      <p:sp>
        <p:nvSpPr>
          <p:cNvPr id="45059" name="Rectangle 2"/>
          <p:cNvSpPr>
            <a:spLocks noGrp="1" noChangeArrowheads="1"/>
          </p:cNvSpPr>
          <p:nvPr>
            <p:ph type="title"/>
          </p:nvPr>
        </p:nvSpPr>
        <p:spPr>
          <a:xfrm>
            <a:off x="685800" y="228600"/>
            <a:ext cx="7772400" cy="1143000"/>
          </a:xfrm>
        </p:spPr>
        <p:txBody>
          <a:bodyPr/>
          <a:lstStyle/>
          <a:p>
            <a:pPr eaLnBrk="1" hangingPunct="1"/>
            <a:r>
              <a:rPr lang="en-US" altLang="en-US" dirty="0" smtClean="0"/>
              <a:t>Mineral Transformations in the Medium P/T Series</a:t>
            </a:r>
          </a:p>
        </p:txBody>
      </p:sp>
      <p:sp>
        <p:nvSpPr>
          <p:cNvPr id="51204" name="Rectangle 4"/>
          <p:cNvSpPr>
            <a:spLocks noGrp="1" noChangeArrowheads="1"/>
          </p:cNvSpPr>
          <p:nvPr>
            <p:ph type="body" sz="half" idx="2"/>
          </p:nvPr>
        </p:nvSpPr>
        <p:spPr>
          <a:xfrm>
            <a:off x="6629400" y="1752600"/>
            <a:ext cx="2362200" cy="3276600"/>
          </a:xfrm>
        </p:spPr>
        <p:txBody>
          <a:bodyPr/>
          <a:lstStyle/>
          <a:p>
            <a:pPr>
              <a:lnSpc>
                <a:spcPct val="90000"/>
              </a:lnSpc>
              <a:spcBef>
                <a:spcPts val="600"/>
              </a:spcBef>
              <a:buClr>
                <a:schemeClr val="tx1"/>
              </a:buClr>
              <a:buSzPct val="50000"/>
              <a:defRPr/>
            </a:pPr>
            <a:r>
              <a:rPr lang="en-US" sz="1800" smtClean="0">
                <a:effectLst>
                  <a:outerShdw blurRad="38100" dist="38100" dir="2700000" algn="tl">
                    <a:srgbClr val="C0C0C0"/>
                  </a:outerShdw>
                </a:effectLst>
              </a:rPr>
              <a:t>Fig. 25-9. </a:t>
            </a:r>
            <a:r>
              <a:rPr lang="en-US" sz="1800" smtClean="0">
                <a:effectLst>
                  <a:outerShdw blurRad="38100" dist="38100" dir="2700000" algn="tl">
                    <a:srgbClr val="C0C0C0"/>
                  </a:outerShdw>
                </a:effectLst>
                <a:cs typeface="Times New Roman" pitchFamily="18" charset="0"/>
              </a:rPr>
              <a:t>Typical mineral changes that take place in metabasic rocks during progressive metamorphism in the medium P/T facies series</a:t>
            </a:r>
          </a:p>
          <a:p>
            <a:pPr>
              <a:lnSpc>
                <a:spcPct val="90000"/>
              </a:lnSpc>
              <a:spcBef>
                <a:spcPts val="600"/>
              </a:spcBef>
              <a:buClr>
                <a:schemeClr val="tx1"/>
              </a:buClr>
              <a:buSzPct val="50000"/>
              <a:defRPr/>
            </a:pPr>
            <a:r>
              <a:rPr lang="en-US" sz="1800" smtClean="0">
                <a:effectLst>
                  <a:outerShdw blurRad="38100" dist="38100" dir="2700000" algn="tl">
                    <a:srgbClr val="C0C0C0"/>
                  </a:outerShdw>
                </a:effectLst>
                <a:cs typeface="Times New Roman" pitchFamily="18" charset="0"/>
              </a:rPr>
              <a:t>The approximate location of the pelitic zones of Barrovian metamorphism are included for comparison.  </a:t>
            </a:r>
            <a:endParaRPr lang="en-US" sz="3600" smtClean="0"/>
          </a:p>
        </p:txBody>
      </p:sp>
      <p:pic>
        <p:nvPicPr>
          <p:cNvPr id="45061" name="Picture 5" descr="Fig 25-9"/>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228600" y="1447800"/>
            <a:ext cx="6324600" cy="5008563"/>
          </a:xfr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9" name="Rectangle 3"/>
          <p:cNvSpPr>
            <a:spLocks noGrp="1" noChangeArrowheads="1"/>
          </p:cNvSpPr>
          <p:nvPr>
            <p:ph type="ctrTitle"/>
          </p:nvPr>
        </p:nvSpPr>
        <p:spPr>
          <a:xfrm>
            <a:off x="201613" y="139700"/>
            <a:ext cx="8656637" cy="1417638"/>
          </a:xfrm>
        </p:spPr>
        <p:txBody>
          <a:bodyPr rtlCol="0">
            <a:normAutofit fontScale="90000"/>
          </a:bodyPr>
          <a:lstStyle/>
          <a:p>
            <a:pPr fontAlgn="auto">
              <a:spcAft>
                <a:spcPts val="0"/>
              </a:spcAft>
              <a:defRPr/>
            </a:pPr>
            <a:r>
              <a:rPr lang="en-US" sz="3200" dirty="0" smtClean="0"/>
              <a:t>Mafic Assemblages of the Low P/T Series: Albite-Epidote Hornfels, Hornblende Hornfels, Pyroxene Hornfels, and Sanidinite Facies</a:t>
            </a:r>
          </a:p>
        </p:txBody>
      </p:sp>
      <p:sp>
        <p:nvSpPr>
          <p:cNvPr id="46083" name="Rectangle 2"/>
          <p:cNvSpPr>
            <a:spLocks noGrp="1" noChangeArrowheads="1"/>
          </p:cNvSpPr>
          <p:nvPr>
            <p:ph type="subTitle" idx="1"/>
          </p:nvPr>
        </p:nvSpPr>
        <p:spPr>
          <a:xfrm>
            <a:off x="179388" y="1701800"/>
            <a:ext cx="8823325" cy="5049838"/>
          </a:xfrm>
        </p:spPr>
        <p:txBody>
          <a:bodyPr/>
          <a:lstStyle/>
          <a:p>
            <a:pPr marL="287338" indent="-287338" algn="l">
              <a:spcBef>
                <a:spcPts val="600"/>
              </a:spcBef>
              <a:buClr>
                <a:srgbClr val="FF0000"/>
              </a:buClr>
              <a:buFontTx/>
              <a:buChar char="•"/>
            </a:pPr>
            <a:r>
              <a:rPr lang="en-US" altLang="en-US" smtClean="0"/>
              <a:t>Mineralogy of low-pressure metabasites not appreciably different from the med.-P facies series </a:t>
            </a:r>
          </a:p>
          <a:p>
            <a:pPr marL="287338" indent="-287338" algn="l">
              <a:spcBef>
                <a:spcPts val="600"/>
              </a:spcBef>
              <a:buClr>
                <a:srgbClr val="FF0000"/>
              </a:buClr>
              <a:buFontTx/>
              <a:buChar char="•"/>
            </a:pPr>
            <a:r>
              <a:rPr lang="en-US" altLang="en-US" smtClean="0">
                <a:solidFill>
                  <a:srgbClr val="FF3399"/>
                </a:solidFill>
              </a:rPr>
              <a:t>Albite-epidote hornfels</a:t>
            </a:r>
            <a:r>
              <a:rPr lang="en-US" altLang="en-US" smtClean="0"/>
              <a:t> facies correlates with the greenschist facies into which it grades with increasing pressure</a:t>
            </a:r>
          </a:p>
          <a:p>
            <a:pPr marL="287338" indent="-287338" algn="l">
              <a:spcBef>
                <a:spcPts val="600"/>
              </a:spcBef>
              <a:buClr>
                <a:srgbClr val="FF0000"/>
              </a:buClr>
              <a:buFontTx/>
              <a:buChar char="•"/>
            </a:pPr>
            <a:r>
              <a:rPr lang="en-US" altLang="en-US" smtClean="0">
                <a:solidFill>
                  <a:srgbClr val="FF3399"/>
                </a:solidFill>
              </a:rPr>
              <a:t>Hornblende hornfels facies</a:t>
            </a:r>
            <a:r>
              <a:rPr lang="en-US" altLang="en-US" smtClean="0"/>
              <a:t> correlates with the amphibolite facies, and the </a:t>
            </a:r>
            <a:r>
              <a:rPr lang="en-US" altLang="en-US" smtClean="0">
                <a:solidFill>
                  <a:srgbClr val="FF3399"/>
                </a:solidFill>
              </a:rPr>
              <a:t>pyroxene hornfels and sanidinite facies</a:t>
            </a:r>
            <a:r>
              <a:rPr lang="en-US" altLang="en-US" smtClean="0"/>
              <a:t> correlate with the granulite facies</a:t>
            </a:r>
          </a:p>
        </p:txBody>
      </p:sp>
      <p:sp>
        <p:nvSpPr>
          <p:cNvPr id="460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DCC70F95-D2C2-45A7-9FAC-F2AF1AA28D2A}" type="slidenum">
              <a:rPr lang="en-US" altLang="en-US" sz="1400"/>
              <a:pPr eaLnBrk="1" hangingPunct="1">
                <a:spcBef>
                  <a:spcPct val="0"/>
                </a:spcBef>
                <a:buFontTx/>
                <a:buNone/>
              </a:pPr>
              <a:t>46</a:t>
            </a:fld>
            <a:endParaRPr lang="en-US" altLang="en-US" sz="14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dirty="0" smtClean="0"/>
              <a:t>Low P vs. Medium P Facies</a:t>
            </a:r>
          </a:p>
        </p:txBody>
      </p:sp>
      <p:sp>
        <p:nvSpPr>
          <p:cNvPr id="47107" name="Content Placeholder 2"/>
          <p:cNvSpPr>
            <a:spLocks noGrp="1"/>
          </p:cNvSpPr>
          <p:nvPr>
            <p:ph idx="1"/>
          </p:nvPr>
        </p:nvSpPr>
        <p:spPr/>
        <p:txBody>
          <a:bodyPr/>
          <a:lstStyle/>
          <a:p>
            <a:r>
              <a:rPr lang="en-US" altLang="en-US" sz="2400" smtClean="0"/>
              <a:t>At low pressure, the albite ➞ oligioclase precedes the actinolite ➞ hornblende transition.  </a:t>
            </a:r>
          </a:p>
          <a:p>
            <a:r>
              <a:rPr lang="en-US" altLang="en-US" sz="2400" smtClean="0"/>
              <a:t>The loss of albite marks the end of the albite-epidote facies and the beginning of the hornblende hornfels facies, even though hornblende may not yet be present in the very lowest grade. </a:t>
            </a:r>
          </a:p>
          <a:p>
            <a:r>
              <a:rPr lang="en-US" altLang="en-US" sz="2400" smtClean="0"/>
              <a:t>Some petrologists resolve this incongruity by introducing a transitional zone, called the actinolite - calcic plagioclase zone. </a:t>
            </a:r>
          </a:p>
          <a:p>
            <a:r>
              <a:rPr lang="en-US" altLang="en-US" sz="2400" smtClean="0"/>
              <a:t>However, this suggests that oligoclase is a calcic plagioclase. </a:t>
            </a:r>
          </a:p>
          <a:p>
            <a:endParaRPr lang="en-US" altLang="en-US" sz="2400" smtClean="0"/>
          </a:p>
        </p:txBody>
      </p:sp>
      <p:sp>
        <p:nvSpPr>
          <p:cNvPr id="471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D709A117-C0D4-4389-B29F-9BD2B5EB475B}" type="slidenum">
              <a:rPr lang="en-US" altLang="en-US" sz="1400"/>
              <a:pPr eaLnBrk="1" hangingPunct="1">
                <a:spcBef>
                  <a:spcPct val="0"/>
                </a:spcBef>
                <a:buFontTx/>
                <a:buNone/>
              </a:pPr>
              <a:t>47</a:t>
            </a:fld>
            <a:endParaRPr lang="en-US" altLang="en-US" sz="14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dirty="0" smtClean="0"/>
              <a:t>Low P vs. Medium P Facies 2</a:t>
            </a:r>
          </a:p>
        </p:txBody>
      </p:sp>
      <p:sp>
        <p:nvSpPr>
          <p:cNvPr id="3" name="Content Placeholder 2"/>
          <p:cNvSpPr>
            <a:spLocks noGrp="1"/>
          </p:cNvSpPr>
          <p:nvPr>
            <p:ph idx="1"/>
          </p:nvPr>
        </p:nvSpPr>
        <p:spPr/>
        <p:txBody>
          <a:bodyPr/>
          <a:lstStyle/>
          <a:p>
            <a:pPr>
              <a:defRPr/>
            </a:pPr>
            <a:r>
              <a:rPr lang="en-US" dirty="0" smtClean="0"/>
              <a:t> </a:t>
            </a:r>
            <a:r>
              <a:rPr lang="en-US" dirty="0" err="1" smtClean="0"/>
              <a:t>Pyralspite</a:t>
            </a:r>
            <a:r>
              <a:rPr lang="en-US" dirty="0" smtClean="0"/>
              <a:t> garnet is rare to absent - it is a dense phase, usually seen only in higher pressure phases.</a:t>
            </a:r>
          </a:p>
          <a:p>
            <a:pPr>
              <a:defRPr/>
            </a:pPr>
            <a:r>
              <a:rPr lang="en-US" dirty="0" smtClean="0"/>
              <a:t>Ca-poor amphiboles are more common in low pressure phases. </a:t>
            </a:r>
          </a:p>
          <a:p>
            <a:pPr lvl="1">
              <a:buFont typeface="Wingdings" pitchFamily="2" charset="2"/>
              <a:buChar char="§"/>
              <a:defRPr/>
            </a:pPr>
            <a:r>
              <a:rPr lang="en-US" dirty="0" smtClean="0">
                <a:ea typeface="+mn-ea"/>
                <a:cs typeface="+mn-cs"/>
              </a:rPr>
              <a:t>Cummingtonite is an example</a:t>
            </a:r>
          </a:p>
          <a:p>
            <a:pPr>
              <a:defRPr/>
            </a:pPr>
            <a:endParaRPr lang="en-US" dirty="0"/>
          </a:p>
        </p:txBody>
      </p:sp>
      <p:sp>
        <p:nvSpPr>
          <p:cNvPr id="481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A3D96E28-5066-49CB-82B0-1AA9B6D084DC}" type="slidenum">
              <a:rPr lang="en-US" altLang="en-US" sz="1400"/>
              <a:pPr eaLnBrk="1" hangingPunct="1">
                <a:spcBef>
                  <a:spcPct val="0"/>
                </a:spcBef>
                <a:buFontTx/>
                <a:buNone/>
              </a:pPr>
              <a:t>48</a:t>
            </a:fld>
            <a:endParaRPr lang="en-US" altLang="en-US" sz="14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dirty="0" smtClean="0"/>
              <a:t>Low P vs. Medium P Facies 3</a:t>
            </a:r>
          </a:p>
        </p:txBody>
      </p:sp>
      <p:sp>
        <p:nvSpPr>
          <p:cNvPr id="3" name="Content Placeholder 2"/>
          <p:cNvSpPr>
            <a:spLocks noGrp="1"/>
          </p:cNvSpPr>
          <p:nvPr>
            <p:ph idx="1"/>
          </p:nvPr>
        </p:nvSpPr>
        <p:spPr/>
        <p:txBody>
          <a:bodyPr/>
          <a:lstStyle/>
          <a:p>
            <a:pPr>
              <a:defRPr/>
            </a:pPr>
            <a:r>
              <a:rPr lang="en-US" sz="2800" dirty="0" smtClean="0"/>
              <a:t>The innermost part of an aureole surrounding a granitic intrusion rarely reaches the pyroxene </a:t>
            </a:r>
            <a:r>
              <a:rPr lang="en-US" sz="2800" dirty="0" err="1" smtClean="0"/>
              <a:t>hornfels</a:t>
            </a:r>
            <a:r>
              <a:rPr lang="en-US" sz="2800" dirty="0" smtClean="0"/>
              <a:t> </a:t>
            </a:r>
            <a:r>
              <a:rPr lang="en-US" sz="2800" dirty="0" err="1" smtClean="0"/>
              <a:t>facies</a:t>
            </a:r>
            <a:endParaRPr lang="en-US" sz="2800" dirty="0" smtClean="0"/>
          </a:p>
          <a:p>
            <a:pPr>
              <a:defRPr/>
            </a:pPr>
            <a:r>
              <a:rPr lang="en-US" sz="2800" dirty="0" smtClean="0"/>
              <a:t>With hot, dry intrusions higher </a:t>
            </a:r>
            <a:r>
              <a:rPr lang="en-US" sz="2800" dirty="0" err="1" smtClean="0"/>
              <a:t>facies</a:t>
            </a:r>
            <a:r>
              <a:rPr lang="en-US" sz="2800" dirty="0" smtClean="0"/>
              <a:t> develop</a:t>
            </a:r>
          </a:p>
          <a:p>
            <a:pPr>
              <a:defRPr/>
            </a:pPr>
            <a:r>
              <a:rPr lang="en-US" sz="2800" dirty="0" smtClean="0"/>
              <a:t>The following reaction, which characterizes the pyroxene </a:t>
            </a:r>
            <a:r>
              <a:rPr lang="en-US" sz="2800" dirty="0" err="1" smtClean="0"/>
              <a:t>hornfels</a:t>
            </a:r>
            <a:r>
              <a:rPr lang="en-US" sz="2800" dirty="0" smtClean="0"/>
              <a:t> </a:t>
            </a:r>
            <a:r>
              <a:rPr lang="en-US" sz="2800" dirty="0" err="1" smtClean="0"/>
              <a:t>facies</a:t>
            </a:r>
            <a:r>
              <a:rPr lang="en-US" sz="2800" dirty="0" smtClean="0"/>
              <a:t>, occurs:</a:t>
            </a:r>
          </a:p>
          <a:p>
            <a:pPr lvl="1">
              <a:buFont typeface="Wingdings" pitchFamily="2" charset="2"/>
              <a:buChar char="§"/>
              <a:defRPr/>
            </a:pPr>
            <a:r>
              <a:rPr lang="en-US" sz="2400" dirty="0" smtClean="0">
                <a:ea typeface="+mn-ea"/>
                <a:cs typeface="+mn-cs"/>
              </a:rPr>
              <a:t>Amphibole  ➞ </a:t>
            </a:r>
            <a:r>
              <a:rPr lang="en-US" sz="2400" dirty="0" err="1" smtClean="0">
                <a:ea typeface="+mn-ea"/>
                <a:cs typeface="+mn-cs"/>
              </a:rPr>
              <a:t>Opx</a:t>
            </a:r>
            <a:r>
              <a:rPr lang="en-US" sz="2400" dirty="0" smtClean="0">
                <a:ea typeface="+mn-ea"/>
                <a:cs typeface="+mn-cs"/>
              </a:rPr>
              <a:t> + </a:t>
            </a:r>
            <a:r>
              <a:rPr lang="en-US" sz="2400" dirty="0" err="1" smtClean="0">
                <a:ea typeface="+mn-ea"/>
                <a:cs typeface="+mn-cs"/>
              </a:rPr>
              <a:t>Cpx</a:t>
            </a:r>
            <a:r>
              <a:rPr lang="en-US" sz="2400" dirty="0" smtClean="0">
                <a:ea typeface="+mn-ea"/>
                <a:cs typeface="+mn-cs"/>
              </a:rPr>
              <a:t> + </a:t>
            </a:r>
            <a:r>
              <a:rPr lang="en-US" sz="2400" dirty="0" err="1" smtClean="0">
                <a:ea typeface="+mn-ea"/>
                <a:cs typeface="+mn-cs"/>
              </a:rPr>
              <a:t>Plag</a:t>
            </a:r>
            <a:r>
              <a:rPr lang="en-US" sz="2400" dirty="0" smtClean="0">
                <a:ea typeface="+mn-ea"/>
                <a:cs typeface="+mn-cs"/>
              </a:rPr>
              <a:t> + </a:t>
            </a:r>
            <a:r>
              <a:rPr lang="en-US" sz="2400" dirty="0" err="1" smtClean="0">
                <a:ea typeface="+mn-ea"/>
                <a:cs typeface="+mn-cs"/>
              </a:rPr>
              <a:t>Qtz</a:t>
            </a:r>
            <a:r>
              <a:rPr lang="en-US" sz="2400" dirty="0" smtClean="0">
                <a:ea typeface="+mn-ea"/>
                <a:cs typeface="+mn-cs"/>
              </a:rPr>
              <a:t> </a:t>
            </a:r>
          </a:p>
          <a:p>
            <a:pPr>
              <a:defRPr/>
            </a:pPr>
            <a:r>
              <a:rPr lang="en-US" sz="2800" dirty="0" err="1" smtClean="0"/>
              <a:t>Sanidinite</a:t>
            </a:r>
            <a:r>
              <a:rPr lang="en-US" sz="2800" dirty="0" smtClean="0"/>
              <a:t> facies is not represented in mafic rocks</a:t>
            </a:r>
            <a:endParaRPr lang="en-US" sz="2800" dirty="0"/>
          </a:p>
        </p:txBody>
      </p:sp>
      <p:sp>
        <p:nvSpPr>
          <p:cNvPr id="491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E4162B86-2E9D-4B7B-962D-66B68DE3DA82}" type="slidenum">
              <a:rPr lang="en-US" altLang="en-US" sz="1400"/>
              <a:pPr eaLnBrk="1" hangingPunct="1">
                <a:spcBef>
                  <a:spcPct val="0"/>
                </a:spcBef>
                <a:buFontTx/>
                <a:buNone/>
              </a:pPr>
              <a:t>49</a:t>
            </a:fld>
            <a:endParaRPr lang="en-US" altLang="en-US" sz="1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BECAB351-B436-4DBE-BD87-0344B3ED5E29}" type="slidenum">
              <a:rPr lang="en-US" altLang="en-US" sz="1400"/>
              <a:pPr eaLnBrk="1" hangingPunct="1">
                <a:spcBef>
                  <a:spcPct val="0"/>
                </a:spcBef>
                <a:buFontTx/>
                <a:buNone/>
              </a:pPr>
              <a:t>5</a:t>
            </a:fld>
            <a:endParaRPr lang="en-US" altLang="en-US" sz="1400"/>
          </a:p>
        </p:txBody>
      </p:sp>
      <p:sp>
        <p:nvSpPr>
          <p:cNvPr id="6147" name="Rectangle 2"/>
          <p:cNvSpPr>
            <a:spLocks noGrp="1" noChangeArrowheads="1"/>
          </p:cNvSpPr>
          <p:nvPr>
            <p:ph type="title"/>
          </p:nvPr>
        </p:nvSpPr>
        <p:spPr/>
        <p:txBody>
          <a:bodyPr/>
          <a:lstStyle/>
          <a:p>
            <a:pPr eaLnBrk="1" hangingPunct="1"/>
            <a:r>
              <a:rPr lang="en-US" altLang="en-US" sz="4000" smtClean="0"/>
              <a:t>Descriptive Definition of Metamorphic Facies</a:t>
            </a:r>
          </a:p>
        </p:txBody>
      </p:sp>
      <p:sp>
        <p:nvSpPr>
          <p:cNvPr id="6148" name="Rectangle 3"/>
          <p:cNvSpPr>
            <a:spLocks noGrp="1" noChangeArrowheads="1"/>
          </p:cNvSpPr>
          <p:nvPr>
            <p:ph type="body" idx="1"/>
          </p:nvPr>
        </p:nvSpPr>
        <p:spPr>
          <a:xfrm>
            <a:off x="685800" y="3124200"/>
            <a:ext cx="8077200" cy="1219200"/>
          </a:xfrm>
        </p:spPr>
        <p:txBody>
          <a:bodyPr/>
          <a:lstStyle/>
          <a:p>
            <a:pPr eaLnBrk="1" hangingPunct="1"/>
            <a:r>
              <a:rPr lang="en-US" altLang="en-US" b="1" dirty="0" smtClean="0"/>
              <a:t>A metamorphic facies is a set of  repeatedly associated mineral assemblages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533400" y="304800"/>
            <a:ext cx="7772400" cy="1143000"/>
          </a:xfrm>
        </p:spPr>
        <p:txBody>
          <a:bodyPr/>
          <a:lstStyle/>
          <a:p>
            <a:r>
              <a:rPr lang="en-US" altLang="en-US" dirty="0" smtClean="0"/>
              <a:t>Ancient </a:t>
            </a:r>
            <a:r>
              <a:rPr lang="en-US" altLang="en-US" dirty="0" err="1" smtClean="0"/>
              <a:t>blueschist</a:t>
            </a:r>
            <a:r>
              <a:rPr lang="en-US" altLang="en-US" dirty="0" smtClean="0"/>
              <a:t>?</a:t>
            </a:r>
          </a:p>
        </p:txBody>
      </p:sp>
      <p:sp>
        <p:nvSpPr>
          <p:cNvPr id="3" name="Content Placeholder 2"/>
          <p:cNvSpPr>
            <a:spLocks noGrp="1"/>
          </p:cNvSpPr>
          <p:nvPr>
            <p:ph idx="1"/>
          </p:nvPr>
        </p:nvSpPr>
        <p:spPr>
          <a:xfrm>
            <a:off x="381000" y="1371600"/>
            <a:ext cx="8077200" cy="4114800"/>
          </a:xfrm>
        </p:spPr>
        <p:txBody>
          <a:bodyPr/>
          <a:lstStyle/>
          <a:p>
            <a:pPr>
              <a:defRPr/>
            </a:pPr>
            <a:r>
              <a:rPr lang="en-US" sz="2800" dirty="0" smtClean="0"/>
              <a:t>There was no subduction before the Cambrian. </a:t>
            </a:r>
          </a:p>
          <a:p>
            <a:pPr lvl="1">
              <a:buFont typeface="Wingdings" pitchFamily="2" charset="2"/>
              <a:buChar char="§"/>
              <a:defRPr/>
            </a:pPr>
            <a:r>
              <a:rPr lang="en-US" sz="2400" dirty="0" smtClean="0">
                <a:ea typeface="+mn-ea"/>
                <a:cs typeface="+mn-cs"/>
              </a:rPr>
              <a:t>Very unlikely, since the early earth was hotter than today internally - the heat engine that drives plate tectonics should have been even more active then</a:t>
            </a:r>
          </a:p>
          <a:p>
            <a:pPr>
              <a:defRPr/>
            </a:pPr>
            <a:r>
              <a:rPr lang="en-US" sz="2800" dirty="0" smtClean="0"/>
              <a:t>Geothermal gradients were higher, and the P/T ratio would have been lower - </a:t>
            </a:r>
            <a:r>
              <a:rPr lang="en-US" sz="2800" dirty="0" err="1" smtClean="0"/>
              <a:t>Blueschist</a:t>
            </a:r>
            <a:r>
              <a:rPr lang="en-US" sz="2800" dirty="0" smtClean="0"/>
              <a:t> minerals would not be possible</a:t>
            </a:r>
          </a:p>
          <a:p>
            <a:pPr>
              <a:defRPr/>
            </a:pPr>
            <a:r>
              <a:rPr lang="en-US" sz="2800" dirty="0" smtClean="0"/>
              <a:t>Early metamorphism has been overprinted by later events, and is no longer recognizable</a:t>
            </a:r>
            <a:endParaRPr lang="en-US" sz="2800" dirty="0"/>
          </a:p>
        </p:txBody>
      </p:sp>
      <p:sp>
        <p:nvSpPr>
          <p:cNvPr id="501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754E5D38-4E3E-4C49-881A-64937FC4F098}" type="slidenum">
              <a:rPr lang="en-US" altLang="en-US" sz="1400"/>
              <a:pPr eaLnBrk="1" hangingPunct="1">
                <a:spcBef>
                  <a:spcPct val="0"/>
                </a:spcBef>
                <a:buFontTx/>
                <a:buNone/>
              </a:pPr>
              <a:t>50</a:t>
            </a:fld>
            <a:endParaRPr lang="en-US" altLang="en-US" sz="14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
          <p:cNvSpPr>
            <a:spLocks noChangeArrowheads="1"/>
          </p:cNvSpPr>
          <p:nvPr/>
        </p:nvSpPr>
        <p:spPr bwMode="auto">
          <a:xfrm>
            <a:off x="454025" y="5867400"/>
            <a:ext cx="86899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ts val="600"/>
              </a:spcBef>
              <a:buClr>
                <a:srgbClr val="00CC00"/>
              </a:buClr>
              <a:buSzPct val="50000"/>
              <a:buFont typeface="Monotype Sorts" panose="05010101010101010101" pitchFamily="2" charset="2"/>
              <a:buNone/>
            </a:pPr>
            <a:r>
              <a:rPr lang="en-US" altLang="en-US" sz="1400">
                <a:solidFill>
                  <a:srgbClr val="FF0066"/>
                </a:solidFill>
              </a:rPr>
              <a:t>Fig. 26.19.</a:t>
            </a:r>
            <a:r>
              <a:rPr lang="en-US" altLang="en-US" sz="1400"/>
              <a:t> </a:t>
            </a:r>
            <a:r>
              <a:rPr lang="en-US" altLang="en-US" sz="1400">
                <a:cs typeface="Times New Roman" panose="02020603050405020304" pitchFamily="18" charset="0"/>
              </a:rPr>
              <a:t>Simplified petrogenetic grid for metamorphosed mafic rocks showing the location of several determined univariant reactions in the CaO-MgO-Al</a:t>
            </a:r>
            <a:r>
              <a:rPr lang="en-US" altLang="en-US" sz="1400" baseline="-30000">
                <a:cs typeface="Times New Roman" panose="02020603050405020304" pitchFamily="18" charset="0"/>
              </a:rPr>
              <a:t>2</a:t>
            </a:r>
            <a:r>
              <a:rPr lang="en-US" altLang="en-US" sz="1400">
                <a:cs typeface="Times New Roman" panose="02020603050405020304" pitchFamily="18" charset="0"/>
              </a:rPr>
              <a:t>O</a:t>
            </a:r>
            <a:r>
              <a:rPr lang="en-US" altLang="en-US" sz="1400" baseline="-30000">
                <a:cs typeface="Times New Roman" panose="02020603050405020304" pitchFamily="18" charset="0"/>
              </a:rPr>
              <a:t>3</a:t>
            </a:r>
            <a:r>
              <a:rPr lang="en-US" altLang="en-US" sz="1400">
                <a:cs typeface="Times New Roman" panose="02020603050405020304" pitchFamily="18" charset="0"/>
              </a:rPr>
              <a:t>-SiO</a:t>
            </a:r>
            <a:r>
              <a:rPr lang="en-US" altLang="en-US" sz="1400" baseline="-30000">
                <a:cs typeface="Times New Roman" panose="02020603050405020304" pitchFamily="18" charset="0"/>
              </a:rPr>
              <a:t>2</a:t>
            </a:r>
            <a:r>
              <a:rPr lang="en-US" altLang="en-US" sz="1400">
                <a:cs typeface="Times New Roman" panose="02020603050405020304" pitchFamily="18" charset="0"/>
              </a:rPr>
              <a:t>-H</a:t>
            </a:r>
            <a:r>
              <a:rPr lang="en-US" altLang="en-US" sz="1400" baseline="-30000">
                <a:cs typeface="Times New Roman" panose="02020603050405020304" pitchFamily="18" charset="0"/>
              </a:rPr>
              <a:t>2</a:t>
            </a:r>
            <a:r>
              <a:rPr lang="en-US" altLang="en-US" sz="1400">
                <a:cs typeface="Times New Roman" panose="02020603050405020304" pitchFamily="18" charset="0"/>
              </a:rPr>
              <a:t>O-(Na</a:t>
            </a:r>
            <a:r>
              <a:rPr lang="en-US" altLang="en-US" sz="1400" baseline="-30000">
                <a:cs typeface="Times New Roman" panose="02020603050405020304" pitchFamily="18" charset="0"/>
              </a:rPr>
              <a:t>2</a:t>
            </a:r>
            <a:r>
              <a:rPr lang="en-US" altLang="en-US" sz="1400">
                <a:cs typeface="Times New Roman" panose="02020603050405020304" pitchFamily="18" charset="0"/>
              </a:rPr>
              <a:t>O) system (“C(N)MASH”). </a:t>
            </a:r>
            <a:r>
              <a:rPr lang="en-US" altLang="en-US" sz="1400"/>
              <a:t>Winter (2010) An Introduction to Igneous and Metamorphic Petrology. Prentice Hall.</a:t>
            </a:r>
          </a:p>
        </p:txBody>
      </p:sp>
      <p:pic>
        <p:nvPicPr>
          <p:cNvPr id="51203" name="Picture 3" descr="Fig-26-19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27025"/>
            <a:ext cx="9144000" cy="5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586E6861-C423-41D1-A11B-3E34CCC64F1E}" type="slidenum">
              <a:rPr lang="en-US" altLang="en-US" sz="1400"/>
              <a:pPr eaLnBrk="1" hangingPunct="1">
                <a:spcBef>
                  <a:spcPct val="0"/>
                </a:spcBef>
                <a:buFontTx/>
                <a:buNone/>
              </a:pPr>
              <a:t>51</a:t>
            </a:fld>
            <a:endParaRPr lang="en-US" altLang="en-US" sz="140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2"/>
          <p:cNvSpPr>
            <a:spLocks noGrp="1"/>
          </p:cNvSpPr>
          <p:nvPr>
            <p:ph type="title"/>
          </p:nvPr>
        </p:nvSpPr>
        <p:spPr/>
        <p:txBody>
          <a:bodyPr/>
          <a:lstStyle/>
          <a:p>
            <a:r>
              <a:rPr lang="en-US" altLang="en-US" dirty="0" err="1" smtClean="0"/>
              <a:t>Glaucophane</a:t>
            </a:r>
            <a:r>
              <a:rPr lang="en-US" altLang="en-US" dirty="0" smtClean="0"/>
              <a:t> Production</a:t>
            </a:r>
          </a:p>
        </p:txBody>
      </p:sp>
      <p:sp>
        <p:nvSpPr>
          <p:cNvPr id="52227" name="Content Placeholder 3"/>
          <p:cNvSpPr>
            <a:spLocks noGrp="1"/>
          </p:cNvSpPr>
          <p:nvPr>
            <p:ph idx="1"/>
          </p:nvPr>
        </p:nvSpPr>
        <p:spPr/>
        <p:txBody>
          <a:bodyPr/>
          <a:lstStyle/>
          <a:p>
            <a:r>
              <a:rPr lang="en-US" altLang="en-US" smtClean="0"/>
              <a:t>Tremolite+Chlorite+Albite = Glaucophane+Epidote + Quartz + H</a:t>
            </a:r>
            <a:r>
              <a:rPr lang="en-US" altLang="en-US" baseline="-25000" smtClean="0"/>
              <a:t>2</a:t>
            </a:r>
            <a:r>
              <a:rPr lang="en-US" altLang="en-US" smtClean="0"/>
              <a:t>O</a:t>
            </a:r>
          </a:p>
          <a:p>
            <a:endParaRPr lang="en-US" altLang="en-US" smtClean="0"/>
          </a:p>
          <a:p>
            <a:r>
              <a:rPr lang="en-US" altLang="en-US" smtClean="0"/>
              <a:t>Pumpellyite + Chlorite + Albite = Glaucophane + Epidote + H</a:t>
            </a:r>
            <a:r>
              <a:rPr lang="en-US" altLang="en-US" baseline="-25000" smtClean="0"/>
              <a:t>2</a:t>
            </a:r>
            <a:r>
              <a:rPr lang="en-US" altLang="en-US" smtClean="0"/>
              <a:t>O</a:t>
            </a:r>
          </a:p>
          <a:p>
            <a:endParaRPr lang="en-US" altLang="en-US" smtClean="0"/>
          </a:p>
        </p:txBody>
      </p:sp>
      <p:sp>
        <p:nvSpPr>
          <p:cNvPr id="5222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1B2334AA-605C-46EB-9040-26F843FDEBFA}" type="slidenum">
              <a:rPr lang="en-US" altLang="en-US" sz="1400"/>
              <a:pPr eaLnBrk="1" hangingPunct="1">
                <a:spcBef>
                  <a:spcPct val="0"/>
                </a:spcBef>
                <a:buFontTx/>
                <a:buNone/>
              </a:pPr>
              <a:t>52</a:t>
            </a:fld>
            <a:endParaRPr lang="en-US" altLang="en-US" sz="14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mtClean="0"/>
              <a:t>Loss of Albite</a:t>
            </a:r>
          </a:p>
        </p:txBody>
      </p:sp>
      <p:sp>
        <p:nvSpPr>
          <p:cNvPr id="3" name="Content Placeholder 2"/>
          <p:cNvSpPr>
            <a:spLocks noGrp="1"/>
          </p:cNvSpPr>
          <p:nvPr>
            <p:ph idx="1"/>
          </p:nvPr>
        </p:nvSpPr>
        <p:spPr/>
        <p:txBody>
          <a:bodyPr/>
          <a:lstStyle/>
          <a:p>
            <a:pPr>
              <a:defRPr/>
            </a:pPr>
            <a:r>
              <a:rPr lang="en-US" dirty="0" smtClean="0"/>
              <a:t>At higher pressures, </a:t>
            </a:r>
            <a:r>
              <a:rPr lang="en-US" dirty="0" err="1" smtClean="0"/>
              <a:t>albite</a:t>
            </a:r>
            <a:r>
              <a:rPr lang="en-US" dirty="0" smtClean="0"/>
              <a:t> breaks down.</a:t>
            </a:r>
          </a:p>
          <a:p>
            <a:pPr lvl="1">
              <a:buFont typeface="Wingdings" pitchFamily="2" charset="2"/>
              <a:buChar char="§"/>
              <a:defRPr/>
            </a:pPr>
            <a:endParaRPr lang="en-US" dirty="0" smtClean="0">
              <a:ea typeface="+mn-ea"/>
              <a:cs typeface="+mn-cs"/>
            </a:endParaRPr>
          </a:p>
          <a:p>
            <a:pPr lvl="1">
              <a:buFont typeface="Wingdings" pitchFamily="2" charset="2"/>
              <a:buChar char="§"/>
              <a:defRPr/>
            </a:pPr>
            <a:r>
              <a:rPr lang="en-US" dirty="0" smtClean="0">
                <a:ea typeface="+mn-ea"/>
                <a:cs typeface="+mn-cs"/>
              </a:rPr>
              <a:t>NaAlSi</a:t>
            </a:r>
            <a:r>
              <a:rPr lang="en-US" baseline="-25000" dirty="0" smtClean="0">
                <a:ea typeface="+mn-ea"/>
                <a:cs typeface="+mn-cs"/>
              </a:rPr>
              <a:t>3</a:t>
            </a:r>
            <a:r>
              <a:rPr lang="en-US" dirty="0" smtClean="0">
                <a:ea typeface="+mn-ea"/>
                <a:cs typeface="+mn-cs"/>
              </a:rPr>
              <a:t>O</a:t>
            </a:r>
            <a:r>
              <a:rPr lang="en-US" baseline="-25000" dirty="0" smtClean="0">
                <a:ea typeface="+mn-ea"/>
                <a:cs typeface="+mn-cs"/>
              </a:rPr>
              <a:t>8</a:t>
            </a:r>
            <a:r>
              <a:rPr lang="en-US" dirty="0" smtClean="0">
                <a:ea typeface="+mn-ea"/>
                <a:cs typeface="+mn-cs"/>
              </a:rPr>
              <a:t> = NaAlSi</a:t>
            </a:r>
            <a:r>
              <a:rPr lang="en-US" baseline="-25000" dirty="0" smtClean="0">
                <a:ea typeface="+mn-ea"/>
                <a:cs typeface="+mn-cs"/>
              </a:rPr>
              <a:t>2</a:t>
            </a:r>
            <a:r>
              <a:rPr lang="en-US" dirty="0" smtClean="0">
                <a:ea typeface="+mn-ea"/>
                <a:cs typeface="+mn-cs"/>
              </a:rPr>
              <a:t>O</a:t>
            </a:r>
            <a:r>
              <a:rPr lang="en-US" baseline="-25000" dirty="0" smtClean="0">
                <a:ea typeface="+mn-ea"/>
                <a:cs typeface="+mn-cs"/>
              </a:rPr>
              <a:t>6</a:t>
            </a:r>
            <a:r>
              <a:rPr lang="en-US" dirty="0" smtClean="0">
                <a:ea typeface="+mn-ea"/>
                <a:cs typeface="+mn-cs"/>
              </a:rPr>
              <a:t> + SiO</a:t>
            </a:r>
            <a:r>
              <a:rPr lang="en-US" baseline="-25000" dirty="0" smtClean="0">
                <a:ea typeface="+mn-ea"/>
                <a:cs typeface="+mn-cs"/>
              </a:rPr>
              <a:t>2</a:t>
            </a:r>
          </a:p>
          <a:p>
            <a:pPr lvl="1">
              <a:buFont typeface="Wingdings" pitchFamily="2" charset="2"/>
              <a:buChar char="§"/>
              <a:defRPr/>
            </a:pPr>
            <a:endParaRPr lang="en-US" dirty="0" smtClean="0">
              <a:ea typeface="+mn-ea"/>
              <a:cs typeface="+mn-cs"/>
            </a:endParaRPr>
          </a:p>
          <a:p>
            <a:pPr lvl="1">
              <a:buFont typeface="Wingdings" pitchFamily="2" charset="2"/>
              <a:buChar char="§"/>
              <a:defRPr/>
            </a:pPr>
            <a:r>
              <a:rPr lang="en-US" dirty="0" err="1" smtClean="0">
                <a:ea typeface="+mn-ea"/>
                <a:cs typeface="+mn-cs"/>
              </a:rPr>
              <a:t>Albite</a:t>
            </a:r>
            <a:r>
              <a:rPr lang="en-US" dirty="0" smtClean="0">
                <a:ea typeface="+mn-ea"/>
                <a:cs typeface="+mn-cs"/>
              </a:rPr>
              <a:t>	 = Jadeite + Quartz</a:t>
            </a:r>
          </a:p>
          <a:p>
            <a:pPr>
              <a:buFont typeface="Arial" pitchFamily="34" charset="0"/>
              <a:buChar char="•"/>
              <a:defRPr/>
            </a:pPr>
            <a:endParaRPr lang="en-US" dirty="0" smtClean="0"/>
          </a:p>
          <a:p>
            <a:pPr>
              <a:buFont typeface="Arial" pitchFamily="34" charset="0"/>
              <a:buChar char="•"/>
              <a:defRPr/>
            </a:pPr>
            <a:r>
              <a:rPr lang="en-US" dirty="0" smtClean="0"/>
              <a:t>Jadeite is a sodium pyroxene</a:t>
            </a:r>
          </a:p>
          <a:p>
            <a:pPr>
              <a:defRPr/>
            </a:pPr>
            <a:endParaRPr lang="en-US" dirty="0"/>
          </a:p>
        </p:txBody>
      </p:sp>
      <p:sp>
        <p:nvSpPr>
          <p:cNvPr id="532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332F5C30-5C5D-4AE2-8C49-A079E73762D8}" type="slidenum">
              <a:rPr lang="en-US" altLang="en-US" sz="1400"/>
              <a:pPr eaLnBrk="1" hangingPunct="1">
                <a:spcBef>
                  <a:spcPct val="0"/>
                </a:spcBef>
                <a:buFontTx/>
                <a:buNone/>
              </a:pPr>
              <a:t>53</a:t>
            </a:fld>
            <a:endParaRPr lang="en-US" altLang="en-US" sz="140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FE93EC86-4F65-4517-90F5-1E8C00DD4735}" type="slidenum">
              <a:rPr lang="en-US" altLang="en-US" sz="1400"/>
              <a:pPr eaLnBrk="1" hangingPunct="1">
                <a:spcBef>
                  <a:spcPct val="0"/>
                </a:spcBef>
                <a:buFontTx/>
                <a:buNone/>
              </a:pPr>
              <a:t>54</a:t>
            </a:fld>
            <a:endParaRPr lang="en-US" altLang="en-US" sz="1400"/>
          </a:p>
        </p:txBody>
      </p:sp>
      <p:sp>
        <p:nvSpPr>
          <p:cNvPr id="54275" name="Rectangle 2"/>
          <p:cNvSpPr>
            <a:spLocks noGrp="1" noChangeArrowheads="1"/>
          </p:cNvSpPr>
          <p:nvPr>
            <p:ph type="title"/>
          </p:nvPr>
        </p:nvSpPr>
        <p:spPr>
          <a:xfrm>
            <a:off x="5638800" y="533400"/>
            <a:ext cx="2743200" cy="1143000"/>
          </a:xfrm>
        </p:spPr>
        <p:txBody>
          <a:bodyPr/>
          <a:lstStyle/>
          <a:p>
            <a:pPr eaLnBrk="1" hangingPunct="1"/>
            <a:r>
              <a:rPr lang="en-US" altLang="en-US" smtClean="0"/>
              <a:t>Blueschist Facies</a:t>
            </a:r>
          </a:p>
        </p:txBody>
      </p:sp>
      <p:sp>
        <p:nvSpPr>
          <p:cNvPr id="52228" name="Rectangle 4"/>
          <p:cNvSpPr>
            <a:spLocks noGrp="1" noChangeArrowheads="1"/>
          </p:cNvSpPr>
          <p:nvPr>
            <p:ph type="body" sz="half" idx="2"/>
          </p:nvPr>
        </p:nvSpPr>
        <p:spPr>
          <a:xfrm>
            <a:off x="5791200" y="1981200"/>
            <a:ext cx="2667000" cy="4114800"/>
          </a:xfrm>
        </p:spPr>
        <p:txBody>
          <a:bodyPr/>
          <a:lstStyle/>
          <a:p>
            <a:pPr>
              <a:spcBef>
                <a:spcPts val="600"/>
              </a:spcBef>
              <a:buClr>
                <a:schemeClr val="tx1"/>
              </a:buClr>
              <a:defRPr/>
            </a:pPr>
            <a:r>
              <a:rPr lang="en-US" sz="2000" smtClean="0">
                <a:effectLst>
                  <a:outerShdw blurRad="38100" dist="38100" dir="2700000" algn="tl">
                    <a:srgbClr val="C0C0C0"/>
                  </a:outerShdw>
                </a:effectLst>
              </a:rPr>
              <a:t>Fig. 25-10. </a:t>
            </a:r>
            <a:r>
              <a:rPr lang="en-US" sz="2000" smtClean="0">
                <a:effectLst>
                  <a:outerShdw blurRad="38100" dist="38100" dir="2700000" algn="tl">
                    <a:srgbClr val="C0C0C0"/>
                  </a:outerShdw>
                </a:effectLst>
                <a:cs typeface="Times New Roman" pitchFamily="18" charset="0"/>
              </a:rPr>
              <a:t>ACF diagram illustrating representative mineral assemblages for metabasites in the blueschist facies</a:t>
            </a:r>
          </a:p>
          <a:p>
            <a:pPr>
              <a:spcBef>
                <a:spcPts val="600"/>
              </a:spcBef>
              <a:buClr>
                <a:schemeClr val="tx1"/>
              </a:buClr>
              <a:defRPr/>
            </a:pPr>
            <a:r>
              <a:rPr lang="en-US" sz="2000" smtClean="0">
                <a:effectLst>
                  <a:outerShdw blurRad="38100" dist="38100" dir="2700000" algn="tl">
                    <a:srgbClr val="C0C0C0"/>
                  </a:outerShdw>
                </a:effectLst>
                <a:cs typeface="Times New Roman" pitchFamily="18" charset="0"/>
              </a:rPr>
              <a:t>The composition range of common mafic rocks is shaded</a:t>
            </a:r>
            <a:endParaRPr lang="en-US" sz="4000" smtClean="0"/>
          </a:p>
        </p:txBody>
      </p:sp>
      <p:pic>
        <p:nvPicPr>
          <p:cNvPr id="54277" name="Picture 5" descr="Fig 25-10"/>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228600" y="228600"/>
            <a:ext cx="5410200" cy="5373688"/>
          </a:xfrm>
          <a:noFill/>
        </p:spPr>
      </p:pic>
      <p:sp>
        <p:nvSpPr>
          <p:cNvPr id="54278" name="Text Box 6"/>
          <p:cNvSpPr txBox="1">
            <a:spLocks noChangeArrowheads="1"/>
          </p:cNvSpPr>
          <p:nvPr/>
        </p:nvSpPr>
        <p:spPr bwMode="auto">
          <a:xfrm>
            <a:off x="365125" y="5638800"/>
            <a:ext cx="61436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Arg = aragonite, Jd = jadeite, Gln = glaucophane</a:t>
            </a:r>
          </a:p>
          <a:p>
            <a:pPr eaLnBrk="1" hangingPunct="1">
              <a:spcBef>
                <a:spcPct val="0"/>
              </a:spcBef>
              <a:buFontTx/>
              <a:buNone/>
            </a:pPr>
            <a:r>
              <a:rPr lang="en-US" altLang="en-US" sz="2400"/>
              <a:t>Grt = garnet, Lws = Lawsonite, Ep = Epidote,</a:t>
            </a:r>
          </a:p>
          <a:p>
            <a:pPr eaLnBrk="1" hangingPunct="1">
              <a:spcBef>
                <a:spcPct val="0"/>
              </a:spcBef>
              <a:buFontTx/>
              <a:buNone/>
            </a:pPr>
            <a:r>
              <a:rPr lang="en-US" altLang="en-US" sz="2400"/>
              <a:t>Prg = pargasite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smtClean="0"/>
              <a:t>Characteristic Minerals of the Eclogite Facies</a:t>
            </a:r>
          </a:p>
        </p:txBody>
      </p:sp>
      <p:sp>
        <p:nvSpPr>
          <p:cNvPr id="3" name="Content Placeholder 2"/>
          <p:cNvSpPr>
            <a:spLocks noGrp="1"/>
          </p:cNvSpPr>
          <p:nvPr>
            <p:ph idx="1"/>
          </p:nvPr>
        </p:nvSpPr>
        <p:spPr/>
        <p:txBody>
          <a:bodyPr/>
          <a:lstStyle/>
          <a:p>
            <a:pPr>
              <a:defRPr/>
            </a:pPr>
            <a:r>
              <a:rPr lang="en-US" dirty="0" smtClean="0"/>
              <a:t>Garnet</a:t>
            </a:r>
          </a:p>
          <a:p>
            <a:pPr lvl="1">
              <a:buFont typeface="Wingdings" pitchFamily="2" charset="2"/>
              <a:buChar char="§"/>
              <a:defRPr/>
            </a:pPr>
            <a:r>
              <a:rPr lang="en-US" dirty="0" smtClean="0">
                <a:ea typeface="+mn-ea"/>
                <a:cs typeface="+mn-cs"/>
              </a:rPr>
              <a:t>Almandine	Fe</a:t>
            </a:r>
            <a:r>
              <a:rPr lang="en-US" baseline="-25000" dirty="0" smtClean="0">
                <a:ea typeface="+mn-ea"/>
                <a:cs typeface="+mn-cs"/>
              </a:rPr>
              <a:t>3</a:t>
            </a:r>
            <a:r>
              <a:rPr lang="en-US" dirty="0" smtClean="0">
                <a:ea typeface="+mn-ea"/>
                <a:cs typeface="+mn-cs"/>
              </a:rPr>
              <a:t>Al</a:t>
            </a:r>
            <a:r>
              <a:rPr lang="en-US" baseline="-25000" dirty="0" smtClean="0">
                <a:ea typeface="+mn-ea"/>
                <a:cs typeface="+mn-cs"/>
              </a:rPr>
              <a:t>2</a:t>
            </a:r>
            <a:r>
              <a:rPr lang="en-US" dirty="0" smtClean="0">
                <a:ea typeface="+mn-ea"/>
                <a:cs typeface="+mn-cs"/>
              </a:rPr>
              <a:t>Si</a:t>
            </a:r>
            <a:r>
              <a:rPr lang="en-US" baseline="-25000" dirty="0" smtClean="0">
                <a:ea typeface="+mn-ea"/>
                <a:cs typeface="+mn-cs"/>
              </a:rPr>
              <a:t>3</a:t>
            </a:r>
            <a:r>
              <a:rPr lang="en-US" dirty="0" smtClean="0">
                <a:ea typeface="+mn-ea"/>
                <a:cs typeface="+mn-cs"/>
              </a:rPr>
              <a:t>O</a:t>
            </a:r>
            <a:r>
              <a:rPr lang="en-US" baseline="-25000" dirty="0" smtClean="0">
                <a:ea typeface="+mn-ea"/>
                <a:cs typeface="+mn-cs"/>
              </a:rPr>
              <a:t>12</a:t>
            </a:r>
            <a:endParaRPr lang="en-US" dirty="0" smtClean="0">
              <a:ea typeface="+mn-ea"/>
              <a:cs typeface="+mn-cs"/>
            </a:endParaRPr>
          </a:p>
          <a:p>
            <a:pPr lvl="1">
              <a:buFont typeface="Wingdings" pitchFamily="2" charset="2"/>
              <a:buChar char="§"/>
              <a:defRPr/>
            </a:pPr>
            <a:r>
              <a:rPr lang="en-US" dirty="0" err="1" smtClean="0">
                <a:ea typeface="+mn-ea"/>
                <a:cs typeface="+mn-cs"/>
              </a:rPr>
              <a:t>Grossular</a:t>
            </a:r>
            <a:r>
              <a:rPr lang="en-US" dirty="0" smtClean="0">
                <a:ea typeface="+mn-ea"/>
                <a:cs typeface="+mn-cs"/>
              </a:rPr>
              <a:t>	Ca</a:t>
            </a:r>
            <a:r>
              <a:rPr lang="en-US" baseline="-25000" dirty="0" smtClean="0">
                <a:ea typeface="+mn-ea"/>
                <a:cs typeface="+mn-cs"/>
              </a:rPr>
              <a:t>3</a:t>
            </a:r>
            <a:r>
              <a:rPr lang="en-US" dirty="0" smtClean="0">
                <a:ea typeface="+mn-ea"/>
                <a:cs typeface="+mn-cs"/>
              </a:rPr>
              <a:t>Al</a:t>
            </a:r>
            <a:r>
              <a:rPr lang="en-US" baseline="-25000" dirty="0" smtClean="0">
                <a:ea typeface="+mn-ea"/>
                <a:cs typeface="+mn-cs"/>
              </a:rPr>
              <a:t>2</a:t>
            </a:r>
            <a:r>
              <a:rPr lang="en-US" dirty="0" smtClean="0">
                <a:ea typeface="+mn-ea"/>
                <a:cs typeface="+mn-cs"/>
              </a:rPr>
              <a:t>Si</a:t>
            </a:r>
            <a:r>
              <a:rPr lang="en-US" baseline="-25000" dirty="0" smtClean="0">
                <a:ea typeface="+mn-ea"/>
                <a:cs typeface="+mn-cs"/>
              </a:rPr>
              <a:t>3</a:t>
            </a:r>
            <a:r>
              <a:rPr lang="en-US" dirty="0" smtClean="0">
                <a:ea typeface="+mn-ea"/>
                <a:cs typeface="+mn-cs"/>
              </a:rPr>
              <a:t>O</a:t>
            </a:r>
            <a:r>
              <a:rPr lang="en-US" baseline="-25000" dirty="0" smtClean="0">
                <a:ea typeface="+mn-ea"/>
                <a:cs typeface="+mn-cs"/>
              </a:rPr>
              <a:t>12</a:t>
            </a:r>
            <a:endParaRPr lang="en-US" dirty="0" smtClean="0">
              <a:ea typeface="+mn-ea"/>
              <a:cs typeface="+mn-cs"/>
            </a:endParaRPr>
          </a:p>
          <a:p>
            <a:pPr lvl="1">
              <a:buFont typeface="Wingdings" pitchFamily="2" charset="2"/>
              <a:buChar char="§"/>
              <a:defRPr/>
            </a:pPr>
            <a:r>
              <a:rPr lang="en-US" dirty="0" err="1" smtClean="0">
                <a:ea typeface="+mn-ea"/>
                <a:cs typeface="+mn-cs"/>
              </a:rPr>
              <a:t>Pyrope</a:t>
            </a:r>
            <a:r>
              <a:rPr lang="en-US" dirty="0" smtClean="0">
                <a:ea typeface="+mn-ea"/>
                <a:cs typeface="+mn-cs"/>
              </a:rPr>
              <a:t>		Mg</a:t>
            </a:r>
            <a:r>
              <a:rPr lang="en-US" baseline="-25000" dirty="0" smtClean="0">
                <a:ea typeface="+mn-ea"/>
                <a:cs typeface="+mn-cs"/>
              </a:rPr>
              <a:t>3</a:t>
            </a:r>
            <a:r>
              <a:rPr lang="en-US" dirty="0" smtClean="0">
                <a:ea typeface="+mn-ea"/>
                <a:cs typeface="+mn-cs"/>
              </a:rPr>
              <a:t>Al</a:t>
            </a:r>
            <a:r>
              <a:rPr lang="en-US" baseline="-25000" dirty="0" smtClean="0">
                <a:ea typeface="+mn-ea"/>
                <a:cs typeface="+mn-cs"/>
              </a:rPr>
              <a:t>2</a:t>
            </a:r>
            <a:r>
              <a:rPr lang="en-US" dirty="0" smtClean="0">
                <a:ea typeface="+mn-ea"/>
                <a:cs typeface="+mn-cs"/>
              </a:rPr>
              <a:t>Si</a:t>
            </a:r>
            <a:r>
              <a:rPr lang="en-US" baseline="-25000" dirty="0" smtClean="0">
                <a:ea typeface="+mn-ea"/>
                <a:cs typeface="+mn-cs"/>
              </a:rPr>
              <a:t>3</a:t>
            </a:r>
            <a:r>
              <a:rPr lang="en-US" dirty="0" smtClean="0">
                <a:ea typeface="+mn-ea"/>
                <a:cs typeface="+mn-cs"/>
              </a:rPr>
              <a:t>O</a:t>
            </a:r>
            <a:r>
              <a:rPr lang="en-US" baseline="-25000" dirty="0" smtClean="0">
                <a:ea typeface="+mn-ea"/>
                <a:cs typeface="+mn-cs"/>
              </a:rPr>
              <a:t>12</a:t>
            </a:r>
            <a:endParaRPr lang="en-US" dirty="0" smtClean="0">
              <a:ea typeface="+mn-ea"/>
              <a:cs typeface="+mn-cs"/>
            </a:endParaRPr>
          </a:p>
          <a:p>
            <a:pPr>
              <a:defRPr/>
            </a:pPr>
            <a:r>
              <a:rPr lang="en-US" dirty="0" err="1" smtClean="0"/>
              <a:t>Omphacite</a:t>
            </a:r>
            <a:r>
              <a:rPr lang="en-US" dirty="0" smtClean="0"/>
              <a:t> is a high-pressure solid solution between </a:t>
            </a:r>
            <a:r>
              <a:rPr lang="en-US" dirty="0" err="1" smtClean="0"/>
              <a:t>augite</a:t>
            </a:r>
            <a:r>
              <a:rPr lang="en-US" dirty="0" smtClean="0"/>
              <a:t> and jadeite pyroxenes </a:t>
            </a:r>
          </a:p>
          <a:p>
            <a:pPr lvl="1">
              <a:buFont typeface="Wingdings" pitchFamily="2" charset="2"/>
              <a:buChar char="§"/>
              <a:defRPr/>
            </a:pPr>
            <a:r>
              <a:rPr lang="en-US" dirty="0" err="1" smtClean="0">
                <a:ea typeface="+mn-ea"/>
                <a:cs typeface="+mn-cs"/>
              </a:rPr>
              <a:t>Omphacite</a:t>
            </a:r>
            <a:r>
              <a:rPr lang="en-US" dirty="0" smtClean="0">
                <a:ea typeface="+mn-ea"/>
                <a:cs typeface="+mn-cs"/>
              </a:rPr>
              <a:t>	(</a:t>
            </a:r>
            <a:r>
              <a:rPr lang="en-US" dirty="0" err="1" smtClean="0">
                <a:ea typeface="+mn-ea"/>
                <a:cs typeface="+mn-cs"/>
              </a:rPr>
              <a:t>Ca,Na</a:t>
            </a:r>
            <a:r>
              <a:rPr lang="en-US" dirty="0" smtClean="0">
                <a:ea typeface="+mn-ea"/>
                <a:cs typeface="+mn-cs"/>
              </a:rPr>
              <a:t>)(</a:t>
            </a:r>
            <a:r>
              <a:rPr lang="en-US" dirty="0" err="1" smtClean="0">
                <a:ea typeface="+mn-ea"/>
                <a:cs typeface="+mn-cs"/>
              </a:rPr>
              <a:t>Mg,Fe,Al</a:t>
            </a:r>
            <a:r>
              <a:rPr lang="en-US" dirty="0" smtClean="0">
                <a:ea typeface="+mn-ea"/>
                <a:cs typeface="+mn-cs"/>
              </a:rPr>
              <a:t>)Si</a:t>
            </a:r>
            <a:r>
              <a:rPr lang="en-US" baseline="-25000" dirty="0" smtClean="0">
                <a:ea typeface="+mn-ea"/>
                <a:cs typeface="+mn-cs"/>
              </a:rPr>
              <a:t>2</a:t>
            </a:r>
            <a:r>
              <a:rPr lang="en-US" dirty="0" smtClean="0">
                <a:ea typeface="+mn-ea"/>
                <a:cs typeface="+mn-cs"/>
              </a:rPr>
              <a:t>O</a:t>
            </a:r>
            <a:r>
              <a:rPr lang="en-US" baseline="-25000" dirty="0" smtClean="0">
                <a:ea typeface="+mn-ea"/>
                <a:cs typeface="+mn-cs"/>
              </a:rPr>
              <a:t>6</a:t>
            </a:r>
            <a:r>
              <a:rPr lang="en-US" dirty="0" smtClean="0">
                <a:ea typeface="+mn-ea"/>
                <a:cs typeface="+mn-cs"/>
              </a:rPr>
              <a:t> </a:t>
            </a:r>
          </a:p>
          <a:p>
            <a:pPr>
              <a:defRPr/>
            </a:pPr>
            <a:endParaRPr lang="en-US" dirty="0"/>
          </a:p>
        </p:txBody>
      </p:sp>
      <p:sp>
        <p:nvSpPr>
          <p:cNvPr id="553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5AF4F69F-A53B-4243-8249-1249D72D8D6C}" type="slidenum">
              <a:rPr lang="en-US" altLang="en-US" sz="1400"/>
              <a:pPr eaLnBrk="1" hangingPunct="1">
                <a:spcBef>
                  <a:spcPct val="0"/>
                </a:spcBef>
                <a:buFontTx/>
                <a:buNone/>
              </a:pPr>
              <a:t>55</a:t>
            </a:fld>
            <a:endParaRPr lang="en-US" altLang="en-US" sz="140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t>Formation of Jadeite</a:t>
            </a:r>
          </a:p>
        </p:txBody>
      </p:sp>
      <p:sp>
        <p:nvSpPr>
          <p:cNvPr id="56323" name="Content Placeholder 2"/>
          <p:cNvSpPr>
            <a:spLocks noGrp="1"/>
          </p:cNvSpPr>
          <p:nvPr>
            <p:ph idx="1"/>
          </p:nvPr>
        </p:nvSpPr>
        <p:spPr>
          <a:xfrm>
            <a:off x="685800" y="1981200"/>
            <a:ext cx="7772400" cy="1143000"/>
          </a:xfrm>
        </p:spPr>
        <p:txBody>
          <a:bodyPr/>
          <a:lstStyle/>
          <a:p>
            <a:r>
              <a:rPr lang="en-US" altLang="en-US" smtClean="0"/>
              <a:t>Glaucophane + Paragonite =                          Pyrope + Jadeite + Quartz + Water </a:t>
            </a:r>
          </a:p>
          <a:p>
            <a:endParaRPr lang="en-US" altLang="en-US" smtClean="0"/>
          </a:p>
        </p:txBody>
      </p:sp>
      <p:sp>
        <p:nvSpPr>
          <p:cNvPr id="563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0827653B-0A41-47DD-81F8-CCBE63CEE1F0}" type="slidenum">
              <a:rPr lang="en-US" altLang="en-US" sz="1400"/>
              <a:pPr eaLnBrk="1" hangingPunct="1">
                <a:spcBef>
                  <a:spcPct val="0"/>
                </a:spcBef>
                <a:buFontTx/>
                <a:buNone/>
              </a:pPr>
              <a:t>56</a:t>
            </a:fld>
            <a:endParaRPr lang="en-US" altLang="en-US" sz="1400"/>
          </a:p>
        </p:txBody>
      </p:sp>
      <p:pic>
        <p:nvPicPr>
          <p:cNvPr id="5632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200400"/>
            <a:ext cx="60960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2C241E94-7A17-433F-BC88-93DD7192AB85}" type="slidenum">
              <a:rPr lang="en-US" altLang="en-US" sz="1400"/>
              <a:pPr eaLnBrk="1" hangingPunct="1">
                <a:spcBef>
                  <a:spcPct val="0"/>
                </a:spcBef>
                <a:buFontTx/>
                <a:buNone/>
              </a:pPr>
              <a:t>57</a:t>
            </a:fld>
            <a:endParaRPr lang="en-US" altLang="en-US" sz="1400"/>
          </a:p>
        </p:txBody>
      </p:sp>
      <p:sp>
        <p:nvSpPr>
          <p:cNvPr id="57347" name="Rectangle 2"/>
          <p:cNvSpPr>
            <a:spLocks noGrp="1" noChangeArrowheads="1"/>
          </p:cNvSpPr>
          <p:nvPr>
            <p:ph type="title"/>
          </p:nvPr>
        </p:nvSpPr>
        <p:spPr>
          <a:xfrm>
            <a:off x="5334000" y="609600"/>
            <a:ext cx="3124200" cy="1143000"/>
          </a:xfrm>
        </p:spPr>
        <p:txBody>
          <a:bodyPr/>
          <a:lstStyle/>
          <a:p>
            <a:pPr eaLnBrk="1" hangingPunct="1"/>
            <a:r>
              <a:rPr lang="en-US" altLang="en-US" smtClean="0"/>
              <a:t>Eclogite Facies</a:t>
            </a:r>
          </a:p>
        </p:txBody>
      </p:sp>
      <p:sp>
        <p:nvSpPr>
          <p:cNvPr id="53252" name="Rectangle 4"/>
          <p:cNvSpPr>
            <a:spLocks noGrp="1" noChangeArrowheads="1"/>
          </p:cNvSpPr>
          <p:nvPr>
            <p:ph type="body" sz="half" idx="2"/>
          </p:nvPr>
        </p:nvSpPr>
        <p:spPr>
          <a:xfrm>
            <a:off x="5791200" y="1981200"/>
            <a:ext cx="2667000" cy="4114800"/>
          </a:xfrm>
        </p:spPr>
        <p:txBody>
          <a:bodyPr/>
          <a:lstStyle/>
          <a:p>
            <a:pPr>
              <a:spcBef>
                <a:spcPts val="600"/>
              </a:spcBef>
              <a:buClr>
                <a:schemeClr val="tx1"/>
              </a:buClr>
              <a:defRPr/>
            </a:pPr>
            <a:r>
              <a:rPr lang="en-US" sz="1800" smtClean="0">
                <a:effectLst>
                  <a:outerShdw blurRad="38100" dist="38100" dir="2700000" algn="tl">
                    <a:srgbClr val="C0C0C0"/>
                  </a:outerShdw>
                </a:effectLst>
              </a:rPr>
              <a:t>Fig. 25-11. </a:t>
            </a:r>
            <a:r>
              <a:rPr lang="en-US" sz="1800" smtClean="0">
                <a:effectLst>
                  <a:outerShdw blurRad="38100" dist="38100" dir="2700000" algn="tl">
                    <a:srgbClr val="C0C0C0"/>
                  </a:outerShdw>
                </a:effectLst>
                <a:cs typeface="Times New Roman" pitchFamily="18" charset="0"/>
              </a:rPr>
              <a:t>ACF diagram illustrating representative mineral assemblages for metabasites in the eclogite facies</a:t>
            </a:r>
          </a:p>
          <a:p>
            <a:pPr>
              <a:spcBef>
                <a:spcPts val="600"/>
              </a:spcBef>
              <a:buClr>
                <a:schemeClr val="tx1"/>
              </a:buClr>
              <a:defRPr/>
            </a:pPr>
            <a:r>
              <a:rPr lang="en-US" sz="1800" smtClean="0">
                <a:effectLst>
                  <a:outerShdw blurRad="38100" dist="38100" dir="2700000" algn="tl">
                    <a:srgbClr val="C0C0C0"/>
                  </a:outerShdw>
                </a:effectLst>
                <a:cs typeface="Times New Roman" pitchFamily="18" charset="0"/>
              </a:rPr>
              <a:t>The composition range of common mafic rocks is shaded</a:t>
            </a:r>
            <a:endParaRPr lang="en-US" sz="1800" smtClean="0">
              <a:effectLst>
                <a:outerShdw blurRad="38100" dist="38100" dir="2700000" algn="tl">
                  <a:srgbClr val="C0C0C0"/>
                </a:outerShdw>
              </a:effectLst>
            </a:endParaRPr>
          </a:p>
          <a:p>
            <a:pPr eaLnBrk="1" hangingPunct="1">
              <a:buClr>
                <a:schemeClr val="tx1"/>
              </a:buClr>
              <a:defRPr/>
            </a:pPr>
            <a:endParaRPr lang="en-US" sz="3600" smtClean="0"/>
          </a:p>
        </p:txBody>
      </p:sp>
      <p:pic>
        <p:nvPicPr>
          <p:cNvPr id="57349" name="Picture 5" descr="Fig 25-11"/>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228600" y="304800"/>
            <a:ext cx="5562600" cy="5284788"/>
          </a:xfrm>
          <a:noFill/>
        </p:spPr>
      </p:pic>
      <p:sp>
        <p:nvSpPr>
          <p:cNvPr id="57350" name="Text Box 6"/>
          <p:cNvSpPr txBox="1">
            <a:spLocks noChangeArrowheads="1"/>
          </p:cNvSpPr>
          <p:nvPr/>
        </p:nvSpPr>
        <p:spPr bwMode="auto">
          <a:xfrm>
            <a:off x="288925" y="5603875"/>
            <a:ext cx="71262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Wo = wollastonite, Omp = omphacite, Grs = grossularite</a:t>
            </a:r>
          </a:p>
          <a:p>
            <a:pPr eaLnBrk="1" hangingPunct="1">
              <a:spcBef>
                <a:spcPct val="0"/>
              </a:spcBef>
              <a:buFontTx/>
              <a:buNone/>
            </a:pPr>
            <a:r>
              <a:rPr lang="en-US" altLang="en-US" sz="2400"/>
              <a:t>Prp-Alm = pyrope-almandine, Ky = kyanite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mtClean="0"/>
              <a:t>Breakdown of Anorthite</a:t>
            </a:r>
          </a:p>
        </p:txBody>
      </p:sp>
      <p:sp>
        <p:nvSpPr>
          <p:cNvPr id="4" name="Text Placeholder 3"/>
          <p:cNvSpPr>
            <a:spLocks noGrp="1"/>
          </p:cNvSpPr>
          <p:nvPr>
            <p:ph type="body" sz="half" idx="2"/>
          </p:nvPr>
        </p:nvSpPr>
        <p:spPr>
          <a:xfrm>
            <a:off x="457200" y="1981200"/>
            <a:ext cx="8001000" cy="4114800"/>
          </a:xfrm>
        </p:spPr>
        <p:txBody>
          <a:bodyPr/>
          <a:lstStyle/>
          <a:p>
            <a:pPr>
              <a:defRPr/>
            </a:pPr>
            <a:r>
              <a:rPr lang="en-US" dirty="0" smtClean="0"/>
              <a:t>Hydrous</a:t>
            </a:r>
          </a:p>
          <a:p>
            <a:pPr lvl="1">
              <a:buFont typeface="Wingdings" pitchFamily="2" charset="2"/>
              <a:buChar char="§"/>
              <a:defRPr/>
            </a:pPr>
            <a:r>
              <a:rPr lang="en-US" dirty="0" err="1" smtClean="0">
                <a:ea typeface="+mn-ea"/>
                <a:cs typeface="+mn-cs"/>
              </a:rPr>
              <a:t>Anorthite</a:t>
            </a:r>
            <a:r>
              <a:rPr lang="en-US" dirty="0" smtClean="0">
                <a:ea typeface="+mn-ea"/>
                <a:cs typeface="+mn-cs"/>
              </a:rPr>
              <a:t> + Water = </a:t>
            </a:r>
            <a:r>
              <a:rPr lang="en-US" dirty="0" err="1" smtClean="0">
                <a:ea typeface="+mn-ea"/>
                <a:cs typeface="+mn-cs"/>
              </a:rPr>
              <a:t>Zoisite</a:t>
            </a:r>
            <a:r>
              <a:rPr lang="en-US" dirty="0" smtClean="0">
                <a:ea typeface="+mn-ea"/>
                <a:cs typeface="+mn-cs"/>
              </a:rPr>
              <a:t> + </a:t>
            </a:r>
            <a:r>
              <a:rPr lang="en-US" dirty="0" err="1" smtClean="0">
                <a:ea typeface="+mn-ea"/>
                <a:cs typeface="+mn-cs"/>
              </a:rPr>
              <a:t>Kyanite</a:t>
            </a:r>
            <a:r>
              <a:rPr lang="en-US" dirty="0" smtClean="0">
                <a:ea typeface="+mn-ea"/>
                <a:cs typeface="+mn-cs"/>
              </a:rPr>
              <a:t> + Quartz</a:t>
            </a:r>
          </a:p>
          <a:p>
            <a:pPr>
              <a:defRPr/>
            </a:pPr>
            <a:endParaRPr lang="en-US" dirty="0" smtClean="0"/>
          </a:p>
          <a:p>
            <a:pPr>
              <a:defRPr/>
            </a:pPr>
            <a:r>
              <a:rPr lang="en-US" dirty="0" smtClean="0"/>
              <a:t>Anhydrous</a:t>
            </a:r>
          </a:p>
          <a:p>
            <a:pPr lvl="1">
              <a:buFont typeface="Wingdings" pitchFamily="2" charset="2"/>
              <a:buChar char="§"/>
              <a:defRPr/>
            </a:pPr>
            <a:r>
              <a:rPr lang="en-US" dirty="0" err="1" smtClean="0">
                <a:ea typeface="+mn-ea"/>
                <a:cs typeface="+mn-cs"/>
              </a:rPr>
              <a:t>Anorthite</a:t>
            </a:r>
            <a:r>
              <a:rPr lang="en-US" dirty="0" smtClean="0">
                <a:ea typeface="+mn-ea"/>
                <a:cs typeface="+mn-cs"/>
              </a:rPr>
              <a:t>  = Grossularite + </a:t>
            </a:r>
            <a:r>
              <a:rPr lang="en-US" dirty="0" err="1" smtClean="0">
                <a:ea typeface="+mn-ea"/>
                <a:cs typeface="+mn-cs"/>
              </a:rPr>
              <a:t>Kyanite</a:t>
            </a:r>
            <a:r>
              <a:rPr lang="en-US" dirty="0" smtClean="0">
                <a:ea typeface="+mn-ea"/>
                <a:cs typeface="+mn-cs"/>
              </a:rPr>
              <a:t> + Quartz</a:t>
            </a:r>
          </a:p>
          <a:p>
            <a:pPr>
              <a:defRPr/>
            </a:pPr>
            <a:endParaRPr lang="en-US" dirty="0"/>
          </a:p>
        </p:txBody>
      </p:sp>
      <p:sp>
        <p:nvSpPr>
          <p:cNvPr id="5837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CC24FF51-B3AB-4805-921C-1F7B19525211}" type="slidenum">
              <a:rPr lang="en-US" altLang="en-US" sz="1400"/>
              <a:pPr eaLnBrk="1" hangingPunct="1">
                <a:spcBef>
                  <a:spcPct val="0"/>
                </a:spcBef>
                <a:buFontTx/>
                <a:buNone/>
              </a:pPr>
              <a:t>58</a:t>
            </a:fld>
            <a:endParaRPr lang="en-US" altLang="en-US" sz="140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304800" y="609600"/>
            <a:ext cx="8458200" cy="1143000"/>
          </a:xfrm>
        </p:spPr>
        <p:txBody>
          <a:bodyPr/>
          <a:lstStyle/>
          <a:p>
            <a:r>
              <a:rPr lang="en-US" altLang="en-US" dirty="0" smtClean="0"/>
              <a:t>Coleman </a:t>
            </a:r>
            <a:r>
              <a:rPr lang="en-US" altLang="en-US" i="1" dirty="0" smtClean="0"/>
              <a:t>et al</a:t>
            </a:r>
            <a:r>
              <a:rPr lang="en-US" altLang="en-US" dirty="0" smtClean="0"/>
              <a:t>. </a:t>
            </a:r>
            <a:r>
              <a:rPr lang="en-US" altLang="en-US" dirty="0" err="1" smtClean="0"/>
              <a:t>Eclogite</a:t>
            </a:r>
            <a:r>
              <a:rPr lang="en-US" altLang="en-US" dirty="0" smtClean="0"/>
              <a:t> Description</a:t>
            </a:r>
          </a:p>
        </p:txBody>
      </p:sp>
      <p:sp>
        <p:nvSpPr>
          <p:cNvPr id="59395" name="Text Placeholder 3"/>
          <p:cNvSpPr>
            <a:spLocks noGrp="1"/>
          </p:cNvSpPr>
          <p:nvPr>
            <p:ph type="body" sz="half" idx="2"/>
          </p:nvPr>
        </p:nvSpPr>
        <p:spPr>
          <a:xfrm>
            <a:off x="838200" y="1981200"/>
            <a:ext cx="7620000" cy="4114800"/>
          </a:xfrm>
        </p:spPr>
        <p:txBody>
          <a:bodyPr/>
          <a:lstStyle/>
          <a:p>
            <a:r>
              <a:rPr lang="en-US" altLang="en-US" dirty="0" smtClean="0"/>
              <a:t>Group A - Xenoliths in kimberlites or basalts</a:t>
            </a:r>
          </a:p>
          <a:p>
            <a:r>
              <a:rPr lang="en-US" altLang="en-US" dirty="0" smtClean="0"/>
              <a:t>Group B - Bands to lens-shaped deposits in </a:t>
            </a:r>
            <a:r>
              <a:rPr lang="en-US" altLang="en-US" dirty="0" err="1" smtClean="0"/>
              <a:t>migmatitic</a:t>
            </a:r>
            <a:r>
              <a:rPr lang="en-US" altLang="en-US" dirty="0" smtClean="0"/>
              <a:t> gneisses</a:t>
            </a:r>
          </a:p>
          <a:p>
            <a:r>
              <a:rPr lang="en-US" altLang="en-US" dirty="0" smtClean="0"/>
              <a:t>Group </a:t>
            </a:r>
            <a:r>
              <a:rPr lang="en-US" altLang="en-US" dirty="0" smtClean="0"/>
              <a:t>C - Bands or lens-shaped deposits in </a:t>
            </a:r>
            <a:r>
              <a:rPr lang="en-US" altLang="en-US" dirty="0" err="1" smtClean="0"/>
              <a:t>blueshist</a:t>
            </a:r>
            <a:endParaRPr lang="en-US" altLang="en-US" dirty="0" smtClean="0"/>
          </a:p>
          <a:p>
            <a:endParaRPr lang="en-US" altLang="en-US" dirty="0" smtClean="0"/>
          </a:p>
        </p:txBody>
      </p:sp>
      <p:sp>
        <p:nvSpPr>
          <p:cNvPr id="5939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188F4F71-8927-4AAA-A5DA-1628CC6E7469}" type="slidenum">
              <a:rPr lang="en-US" altLang="en-US" sz="1400"/>
              <a:pPr eaLnBrk="1" hangingPunct="1">
                <a:spcBef>
                  <a:spcPct val="0"/>
                </a:spcBef>
                <a:buFontTx/>
                <a:buNone/>
              </a:pPr>
              <a:t>59</a:t>
            </a:fld>
            <a:endParaRPr lang="en-US" altLang="en-US" sz="1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Interpretive Use of </a:t>
            </a:r>
            <a:br>
              <a:rPr lang="en-US" altLang="en-US" smtClean="0"/>
            </a:br>
            <a:r>
              <a:rPr lang="en-US" altLang="en-US" smtClean="0"/>
              <a:t>Metamorphic Facies</a:t>
            </a:r>
          </a:p>
        </p:txBody>
      </p:sp>
      <p:sp>
        <p:nvSpPr>
          <p:cNvPr id="3" name="Content Placeholder 2"/>
          <p:cNvSpPr>
            <a:spLocks noGrp="1"/>
          </p:cNvSpPr>
          <p:nvPr>
            <p:ph idx="1"/>
          </p:nvPr>
        </p:nvSpPr>
        <p:spPr/>
        <p:txBody>
          <a:bodyPr/>
          <a:lstStyle/>
          <a:p>
            <a:pPr marL="341313" indent="-284163">
              <a:spcBef>
                <a:spcPts val="600"/>
              </a:spcBef>
              <a:buFont typeface="Arial" pitchFamily="34" charset="0"/>
              <a:buChar char="•"/>
              <a:defRPr/>
            </a:pPr>
            <a:r>
              <a:rPr lang="en-US" dirty="0" err="1" smtClean="0"/>
              <a:t>Eskola</a:t>
            </a:r>
            <a:r>
              <a:rPr lang="en-US" dirty="0" smtClean="0"/>
              <a:t> was aware of the P-T implications and correctly deduced the relative temperatures and pressures of </a:t>
            </a:r>
            <a:r>
              <a:rPr lang="en-US" dirty="0" err="1" smtClean="0"/>
              <a:t>facies</a:t>
            </a:r>
            <a:r>
              <a:rPr lang="en-US" dirty="0" smtClean="0"/>
              <a:t> he proposed</a:t>
            </a:r>
          </a:p>
          <a:p>
            <a:pPr marL="342900" lvl="1" indent="-342900">
              <a:buFontTx/>
              <a:buChar char="•"/>
              <a:defRPr/>
            </a:pPr>
            <a:r>
              <a:rPr lang="en-US" dirty="0" smtClean="0"/>
              <a:t>Advances in experimental techniques and the accumulation of experimental and thermodynamic data have allowed us to assign relatively accurate temperature and pressure limits to individual </a:t>
            </a:r>
            <a:r>
              <a:rPr lang="en-US" dirty="0" err="1" smtClean="0"/>
              <a:t>facies</a:t>
            </a:r>
            <a:endParaRPr lang="en-US" dirty="0" smtClean="0"/>
          </a:p>
          <a:p>
            <a:pPr>
              <a:defRPr/>
            </a:pPr>
            <a:endParaRPr lang="en-US" dirty="0"/>
          </a:p>
        </p:txBody>
      </p:sp>
      <p:sp>
        <p:nvSpPr>
          <p:cNvPr id="71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E7FA9993-52EF-48DA-B57C-C53F386D09AD}" type="slidenum">
              <a:rPr lang="en-US" altLang="en-US" sz="1400"/>
              <a:pPr eaLnBrk="1" hangingPunct="1">
                <a:spcBef>
                  <a:spcPct val="0"/>
                </a:spcBef>
                <a:buFontTx/>
                <a:buNone/>
              </a:pPr>
              <a:t>6</a:t>
            </a:fld>
            <a:endParaRPr lang="en-US" altLang="en-US" sz="140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smtClean="0"/>
              <a:t>Carswell Eclogite Classification</a:t>
            </a:r>
          </a:p>
        </p:txBody>
      </p:sp>
      <p:sp>
        <p:nvSpPr>
          <p:cNvPr id="60419" name="Content Placeholder 2"/>
          <p:cNvSpPr>
            <a:spLocks noGrp="1"/>
          </p:cNvSpPr>
          <p:nvPr>
            <p:ph idx="1"/>
          </p:nvPr>
        </p:nvSpPr>
        <p:spPr/>
        <p:txBody>
          <a:bodyPr/>
          <a:lstStyle/>
          <a:p>
            <a:r>
              <a:rPr lang="en-US" altLang="en-US" dirty="0" smtClean="0"/>
              <a:t>Low 450°- 550°C</a:t>
            </a:r>
          </a:p>
          <a:p>
            <a:r>
              <a:rPr lang="en-US" altLang="en-US" dirty="0" smtClean="0"/>
              <a:t>Medium 550° - 900°C</a:t>
            </a:r>
          </a:p>
          <a:p>
            <a:r>
              <a:rPr lang="en-US" altLang="en-US" dirty="0" smtClean="0"/>
              <a:t>High 900° - 1600°C</a:t>
            </a:r>
          </a:p>
          <a:p>
            <a:endParaRPr lang="en-US" altLang="en-US" dirty="0" smtClean="0"/>
          </a:p>
        </p:txBody>
      </p:sp>
      <p:sp>
        <p:nvSpPr>
          <p:cNvPr id="604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D7D177DD-6E9C-4DBA-A6BC-653A61757BFE}" type="slidenum">
              <a:rPr lang="en-US" altLang="en-US" sz="1400"/>
              <a:pPr eaLnBrk="1" hangingPunct="1">
                <a:spcBef>
                  <a:spcPct val="0"/>
                </a:spcBef>
                <a:buFontTx/>
                <a:buNone/>
              </a:pPr>
              <a:t>60</a:t>
            </a:fld>
            <a:endParaRPr lang="en-US" altLang="en-US" sz="140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DA225E61-CB45-4B8B-93F5-4BFF3DD1B68E}" type="slidenum">
              <a:rPr lang="en-US" altLang="en-US" sz="1400"/>
              <a:pPr eaLnBrk="1" hangingPunct="1">
                <a:spcBef>
                  <a:spcPct val="0"/>
                </a:spcBef>
                <a:buFontTx/>
                <a:buNone/>
              </a:pPr>
              <a:t>61</a:t>
            </a:fld>
            <a:endParaRPr lang="en-US" altLang="en-US" sz="1400"/>
          </a:p>
        </p:txBody>
      </p:sp>
      <p:sp>
        <p:nvSpPr>
          <p:cNvPr id="61443" name="Rectangle 4"/>
          <p:cNvSpPr>
            <a:spLocks noGrp="1" noChangeArrowheads="1"/>
          </p:cNvSpPr>
          <p:nvPr>
            <p:ph type="body" sz="half" idx="2"/>
          </p:nvPr>
        </p:nvSpPr>
        <p:spPr>
          <a:xfrm>
            <a:off x="457200" y="3733800"/>
            <a:ext cx="8534400" cy="2819400"/>
          </a:xfrm>
        </p:spPr>
        <p:txBody>
          <a:bodyPr/>
          <a:lstStyle/>
          <a:p>
            <a:pPr>
              <a:spcBef>
                <a:spcPct val="0"/>
              </a:spcBef>
            </a:pPr>
            <a:r>
              <a:rPr lang="en-US" altLang="en-US" sz="2400" smtClean="0">
                <a:cs typeface="Arial" panose="020B0604020202020204" pitchFamily="34" charset="0"/>
              </a:rPr>
              <a:t>Figure 18-8</a:t>
            </a:r>
            <a:r>
              <a:rPr lang="en-US" altLang="en-US" sz="2400" smtClean="0">
                <a:solidFill>
                  <a:srgbClr val="FF0066"/>
                </a:solidFill>
                <a:cs typeface="Arial" panose="020B0604020202020204" pitchFamily="34" charset="0"/>
              </a:rPr>
              <a:t>. </a:t>
            </a:r>
            <a:r>
              <a:rPr lang="en-US" altLang="en-US" sz="2400" smtClean="0">
                <a:cs typeface="Times New Roman" panose="02020603050405020304" pitchFamily="18" charset="0"/>
              </a:rPr>
              <a:t>Schematic models for the uplift and extensional collapse of orogenically thickened continental crust. Subduction leads to thickened crust by either continental collision </a:t>
            </a:r>
            <a:r>
              <a:rPr lang="en-US" altLang="en-US" sz="2400" smtClean="0">
                <a:solidFill>
                  <a:srgbClr val="FF0066"/>
                </a:solidFill>
                <a:cs typeface="Times New Roman" panose="02020603050405020304" pitchFamily="18" charset="0"/>
              </a:rPr>
              <a:t>(a1)</a:t>
            </a:r>
            <a:r>
              <a:rPr lang="en-US" altLang="en-US" sz="2400" smtClean="0">
                <a:cs typeface="Times New Roman" panose="02020603050405020304" pitchFamily="18" charset="0"/>
              </a:rPr>
              <a:t> or compression of the continental arc </a:t>
            </a:r>
            <a:r>
              <a:rPr lang="en-US" altLang="en-US" sz="2400" smtClean="0">
                <a:solidFill>
                  <a:srgbClr val="FF0066"/>
                </a:solidFill>
                <a:cs typeface="Times New Roman" panose="02020603050405020304" pitchFamily="18" charset="0"/>
              </a:rPr>
              <a:t>(a2)</a:t>
            </a:r>
            <a:r>
              <a:rPr lang="en-US" altLang="en-US" sz="2400" smtClean="0">
                <a:cs typeface="Times New Roman" panose="02020603050405020304" pitchFamily="18" charset="0"/>
              </a:rPr>
              <a:t>, each with its characteristic orogenic magmatism.</a:t>
            </a:r>
          </a:p>
          <a:p>
            <a:pPr>
              <a:spcBef>
                <a:spcPct val="0"/>
              </a:spcBef>
            </a:pPr>
            <a:r>
              <a:rPr lang="en-US" altLang="en-US" sz="2400" smtClean="0">
                <a:cs typeface="Times New Roman" panose="02020603050405020304" pitchFamily="18" charset="0"/>
              </a:rPr>
              <a:t>Both mechanisms lead to a thickened crust, and probably thickened mechanical and thermal boundary layers (“MBL” and “TBL”) as in </a:t>
            </a:r>
            <a:r>
              <a:rPr lang="en-US" altLang="en-US" sz="2400" smtClean="0">
                <a:solidFill>
                  <a:srgbClr val="FF0066"/>
                </a:solidFill>
                <a:cs typeface="Times New Roman" panose="02020603050405020304" pitchFamily="18" charset="0"/>
              </a:rPr>
              <a:t>(b)</a:t>
            </a:r>
            <a:endParaRPr lang="en-US" altLang="en-US" sz="2400" smtClean="0"/>
          </a:p>
        </p:txBody>
      </p:sp>
      <p:pic>
        <p:nvPicPr>
          <p:cNvPr id="61444" name="Picture 5" descr="Fig 18-8"/>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b="48102"/>
          <a:stretch>
            <a:fillRect/>
          </a:stretch>
        </p:blipFill>
        <p:spPr>
          <a:xfrm>
            <a:off x="1219200" y="0"/>
            <a:ext cx="6553200" cy="3649663"/>
          </a:xfr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8A4070BB-65E0-47CF-80AC-0CF884ED05EF}" type="slidenum">
              <a:rPr lang="en-US" altLang="en-US" sz="1400"/>
              <a:pPr eaLnBrk="1" hangingPunct="1">
                <a:spcBef>
                  <a:spcPct val="0"/>
                </a:spcBef>
                <a:buFontTx/>
                <a:buNone/>
              </a:pPr>
              <a:t>62</a:t>
            </a:fld>
            <a:endParaRPr lang="en-US" altLang="en-US" sz="1400"/>
          </a:p>
        </p:txBody>
      </p:sp>
      <p:sp>
        <p:nvSpPr>
          <p:cNvPr id="62467" name="Rectangle 6"/>
          <p:cNvSpPr>
            <a:spLocks noGrp="1" noChangeArrowheads="1"/>
          </p:cNvSpPr>
          <p:nvPr>
            <p:ph type="body" sz="half" idx="2"/>
          </p:nvPr>
        </p:nvSpPr>
        <p:spPr>
          <a:xfrm>
            <a:off x="381000" y="3429000"/>
            <a:ext cx="8458200" cy="2667000"/>
          </a:xfrm>
        </p:spPr>
        <p:txBody>
          <a:bodyPr/>
          <a:lstStyle/>
          <a:p>
            <a:pPr>
              <a:lnSpc>
                <a:spcPct val="80000"/>
              </a:lnSpc>
              <a:spcBef>
                <a:spcPct val="0"/>
              </a:spcBef>
            </a:pPr>
            <a:r>
              <a:rPr lang="en-US" altLang="en-US" sz="2400" smtClean="0">
                <a:cs typeface="Times New Roman" panose="02020603050405020304" pitchFamily="18" charset="0"/>
              </a:rPr>
              <a:t>Following the stable situation in </a:t>
            </a:r>
            <a:r>
              <a:rPr lang="en-US" altLang="en-US" sz="2400" smtClean="0">
                <a:solidFill>
                  <a:srgbClr val="FF0066"/>
                </a:solidFill>
                <a:cs typeface="Times New Roman" panose="02020603050405020304" pitchFamily="18" charset="0"/>
              </a:rPr>
              <a:t>(b)</a:t>
            </a:r>
            <a:r>
              <a:rPr lang="en-US" altLang="en-US" sz="2400" smtClean="0">
                <a:cs typeface="Times New Roman" panose="02020603050405020304" pitchFamily="18" charset="0"/>
              </a:rPr>
              <a:t>, either compression ceases </a:t>
            </a:r>
            <a:r>
              <a:rPr lang="en-US" altLang="en-US" sz="2400" smtClean="0">
                <a:solidFill>
                  <a:srgbClr val="FF0066"/>
                </a:solidFill>
                <a:cs typeface="Times New Roman" panose="02020603050405020304" pitchFamily="18" charset="0"/>
              </a:rPr>
              <a:t>(c1)</a:t>
            </a:r>
            <a:r>
              <a:rPr lang="en-US" altLang="en-US" sz="2400" smtClean="0">
                <a:cs typeface="Times New Roman" panose="02020603050405020304" pitchFamily="18" charset="0"/>
              </a:rPr>
              <a:t> or the thick dense thermal boundary layer is removed by delamination or convective erosion </a:t>
            </a:r>
            <a:r>
              <a:rPr lang="en-US" altLang="en-US" sz="2400" smtClean="0">
                <a:solidFill>
                  <a:srgbClr val="FF0066"/>
                </a:solidFill>
                <a:cs typeface="Times New Roman" panose="02020603050405020304" pitchFamily="18" charset="0"/>
              </a:rPr>
              <a:t>(c2)</a:t>
            </a:r>
          </a:p>
          <a:p>
            <a:pPr>
              <a:lnSpc>
                <a:spcPct val="80000"/>
              </a:lnSpc>
              <a:spcBef>
                <a:spcPct val="0"/>
              </a:spcBef>
            </a:pPr>
            <a:r>
              <a:rPr lang="en-US" altLang="en-US" sz="2400" smtClean="0">
                <a:cs typeface="Times New Roman" panose="02020603050405020304" pitchFamily="18" charset="0"/>
              </a:rPr>
              <a:t>The result is extension and collapse of the crust, thinning of the lithosphere, and rise of hot asthenosphere </a:t>
            </a:r>
            <a:r>
              <a:rPr lang="en-US" altLang="en-US" sz="2400" smtClean="0">
                <a:solidFill>
                  <a:srgbClr val="FF0066"/>
                </a:solidFill>
                <a:cs typeface="Times New Roman" panose="02020603050405020304" pitchFamily="18" charset="0"/>
              </a:rPr>
              <a:t>(d)</a:t>
            </a:r>
            <a:r>
              <a:rPr lang="en-US" altLang="en-US" sz="2400" smtClean="0">
                <a:cs typeface="Times New Roman" panose="02020603050405020304" pitchFamily="18" charset="0"/>
              </a:rPr>
              <a:t> </a:t>
            </a:r>
          </a:p>
          <a:p>
            <a:pPr>
              <a:lnSpc>
                <a:spcPct val="80000"/>
              </a:lnSpc>
              <a:spcBef>
                <a:spcPct val="0"/>
              </a:spcBef>
            </a:pPr>
            <a:r>
              <a:rPr lang="en-US" altLang="en-US" sz="2400" smtClean="0">
                <a:cs typeface="Times New Roman" panose="02020603050405020304" pitchFamily="18" charset="0"/>
              </a:rPr>
              <a:t>The increased heat flux in </a:t>
            </a:r>
            <a:r>
              <a:rPr lang="en-US" altLang="en-US" sz="2400" smtClean="0">
                <a:solidFill>
                  <a:srgbClr val="FF0066"/>
                </a:solidFill>
                <a:cs typeface="Times New Roman" panose="02020603050405020304" pitchFamily="18" charset="0"/>
              </a:rPr>
              <a:t>(d)</a:t>
            </a:r>
            <a:r>
              <a:rPr lang="en-US" altLang="en-US" sz="2400" smtClean="0">
                <a:cs typeface="Times New Roman" panose="02020603050405020304" pitchFamily="18" charset="0"/>
              </a:rPr>
              <a:t>, plus the decompression melting of the rising asthenosphere, results in bimodal post-orogenic magmatism with both mafic mantle and silicic crustal melts</a:t>
            </a:r>
            <a:endParaRPr lang="en-US" altLang="en-US" sz="2400" smtClean="0"/>
          </a:p>
          <a:p>
            <a:pPr eaLnBrk="1" hangingPunct="1">
              <a:lnSpc>
                <a:spcPct val="80000"/>
              </a:lnSpc>
            </a:pPr>
            <a:endParaRPr lang="en-US" altLang="en-US" sz="1800" smtClean="0"/>
          </a:p>
        </p:txBody>
      </p:sp>
      <p:pic>
        <p:nvPicPr>
          <p:cNvPr id="62468" name="Picture 7" descr="Fig 18-8"/>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t="50000"/>
          <a:stretch>
            <a:fillRect/>
          </a:stretch>
        </p:blipFill>
        <p:spPr>
          <a:xfrm>
            <a:off x="1371600" y="0"/>
            <a:ext cx="6096000" cy="3271838"/>
          </a:xfr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9B3CCEF9-0C30-4D80-AE76-A453E1F8E7B1}" type="slidenum">
              <a:rPr lang="en-US" altLang="en-US" sz="1400"/>
              <a:pPr eaLnBrk="1" hangingPunct="1">
                <a:spcBef>
                  <a:spcPct val="0"/>
                </a:spcBef>
                <a:buFontTx/>
                <a:buNone/>
              </a:pPr>
              <a:t>63</a:t>
            </a:fld>
            <a:endParaRPr lang="en-US" altLang="en-US" sz="1400"/>
          </a:p>
        </p:txBody>
      </p:sp>
      <p:sp>
        <p:nvSpPr>
          <p:cNvPr id="63491" name="Rectangle 2"/>
          <p:cNvSpPr>
            <a:spLocks noGrp="1" noChangeArrowheads="1"/>
          </p:cNvSpPr>
          <p:nvPr>
            <p:ph type="title"/>
          </p:nvPr>
        </p:nvSpPr>
        <p:spPr>
          <a:xfrm>
            <a:off x="685800" y="228600"/>
            <a:ext cx="7772400" cy="762000"/>
          </a:xfrm>
        </p:spPr>
        <p:txBody>
          <a:bodyPr/>
          <a:lstStyle/>
          <a:p>
            <a:pPr eaLnBrk="1" hangingPunct="1"/>
            <a:r>
              <a:rPr lang="en-US" altLang="en-US" smtClean="0"/>
              <a:t>P-T-t Paths</a:t>
            </a:r>
          </a:p>
        </p:txBody>
      </p:sp>
      <p:sp>
        <p:nvSpPr>
          <p:cNvPr id="55300" name="Rectangle 4"/>
          <p:cNvSpPr>
            <a:spLocks noGrp="1" noChangeArrowheads="1"/>
          </p:cNvSpPr>
          <p:nvPr>
            <p:ph type="body" sz="half" idx="2"/>
          </p:nvPr>
        </p:nvSpPr>
        <p:spPr>
          <a:xfrm>
            <a:off x="6324600" y="304800"/>
            <a:ext cx="2819400" cy="5791200"/>
          </a:xfrm>
        </p:spPr>
        <p:txBody>
          <a:bodyPr/>
          <a:lstStyle/>
          <a:p>
            <a:pPr>
              <a:spcBef>
                <a:spcPts val="600"/>
              </a:spcBef>
              <a:buClr>
                <a:schemeClr val="tx1"/>
              </a:buClr>
              <a:buSzPct val="50000"/>
              <a:defRPr/>
            </a:pPr>
            <a:r>
              <a:rPr lang="en-US" sz="2400" dirty="0" smtClean="0">
                <a:effectLst>
                  <a:outerShdw blurRad="38100" dist="38100" dir="2700000" algn="tl">
                    <a:srgbClr val="C0C0C0"/>
                  </a:outerShdw>
                </a:effectLst>
              </a:rPr>
              <a:t>Fig. 25-15. </a:t>
            </a:r>
            <a:r>
              <a:rPr lang="en-US" sz="2400" dirty="0" smtClean="0">
                <a:effectLst>
                  <a:outerShdw blurRad="38100" dist="38100" dir="2700000" algn="tl">
                    <a:srgbClr val="C0C0C0"/>
                  </a:outerShdw>
                </a:effectLst>
                <a:cs typeface="Times New Roman" pitchFamily="18" charset="0"/>
              </a:rPr>
              <a:t>Schematic pressure-temperature-time paths based on heat-flow models</a:t>
            </a:r>
          </a:p>
          <a:p>
            <a:pPr>
              <a:spcBef>
                <a:spcPts val="600"/>
              </a:spcBef>
              <a:buClr>
                <a:schemeClr val="tx1"/>
              </a:buClr>
              <a:buSzPct val="50000"/>
              <a:defRPr/>
            </a:pPr>
            <a:r>
              <a:rPr lang="en-US" sz="2400" dirty="0" smtClean="0">
                <a:effectLst>
                  <a:outerShdw blurRad="38100" dist="38100" dir="2700000" algn="tl">
                    <a:srgbClr val="C0C0C0"/>
                  </a:outerShdw>
                </a:effectLst>
                <a:cs typeface="Times New Roman" pitchFamily="18" charset="0"/>
              </a:rPr>
              <a:t>The Al</a:t>
            </a:r>
            <a:r>
              <a:rPr lang="en-US" sz="2400" baseline="-30000" dirty="0" smtClean="0">
                <a:effectLst>
                  <a:outerShdw blurRad="38100" dist="38100" dir="2700000" algn="tl">
                    <a:srgbClr val="C0C0C0"/>
                  </a:outerShdw>
                </a:effectLst>
                <a:cs typeface="Times New Roman" pitchFamily="18" charset="0"/>
              </a:rPr>
              <a:t>2</a:t>
            </a:r>
            <a:r>
              <a:rPr lang="en-US" sz="2400" dirty="0" smtClean="0">
                <a:effectLst>
                  <a:outerShdw blurRad="38100" dist="38100" dir="2700000" algn="tl">
                    <a:srgbClr val="C0C0C0"/>
                  </a:outerShdw>
                </a:effectLst>
                <a:cs typeface="Times New Roman" pitchFamily="18" charset="0"/>
              </a:rPr>
              <a:t>SiO</a:t>
            </a:r>
            <a:r>
              <a:rPr lang="en-US" sz="2400" baseline="-30000" dirty="0" smtClean="0">
                <a:effectLst>
                  <a:outerShdw blurRad="38100" dist="38100" dir="2700000" algn="tl">
                    <a:srgbClr val="C0C0C0"/>
                  </a:outerShdw>
                </a:effectLst>
                <a:cs typeface="Times New Roman" pitchFamily="18" charset="0"/>
              </a:rPr>
              <a:t>5</a:t>
            </a:r>
            <a:r>
              <a:rPr lang="en-US" sz="2400" dirty="0" smtClean="0">
                <a:effectLst>
                  <a:outerShdw blurRad="38100" dist="38100" dir="2700000" algn="tl">
                    <a:srgbClr val="C0C0C0"/>
                  </a:outerShdw>
                </a:effectLst>
                <a:cs typeface="Times New Roman" pitchFamily="18" charset="0"/>
              </a:rPr>
              <a:t> phase diagram and two hypothetical dehydration curves are included </a:t>
            </a:r>
          </a:p>
          <a:p>
            <a:pPr>
              <a:spcBef>
                <a:spcPts val="600"/>
              </a:spcBef>
              <a:buClr>
                <a:schemeClr val="tx1"/>
              </a:buClr>
              <a:buSzPct val="50000"/>
              <a:defRPr/>
            </a:pPr>
            <a:r>
              <a:rPr lang="en-US" sz="2400" dirty="0" err="1" smtClean="0">
                <a:effectLst>
                  <a:outerShdw blurRad="38100" dist="38100" dir="2700000" algn="tl">
                    <a:srgbClr val="C0C0C0"/>
                  </a:outerShdw>
                </a:effectLst>
                <a:cs typeface="Times New Roman" pitchFamily="18" charset="0"/>
              </a:rPr>
              <a:t>Facies</a:t>
            </a:r>
            <a:r>
              <a:rPr lang="en-US" sz="2400" dirty="0" smtClean="0">
                <a:effectLst>
                  <a:outerShdw blurRad="38100" dist="38100" dir="2700000" algn="tl">
                    <a:srgbClr val="C0C0C0"/>
                  </a:outerShdw>
                </a:effectLst>
                <a:cs typeface="Times New Roman" pitchFamily="18" charset="0"/>
              </a:rPr>
              <a:t> boundaries, and </a:t>
            </a:r>
            <a:r>
              <a:rPr lang="en-US" sz="2400" dirty="0" err="1" smtClean="0">
                <a:effectLst>
                  <a:outerShdw blurRad="38100" dist="38100" dir="2700000" algn="tl">
                    <a:srgbClr val="C0C0C0"/>
                  </a:outerShdw>
                </a:effectLst>
                <a:cs typeface="Times New Roman" pitchFamily="18" charset="0"/>
              </a:rPr>
              <a:t>facies</a:t>
            </a:r>
            <a:r>
              <a:rPr lang="en-US" sz="2400" dirty="0" smtClean="0">
                <a:effectLst>
                  <a:outerShdw blurRad="38100" dist="38100" dir="2700000" algn="tl">
                    <a:srgbClr val="C0C0C0"/>
                  </a:outerShdw>
                </a:effectLst>
                <a:cs typeface="Times New Roman" pitchFamily="18" charset="0"/>
              </a:rPr>
              <a:t> series from Figs. 25-2 and 25-3.  </a:t>
            </a:r>
            <a:endParaRPr lang="en-US" sz="4400" dirty="0" smtClean="0"/>
          </a:p>
        </p:txBody>
      </p:sp>
      <p:pic>
        <p:nvPicPr>
          <p:cNvPr id="63493" name="Picture 5" descr="Fig 25-12"/>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0" y="990600"/>
            <a:ext cx="6248400" cy="5081588"/>
          </a:xfr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5D497C67-A50C-488B-80B4-5A36A6CF9FC8}" type="slidenum">
              <a:rPr lang="en-US" altLang="en-US" sz="1400"/>
              <a:pPr eaLnBrk="1" hangingPunct="1">
                <a:spcBef>
                  <a:spcPct val="0"/>
                </a:spcBef>
                <a:buFontTx/>
                <a:buNone/>
              </a:pPr>
              <a:t>64</a:t>
            </a:fld>
            <a:endParaRPr lang="en-US" altLang="en-US" sz="1400"/>
          </a:p>
        </p:txBody>
      </p:sp>
      <p:sp>
        <p:nvSpPr>
          <p:cNvPr id="64515" name="Rectangle 2"/>
          <p:cNvSpPr>
            <a:spLocks noGrp="1" noChangeArrowheads="1"/>
          </p:cNvSpPr>
          <p:nvPr>
            <p:ph type="title"/>
          </p:nvPr>
        </p:nvSpPr>
        <p:spPr>
          <a:xfrm>
            <a:off x="6172200" y="609600"/>
            <a:ext cx="2743200" cy="1143000"/>
          </a:xfrm>
        </p:spPr>
        <p:txBody>
          <a:bodyPr/>
          <a:lstStyle/>
          <a:p>
            <a:pPr eaLnBrk="1" hangingPunct="1"/>
            <a:r>
              <a:rPr lang="en-US" altLang="en-US" smtClean="0"/>
              <a:t>Crustal Thickening P-T-t</a:t>
            </a:r>
          </a:p>
        </p:txBody>
      </p:sp>
      <p:sp>
        <p:nvSpPr>
          <p:cNvPr id="57348" name="Rectangle 4"/>
          <p:cNvSpPr>
            <a:spLocks noGrp="1" noChangeArrowheads="1"/>
          </p:cNvSpPr>
          <p:nvPr>
            <p:ph type="body" sz="half" idx="2"/>
          </p:nvPr>
        </p:nvSpPr>
        <p:spPr>
          <a:xfrm>
            <a:off x="5715000" y="2286000"/>
            <a:ext cx="3429000" cy="3886200"/>
          </a:xfrm>
        </p:spPr>
        <p:txBody>
          <a:bodyPr/>
          <a:lstStyle/>
          <a:p>
            <a:pPr>
              <a:spcBef>
                <a:spcPts val="600"/>
              </a:spcBef>
              <a:buClr>
                <a:schemeClr val="tx1"/>
              </a:buClr>
              <a:buSzPct val="50000"/>
              <a:defRPr/>
            </a:pPr>
            <a:r>
              <a:rPr lang="en-US" sz="1800" dirty="0" smtClean="0">
                <a:effectLst>
                  <a:outerShdw blurRad="38100" dist="38100" dir="2700000" algn="tl">
                    <a:srgbClr val="C0C0C0"/>
                  </a:outerShdw>
                </a:effectLst>
              </a:rPr>
              <a:t>Fig. 25-15a. </a:t>
            </a:r>
            <a:r>
              <a:rPr lang="en-US" sz="1800" dirty="0" smtClean="0">
                <a:effectLst>
                  <a:outerShdw blurRad="38100" dist="38100" dir="2700000" algn="tl">
                    <a:srgbClr val="C0C0C0"/>
                  </a:outerShdw>
                </a:effectLst>
                <a:cs typeface="Times New Roman" pitchFamily="18" charset="0"/>
              </a:rPr>
              <a:t>Schematic pressure-temperature-time paths based on a crustal thickening heat-flow model </a:t>
            </a:r>
          </a:p>
          <a:p>
            <a:pPr>
              <a:spcBef>
                <a:spcPts val="600"/>
              </a:spcBef>
              <a:buClr>
                <a:schemeClr val="tx1"/>
              </a:buClr>
              <a:buSzPct val="50000"/>
              <a:defRPr/>
            </a:pPr>
            <a:r>
              <a:rPr lang="en-US" sz="1800" dirty="0" smtClean="0">
                <a:effectLst>
                  <a:outerShdw blurRad="38100" dist="38100" dir="2700000" algn="tl">
                    <a:srgbClr val="C0C0C0"/>
                  </a:outerShdw>
                </a:effectLst>
                <a:cs typeface="Times New Roman" pitchFamily="18" charset="0"/>
              </a:rPr>
              <a:t>The Al</a:t>
            </a:r>
            <a:r>
              <a:rPr lang="en-US" sz="1800" baseline="-30000" dirty="0" smtClean="0">
                <a:effectLst>
                  <a:outerShdw blurRad="38100" dist="38100" dir="2700000" algn="tl">
                    <a:srgbClr val="C0C0C0"/>
                  </a:outerShdw>
                </a:effectLst>
                <a:cs typeface="Times New Roman" pitchFamily="18" charset="0"/>
              </a:rPr>
              <a:t>2</a:t>
            </a:r>
            <a:r>
              <a:rPr lang="en-US" sz="1800" dirty="0" smtClean="0">
                <a:effectLst>
                  <a:outerShdw blurRad="38100" dist="38100" dir="2700000" algn="tl">
                    <a:srgbClr val="C0C0C0"/>
                  </a:outerShdw>
                </a:effectLst>
                <a:cs typeface="Times New Roman" pitchFamily="18" charset="0"/>
              </a:rPr>
              <a:t>SiO</a:t>
            </a:r>
            <a:r>
              <a:rPr lang="en-US" sz="1800" baseline="-30000" dirty="0" smtClean="0">
                <a:effectLst>
                  <a:outerShdw blurRad="38100" dist="38100" dir="2700000" algn="tl">
                    <a:srgbClr val="C0C0C0"/>
                  </a:outerShdw>
                </a:effectLst>
                <a:cs typeface="Times New Roman" pitchFamily="18" charset="0"/>
              </a:rPr>
              <a:t>5</a:t>
            </a:r>
            <a:r>
              <a:rPr lang="en-US" sz="1800" dirty="0" smtClean="0">
                <a:effectLst>
                  <a:outerShdw blurRad="38100" dist="38100" dir="2700000" algn="tl">
                    <a:srgbClr val="C0C0C0"/>
                  </a:outerShdw>
                </a:effectLst>
                <a:cs typeface="Times New Roman" pitchFamily="18" charset="0"/>
              </a:rPr>
              <a:t> phase diagram and two hypothetical dehydration curves are included</a:t>
            </a:r>
          </a:p>
          <a:p>
            <a:pPr>
              <a:spcBef>
                <a:spcPts val="600"/>
              </a:spcBef>
              <a:buClr>
                <a:schemeClr val="tx1"/>
              </a:buClr>
              <a:buSzPct val="50000"/>
              <a:defRPr/>
            </a:pPr>
            <a:r>
              <a:rPr lang="en-US" sz="1800" dirty="0" err="1" smtClean="0">
                <a:effectLst>
                  <a:outerShdw blurRad="38100" dist="38100" dir="2700000" algn="tl">
                    <a:srgbClr val="C0C0C0"/>
                  </a:outerShdw>
                </a:effectLst>
                <a:cs typeface="Times New Roman" pitchFamily="18" charset="0"/>
              </a:rPr>
              <a:t>Facies</a:t>
            </a:r>
            <a:r>
              <a:rPr lang="en-US" sz="1800" dirty="0" smtClean="0">
                <a:effectLst>
                  <a:outerShdw blurRad="38100" dist="38100" dir="2700000" algn="tl">
                    <a:srgbClr val="C0C0C0"/>
                  </a:outerShdw>
                </a:effectLst>
                <a:cs typeface="Times New Roman" pitchFamily="18" charset="0"/>
              </a:rPr>
              <a:t> boundaries, and </a:t>
            </a:r>
            <a:r>
              <a:rPr lang="en-US" sz="1800" dirty="0" err="1" smtClean="0">
                <a:effectLst>
                  <a:outerShdw blurRad="38100" dist="38100" dir="2700000" algn="tl">
                    <a:srgbClr val="C0C0C0"/>
                  </a:outerShdw>
                </a:effectLst>
                <a:cs typeface="Times New Roman" pitchFamily="18" charset="0"/>
              </a:rPr>
              <a:t>facies</a:t>
            </a:r>
            <a:r>
              <a:rPr lang="en-US" sz="1800" dirty="0" smtClean="0">
                <a:effectLst>
                  <a:outerShdw blurRad="38100" dist="38100" dir="2700000" algn="tl">
                    <a:srgbClr val="C0C0C0"/>
                  </a:outerShdw>
                </a:effectLst>
                <a:cs typeface="Times New Roman" pitchFamily="18" charset="0"/>
              </a:rPr>
              <a:t> series from Figs. 25-2 and 25-3  </a:t>
            </a:r>
            <a:endParaRPr lang="en-US" sz="3600" dirty="0" smtClean="0"/>
          </a:p>
        </p:txBody>
      </p:sp>
      <p:pic>
        <p:nvPicPr>
          <p:cNvPr id="64517" name="Picture 5" descr="Fig 25-12a"/>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0" y="609600"/>
            <a:ext cx="6019800" cy="4895850"/>
          </a:xfr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4925F9E0-9BB0-4908-8022-26119A904B98}" type="slidenum">
              <a:rPr lang="en-US" altLang="en-US" sz="1400"/>
              <a:pPr eaLnBrk="1" hangingPunct="1">
                <a:spcBef>
                  <a:spcPct val="0"/>
                </a:spcBef>
                <a:buFontTx/>
                <a:buNone/>
              </a:pPr>
              <a:t>65</a:t>
            </a:fld>
            <a:endParaRPr lang="en-US" altLang="en-US" sz="1400"/>
          </a:p>
        </p:txBody>
      </p:sp>
      <p:sp>
        <p:nvSpPr>
          <p:cNvPr id="65539" name="Rectangle 2"/>
          <p:cNvSpPr>
            <a:spLocks noGrp="1" noChangeArrowheads="1"/>
          </p:cNvSpPr>
          <p:nvPr>
            <p:ph type="title"/>
          </p:nvPr>
        </p:nvSpPr>
        <p:spPr>
          <a:xfrm>
            <a:off x="5943600" y="609600"/>
            <a:ext cx="2971800" cy="1143000"/>
          </a:xfrm>
        </p:spPr>
        <p:txBody>
          <a:bodyPr/>
          <a:lstStyle/>
          <a:p>
            <a:pPr eaLnBrk="1" hangingPunct="1"/>
            <a:r>
              <a:rPr lang="en-US" altLang="en-US" smtClean="0"/>
              <a:t>Shallow Magmatism P-T-t</a:t>
            </a:r>
          </a:p>
        </p:txBody>
      </p:sp>
      <p:sp>
        <p:nvSpPr>
          <p:cNvPr id="58372" name="Rectangle 4"/>
          <p:cNvSpPr>
            <a:spLocks noGrp="1" noChangeArrowheads="1"/>
          </p:cNvSpPr>
          <p:nvPr>
            <p:ph type="body" sz="half" idx="2"/>
          </p:nvPr>
        </p:nvSpPr>
        <p:spPr>
          <a:xfrm>
            <a:off x="5867400" y="2133600"/>
            <a:ext cx="3276600" cy="4267200"/>
          </a:xfrm>
        </p:spPr>
        <p:txBody>
          <a:bodyPr/>
          <a:lstStyle/>
          <a:p>
            <a:pPr>
              <a:lnSpc>
                <a:spcPct val="90000"/>
              </a:lnSpc>
              <a:spcBef>
                <a:spcPts val="600"/>
              </a:spcBef>
              <a:buClr>
                <a:schemeClr val="tx1"/>
              </a:buClr>
              <a:defRPr/>
            </a:pPr>
            <a:r>
              <a:rPr lang="en-US" sz="2000" dirty="0" smtClean="0">
                <a:effectLst>
                  <a:outerShdw blurRad="38100" dist="38100" dir="2700000" algn="tl">
                    <a:srgbClr val="C0C0C0"/>
                  </a:outerShdw>
                </a:effectLst>
              </a:rPr>
              <a:t>Fig. 25-15b. </a:t>
            </a:r>
            <a:r>
              <a:rPr lang="en-US" sz="2000" dirty="0" smtClean="0">
                <a:effectLst>
                  <a:outerShdw blurRad="38100" dist="38100" dir="2700000" algn="tl">
                    <a:srgbClr val="C0C0C0"/>
                  </a:outerShdw>
                </a:effectLst>
                <a:cs typeface="Times New Roman" pitchFamily="18" charset="0"/>
              </a:rPr>
              <a:t>Schematic pressure-temperature-time paths based on a shallow </a:t>
            </a:r>
            <a:r>
              <a:rPr lang="en-US" sz="2000" dirty="0" err="1" smtClean="0">
                <a:effectLst>
                  <a:outerShdw blurRad="38100" dist="38100" dir="2700000" algn="tl">
                    <a:srgbClr val="C0C0C0"/>
                  </a:outerShdw>
                </a:effectLst>
                <a:cs typeface="Times New Roman" pitchFamily="18" charset="0"/>
              </a:rPr>
              <a:t>magmatism</a:t>
            </a:r>
            <a:r>
              <a:rPr lang="en-US" sz="2000" dirty="0" smtClean="0">
                <a:effectLst>
                  <a:outerShdw blurRad="38100" dist="38100" dir="2700000" algn="tl">
                    <a:srgbClr val="C0C0C0"/>
                  </a:outerShdw>
                </a:effectLst>
                <a:cs typeface="Times New Roman" pitchFamily="18" charset="0"/>
              </a:rPr>
              <a:t> heat-flow model </a:t>
            </a:r>
          </a:p>
          <a:p>
            <a:pPr>
              <a:lnSpc>
                <a:spcPct val="90000"/>
              </a:lnSpc>
              <a:spcBef>
                <a:spcPts val="600"/>
              </a:spcBef>
              <a:buClr>
                <a:schemeClr val="tx1"/>
              </a:buClr>
              <a:defRPr/>
            </a:pPr>
            <a:r>
              <a:rPr lang="en-US" sz="2000" dirty="0" smtClean="0">
                <a:effectLst>
                  <a:outerShdw blurRad="38100" dist="38100" dir="2700000" algn="tl">
                    <a:srgbClr val="C0C0C0"/>
                  </a:outerShdw>
                </a:effectLst>
                <a:cs typeface="Times New Roman" pitchFamily="18" charset="0"/>
              </a:rPr>
              <a:t>The Al</a:t>
            </a:r>
            <a:r>
              <a:rPr lang="en-US" sz="2000" baseline="-30000" dirty="0" smtClean="0">
                <a:effectLst>
                  <a:outerShdw blurRad="38100" dist="38100" dir="2700000" algn="tl">
                    <a:srgbClr val="C0C0C0"/>
                  </a:outerShdw>
                </a:effectLst>
                <a:cs typeface="Times New Roman" pitchFamily="18" charset="0"/>
              </a:rPr>
              <a:t>2</a:t>
            </a:r>
            <a:r>
              <a:rPr lang="en-US" sz="2000" dirty="0" smtClean="0">
                <a:effectLst>
                  <a:outerShdw blurRad="38100" dist="38100" dir="2700000" algn="tl">
                    <a:srgbClr val="C0C0C0"/>
                  </a:outerShdw>
                </a:effectLst>
                <a:cs typeface="Times New Roman" pitchFamily="18" charset="0"/>
              </a:rPr>
              <a:t>SiO</a:t>
            </a:r>
            <a:r>
              <a:rPr lang="en-US" sz="2000" baseline="-30000" dirty="0" smtClean="0">
                <a:effectLst>
                  <a:outerShdw blurRad="38100" dist="38100" dir="2700000" algn="tl">
                    <a:srgbClr val="C0C0C0"/>
                  </a:outerShdw>
                </a:effectLst>
                <a:cs typeface="Times New Roman" pitchFamily="18" charset="0"/>
              </a:rPr>
              <a:t>5</a:t>
            </a:r>
            <a:r>
              <a:rPr lang="en-US" sz="2000" dirty="0" smtClean="0">
                <a:effectLst>
                  <a:outerShdw blurRad="38100" dist="38100" dir="2700000" algn="tl">
                    <a:srgbClr val="C0C0C0"/>
                  </a:outerShdw>
                </a:effectLst>
                <a:cs typeface="Times New Roman" pitchFamily="18" charset="0"/>
              </a:rPr>
              <a:t> phase diagram and two hypothetical dehydration curves are included</a:t>
            </a:r>
          </a:p>
          <a:p>
            <a:pPr>
              <a:lnSpc>
                <a:spcPct val="90000"/>
              </a:lnSpc>
              <a:spcBef>
                <a:spcPts val="600"/>
              </a:spcBef>
              <a:buClr>
                <a:schemeClr val="tx1"/>
              </a:buClr>
              <a:defRPr/>
            </a:pPr>
            <a:r>
              <a:rPr lang="en-US" sz="2000" dirty="0" err="1" smtClean="0">
                <a:effectLst>
                  <a:outerShdw blurRad="38100" dist="38100" dir="2700000" algn="tl">
                    <a:srgbClr val="C0C0C0"/>
                  </a:outerShdw>
                </a:effectLst>
                <a:cs typeface="Times New Roman" pitchFamily="18" charset="0"/>
              </a:rPr>
              <a:t>Facies</a:t>
            </a:r>
            <a:r>
              <a:rPr lang="en-US" sz="2000" dirty="0" smtClean="0">
                <a:effectLst>
                  <a:outerShdw blurRad="38100" dist="38100" dir="2700000" algn="tl">
                    <a:srgbClr val="C0C0C0"/>
                  </a:outerShdw>
                </a:effectLst>
                <a:cs typeface="Times New Roman" pitchFamily="18" charset="0"/>
              </a:rPr>
              <a:t> boundaries, and </a:t>
            </a:r>
            <a:r>
              <a:rPr lang="en-US" sz="2000" dirty="0" err="1" smtClean="0">
                <a:effectLst>
                  <a:outerShdw blurRad="38100" dist="38100" dir="2700000" algn="tl">
                    <a:srgbClr val="C0C0C0"/>
                  </a:outerShdw>
                </a:effectLst>
                <a:cs typeface="Times New Roman" pitchFamily="18" charset="0"/>
              </a:rPr>
              <a:t>facies</a:t>
            </a:r>
            <a:r>
              <a:rPr lang="en-US" sz="2000" dirty="0" smtClean="0">
                <a:effectLst>
                  <a:outerShdw blurRad="38100" dist="38100" dir="2700000" algn="tl">
                    <a:srgbClr val="C0C0C0"/>
                  </a:outerShdw>
                </a:effectLst>
                <a:cs typeface="Times New Roman" pitchFamily="18" charset="0"/>
              </a:rPr>
              <a:t> series from Figs. 25-2 and 25-3</a:t>
            </a:r>
            <a:endParaRPr lang="en-US" sz="4000" dirty="0" smtClean="0"/>
          </a:p>
        </p:txBody>
      </p:sp>
      <p:pic>
        <p:nvPicPr>
          <p:cNvPr id="65541" name="Picture 5" descr="Fig 25-12b"/>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0" y="685800"/>
            <a:ext cx="5867400" cy="4772025"/>
          </a:xfr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F3902FAC-A103-4AC6-B0DE-B706F89A8712}" type="slidenum">
              <a:rPr lang="en-US" altLang="en-US" sz="1400"/>
              <a:pPr eaLnBrk="1" hangingPunct="1">
                <a:spcBef>
                  <a:spcPct val="0"/>
                </a:spcBef>
                <a:buFontTx/>
                <a:buNone/>
              </a:pPr>
              <a:t>66</a:t>
            </a:fld>
            <a:endParaRPr lang="en-US" altLang="en-US" sz="1400"/>
          </a:p>
        </p:txBody>
      </p:sp>
      <p:sp>
        <p:nvSpPr>
          <p:cNvPr id="66563" name="Rectangle 2"/>
          <p:cNvSpPr>
            <a:spLocks noGrp="1" noChangeArrowheads="1"/>
          </p:cNvSpPr>
          <p:nvPr>
            <p:ph type="title"/>
          </p:nvPr>
        </p:nvSpPr>
        <p:spPr>
          <a:xfrm>
            <a:off x="609600" y="152400"/>
            <a:ext cx="7848600" cy="1143000"/>
          </a:xfrm>
        </p:spPr>
        <p:txBody>
          <a:bodyPr/>
          <a:lstStyle/>
          <a:p>
            <a:pPr eaLnBrk="1" hangingPunct="1"/>
            <a:r>
              <a:rPr lang="en-US" altLang="en-US" smtClean="0"/>
              <a:t>Zonation in Garnets</a:t>
            </a:r>
          </a:p>
        </p:txBody>
      </p:sp>
      <p:sp>
        <p:nvSpPr>
          <p:cNvPr id="59396" name="Rectangle 4"/>
          <p:cNvSpPr>
            <a:spLocks noGrp="1" noChangeArrowheads="1"/>
          </p:cNvSpPr>
          <p:nvPr>
            <p:ph type="body" sz="half" idx="2"/>
          </p:nvPr>
        </p:nvSpPr>
        <p:spPr>
          <a:xfrm>
            <a:off x="6553200" y="2819400"/>
            <a:ext cx="2590800" cy="2133600"/>
          </a:xfrm>
        </p:spPr>
        <p:txBody>
          <a:bodyPr/>
          <a:lstStyle/>
          <a:p>
            <a:pPr>
              <a:spcBef>
                <a:spcPts val="600"/>
              </a:spcBef>
              <a:buClr>
                <a:schemeClr val="tx1"/>
              </a:buClr>
              <a:buSzPct val="50000"/>
              <a:defRPr/>
            </a:pPr>
            <a:r>
              <a:rPr lang="en-US" sz="2400" dirty="0" smtClean="0">
                <a:effectLst>
                  <a:outerShdw blurRad="38100" dist="38100" dir="2700000" algn="tl">
                    <a:srgbClr val="C0C0C0"/>
                  </a:outerShdw>
                </a:effectLst>
              </a:rPr>
              <a:t>Fig. 25-16a. </a:t>
            </a:r>
            <a:r>
              <a:rPr lang="en-US" sz="2400" dirty="0" smtClean="0">
                <a:effectLst>
                  <a:outerShdw blurRad="38100" dist="38100" dir="2700000" algn="tl">
                    <a:srgbClr val="C0C0C0"/>
                  </a:outerShdw>
                </a:effectLst>
                <a:cs typeface="Times New Roman" pitchFamily="18" charset="0"/>
              </a:rPr>
              <a:t>Chemical zoning profiles across a garnet from the Tauern Window </a:t>
            </a:r>
          </a:p>
          <a:p>
            <a:pPr>
              <a:spcBef>
                <a:spcPts val="600"/>
              </a:spcBef>
              <a:buClr>
                <a:schemeClr val="tx1"/>
              </a:buClr>
              <a:buSzPct val="50000"/>
              <a:defRPr/>
            </a:pPr>
            <a:r>
              <a:rPr lang="en-US" sz="2400" dirty="0" smtClean="0">
                <a:effectLst>
                  <a:outerShdw blurRad="38100" dist="38100" dir="2700000" algn="tl">
                    <a:srgbClr val="C0C0C0"/>
                  </a:outerShdw>
                </a:effectLst>
                <a:cs typeface="Times New Roman" pitchFamily="18" charset="0"/>
              </a:rPr>
              <a:t>After Spear (1989) </a:t>
            </a:r>
            <a:endParaRPr lang="en-US" sz="4400" dirty="0" smtClean="0"/>
          </a:p>
        </p:txBody>
      </p:sp>
      <p:pic>
        <p:nvPicPr>
          <p:cNvPr id="66565" name="Picture 5" descr="Fig 25-13a"/>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52400" y="1143000"/>
            <a:ext cx="6096000" cy="5286375"/>
          </a:xfr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C93D8118-EC8D-43BC-AC76-C6D5FC0022A7}" type="slidenum">
              <a:rPr lang="en-US" altLang="en-US" sz="1400"/>
              <a:pPr eaLnBrk="1" hangingPunct="1">
                <a:spcBef>
                  <a:spcPct val="0"/>
                </a:spcBef>
                <a:buFontTx/>
                <a:buNone/>
              </a:pPr>
              <a:t>67</a:t>
            </a:fld>
            <a:endParaRPr lang="en-US" altLang="en-US" sz="1400"/>
          </a:p>
        </p:txBody>
      </p:sp>
      <p:sp>
        <p:nvSpPr>
          <p:cNvPr id="67587" name="Rectangle 2"/>
          <p:cNvSpPr>
            <a:spLocks noGrp="1" noChangeArrowheads="1"/>
          </p:cNvSpPr>
          <p:nvPr>
            <p:ph type="title"/>
          </p:nvPr>
        </p:nvSpPr>
        <p:spPr>
          <a:xfrm>
            <a:off x="5867400" y="838200"/>
            <a:ext cx="3276600" cy="838200"/>
          </a:xfrm>
        </p:spPr>
        <p:txBody>
          <a:bodyPr/>
          <a:lstStyle/>
          <a:p>
            <a:pPr eaLnBrk="1" hangingPunct="1"/>
            <a:r>
              <a:rPr lang="en-US" altLang="en-US" smtClean="0"/>
              <a:t>Conventional P-T diagram</a:t>
            </a:r>
          </a:p>
        </p:txBody>
      </p:sp>
      <p:sp>
        <p:nvSpPr>
          <p:cNvPr id="56324" name="Rectangle 4"/>
          <p:cNvSpPr>
            <a:spLocks noGrp="1" noChangeArrowheads="1"/>
          </p:cNvSpPr>
          <p:nvPr>
            <p:ph type="body" sz="half" idx="2"/>
          </p:nvPr>
        </p:nvSpPr>
        <p:spPr>
          <a:xfrm>
            <a:off x="5943600" y="2209800"/>
            <a:ext cx="2971800" cy="3962400"/>
          </a:xfrm>
        </p:spPr>
        <p:txBody>
          <a:bodyPr/>
          <a:lstStyle/>
          <a:p>
            <a:pPr>
              <a:lnSpc>
                <a:spcPct val="90000"/>
              </a:lnSpc>
              <a:spcBef>
                <a:spcPts val="600"/>
              </a:spcBef>
              <a:buClr>
                <a:schemeClr val="tx1"/>
              </a:buClr>
              <a:defRPr/>
            </a:pPr>
            <a:r>
              <a:rPr lang="en-US" sz="1800" dirty="0" smtClean="0">
                <a:effectLst>
                  <a:outerShdw blurRad="38100" dist="38100" dir="2700000" algn="tl">
                    <a:srgbClr val="C0C0C0"/>
                  </a:outerShdw>
                </a:effectLst>
              </a:rPr>
              <a:t>Fig. 25-16b. </a:t>
            </a:r>
            <a:r>
              <a:rPr lang="en-US" sz="1800" dirty="0" smtClean="0">
                <a:effectLst>
                  <a:outerShdw blurRad="38100" dist="38100" dir="2700000" algn="tl">
                    <a:srgbClr val="C0C0C0"/>
                  </a:outerShdw>
                </a:effectLst>
                <a:cs typeface="Times New Roman" pitchFamily="18" charset="0"/>
              </a:rPr>
              <a:t>Conventional P-T diagram (pressure increases upward) showing three modeled “clockwise” P-T-t paths computed from the profiles using the method of </a:t>
            </a:r>
            <a:r>
              <a:rPr lang="en-US" sz="1800" dirty="0" err="1" smtClean="0">
                <a:effectLst>
                  <a:outerShdw blurRad="38100" dist="38100" dir="2700000" algn="tl">
                    <a:srgbClr val="C0C0C0"/>
                  </a:outerShdw>
                </a:effectLst>
                <a:cs typeface="Times New Roman" pitchFamily="18" charset="0"/>
              </a:rPr>
              <a:t>Selverstone</a:t>
            </a:r>
            <a:r>
              <a:rPr lang="en-US" sz="1800" dirty="0" smtClean="0">
                <a:effectLst>
                  <a:outerShdw blurRad="38100" dist="38100" dir="2700000" algn="tl">
                    <a:srgbClr val="C0C0C0"/>
                  </a:outerShdw>
                </a:effectLst>
                <a:cs typeface="Times New Roman" pitchFamily="18" charset="0"/>
              </a:rPr>
              <a:t> </a:t>
            </a:r>
            <a:r>
              <a:rPr lang="en-US" sz="1800" i="1" dirty="0" smtClean="0">
                <a:effectLst>
                  <a:outerShdw blurRad="38100" dist="38100" dir="2700000" algn="tl">
                    <a:srgbClr val="C0C0C0"/>
                  </a:outerShdw>
                </a:effectLst>
                <a:cs typeface="Times New Roman" pitchFamily="18" charset="0"/>
              </a:rPr>
              <a:t>et al</a:t>
            </a:r>
            <a:r>
              <a:rPr lang="en-US" sz="1800" dirty="0" smtClean="0">
                <a:effectLst>
                  <a:outerShdw blurRad="38100" dist="38100" dir="2700000" algn="tl">
                    <a:srgbClr val="C0C0C0"/>
                  </a:outerShdw>
                </a:effectLst>
                <a:cs typeface="Times New Roman" pitchFamily="18" charset="0"/>
              </a:rPr>
              <a:t>. (1984) </a:t>
            </a:r>
            <a:r>
              <a:rPr lang="en-US" sz="1800" i="1" dirty="0" smtClean="0">
                <a:effectLst>
                  <a:outerShdw blurRad="38100" dist="38100" dir="2700000" algn="tl">
                    <a:srgbClr val="C0C0C0"/>
                  </a:outerShdw>
                </a:effectLst>
                <a:cs typeface="Times New Roman" pitchFamily="18" charset="0"/>
              </a:rPr>
              <a:t>J. Petrol.</a:t>
            </a:r>
            <a:r>
              <a:rPr lang="en-US" sz="1800" dirty="0" smtClean="0">
                <a:effectLst>
                  <a:outerShdw blurRad="38100" dist="38100" dir="2700000" algn="tl">
                    <a:srgbClr val="C0C0C0"/>
                  </a:outerShdw>
                </a:effectLst>
                <a:cs typeface="Times New Roman" pitchFamily="18" charset="0"/>
              </a:rPr>
              <a:t>, 25, 501-531 and Spear (1989)</a:t>
            </a:r>
          </a:p>
          <a:p>
            <a:pPr>
              <a:lnSpc>
                <a:spcPct val="90000"/>
              </a:lnSpc>
              <a:spcBef>
                <a:spcPts val="600"/>
              </a:spcBef>
              <a:buClr>
                <a:schemeClr val="tx1"/>
              </a:buClr>
              <a:defRPr/>
            </a:pPr>
            <a:r>
              <a:rPr lang="en-US" sz="1800" dirty="0" smtClean="0">
                <a:effectLst>
                  <a:outerShdw blurRad="38100" dist="38100" dir="2700000" algn="tl">
                    <a:srgbClr val="C0C0C0"/>
                  </a:outerShdw>
                </a:effectLst>
                <a:cs typeface="Times New Roman" pitchFamily="18" charset="0"/>
              </a:rPr>
              <a:t>After Spear (1989) </a:t>
            </a:r>
            <a:r>
              <a:rPr lang="en-US" sz="1800" i="1" dirty="0" smtClean="0">
                <a:effectLst>
                  <a:outerShdw blurRad="38100" dist="38100" dir="2700000" algn="tl">
                    <a:srgbClr val="C0C0C0"/>
                  </a:outerShdw>
                </a:effectLst>
                <a:cs typeface="Times New Roman" pitchFamily="18" charset="0"/>
              </a:rPr>
              <a:t>Metamorphic Phase </a:t>
            </a:r>
            <a:r>
              <a:rPr lang="en-US" sz="1800" i="1" dirty="0" err="1" smtClean="0">
                <a:effectLst>
                  <a:outerShdw blurRad="38100" dist="38100" dir="2700000" algn="tl">
                    <a:srgbClr val="C0C0C0"/>
                  </a:outerShdw>
                </a:effectLst>
                <a:cs typeface="Times New Roman" pitchFamily="18" charset="0"/>
              </a:rPr>
              <a:t>Equilibria</a:t>
            </a:r>
            <a:r>
              <a:rPr lang="en-US" sz="1800" i="1" dirty="0" smtClean="0">
                <a:effectLst>
                  <a:outerShdw blurRad="38100" dist="38100" dir="2700000" algn="tl">
                    <a:srgbClr val="C0C0C0"/>
                  </a:outerShdw>
                </a:effectLst>
                <a:cs typeface="Times New Roman" pitchFamily="18" charset="0"/>
              </a:rPr>
              <a:t> and Pressure-Temperature-Time Paths</a:t>
            </a:r>
            <a:r>
              <a:rPr lang="en-US" sz="1800" dirty="0" smtClean="0">
                <a:effectLst>
                  <a:outerShdw blurRad="38100" dist="38100" dir="2700000" algn="tl">
                    <a:srgbClr val="C0C0C0"/>
                  </a:outerShdw>
                </a:effectLst>
                <a:cs typeface="Times New Roman" pitchFamily="18" charset="0"/>
              </a:rPr>
              <a:t>. Mineral. Soc. Amer. Monograph 1</a:t>
            </a:r>
            <a:endParaRPr lang="en-US" sz="1800" dirty="0" smtClean="0">
              <a:effectLst>
                <a:outerShdw blurRad="38100" dist="38100" dir="2700000" algn="tl">
                  <a:srgbClr val="C0C0C0"/>
                </a:outerShdw>
              </a:effectLst>
            </a:endParaRPr>
          </a:p>
          <a:p>
            <a:pPr eaLnBrk="1" hangingPunct="1">
              <a:lnSpc>
                <a:spcPct val="90000"/>
              </a:lnSpc>
              <a:buClr>
                <a:schemeClr val="tx1"/>
              </a:buClr>
              <a:defRPr/>
            </a:pPr>
            <a:endParaRPr lang="en-US" sz="3600" dirty="0" smtClean="0"/>
          </a:p>
        </p:txBody>
      </p:sp>
      <p:pic>
        <p:nvPicPr>
          <p:cNvPr id="67589" name="Picture 5" descr="Fig 25-13b"/>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52400" y="304800"/>
            <a:ext cx="5773738" cy="5791200"/>
          </a:xfr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54D1EED2-37E0-427E-9C8C-5620F4457747}" type="slidenum">
              <a:rPr lang="en-US" altLang="en-US" sz="1400"/>
              <a:pPr eaLnBrk="1" hangingPunct="1">
                <a:spcBef>
                  <a:spcPct val="0"/>
                </a:spcBef>
                <a:buFontTx/>
                <a:buNone/>
              </a:pPr>
              <a:t>68</a:t>
            </a:fld>
            <a:endParaRPr lang="en-US" altLang="en-US" sz="1400"/>
          </a:p>
        </p:txBody>
      </p:sp>
      <p:sp>
        <p:nvSpPr>
          <p:cNvPr id="68611" name="Rectangle 2"/>
          <p:cNvSpPr>
            <a:spLocks noGrp="1" noChangeArrowheads="1"/>
          </p:cNvSpPr>
          <p:nvPr>
            <p:ph type="title"/>
          </p:nvPr>
        </p:nvSpPr>
        <p:spPr>
          <a:xfrm>
            <a:off x="609600" y="228600"/>
            <a:ext cx="7772400" cy="914400"/>
          </a:xfrm>
        </p:spPr>
        <p:txBody>
          <a:bodyPr/>
          <a:lstStyle/>
          <a:p>
            <a:pPr eaLnBrk="1" hangingPunct="1"/>
            <a:r>
              <a:rPr lang="en-US" altLang="en-US" smtClean="0"/>
              <a:t>Counterclockwise P-T-t</a:t>
            </a:r>
          </a:p>
        </p:txBody>
      </p:sp>
      <p:sp>
        <p:nvSpPr>
          <p:cNvPr id="60420" name="Rectangle 4"/>
          <p:cNvSpPr>
            <a:spLocks noGrp="1" noChangeArrowheads="1"/>
          </p:cNvSpPr>
          <p:nvPr>
            <p:ph type="body" sz="half" idx="2"/>
          </p:nvPr>
        </p:nvSpPr>
        <p:spPr>
          <a:xfrm>
            <a:off x="6172200" y="1981200"/>
            <a:ext cx="2286000" cy="4114800"/>
          </a:xfrm>
        </p:spPr>
        <p:txBody>
          <a:bodyPr/>
          <a:lstStyle/>
          <a:p>
            <a:pPr>
              <a:spcBef>
                <a:spcPts val="600"/>
              </a:spcBef>
              <a:buClr>
                <a:schemeClr val="tx1"/>
              </a:buClr>
              <a:buSzPct val="50000"/>
              <a:defRPr/>
            </a:pPr>
            <a:r>
              <a:rPr lang="en-US" sz="1800" dirty="0" smtClean="0">
                <a:effectLst>
                  <a:outerShdw blurRad="38100" dist="38100" dir="2700000" algn="tl">
                    <a:srgbClr val="C0C0C0"/>
                  </a:outerShdw>
                </a:effectLst>
              </a:rPr>
              <a:t>Fig. 25-15c. </a:t>
            </a:r>
            <a:r>
              <a:rPr lang="en-US" sz="1800" dirty="0" smtClean="0">
                <a:effectLst>
                  <a:outerShdw blurRad="38100" dist="38100" dir="2700000" algn="tl">
                    <a:srgbClr val="C0C0C0"/>
                  </a:outerShdw>
                </a:effectLst>
                <a:cs typeface="Times New Roman" pitchFamily="18" charset="0"/>
              </a:rPr>
              <a:t>Schematic pressure-temperature-time paths based on a heat-flow model for some types of </a:t>
            </a:r>
            <a:r>
              <a:rPr lang="en-US" sz="1800" dirty="0" err="1" smtClean="0">
                <a:effectLst>
                  <a:outerShdw blurRad="38100" dist="38100" dir="2700000" algn="tl">
                    <a:srgbClr val="C0C0C0"/>
                  </a:outerShdw>
                </a:effectLst>
                <a:cs typeface="Times New Roman" pitchFamily="18" charset="0"/>
              </a:rPr>
              <a:t>granulite</a:t>
            </a:r>
            <a:r>
              <a:rPr lang="en-US" sz="1800" dirty="0" smtClean="0">
                <a:effectLst>
                  <a:outerShdw blurRad="38100" dist="38100" dir="2700000" algn="tl">
                    <a:srgbClr val="C0C0C0"/>
                  </a:outerShdw>
                </a:effectLst>
                <a:cs typeface="Times New Roman" pitchFamily="18" charset="0"/>
              </a:rPr>
              <a:t> </a:t>
            </a:r>
            <a:r>
              <a:rPr lang="en-US" sz="1800" dirty="0" err="1" smtClean="0">
                <a:effectLst>
                  <a:outerShdw blurRad="38100" dist="38100" dir="2700000" algn="tl">
                    <a:srgbClr val="C0C0C0"/>
                  </a:outerShdw>
                </a:effectLst>
                <a:cs typeface="Times New Roman" pitchFamily="18" charset="0"/>
              </a:rPr>
              <a:t>facies</a:t>
            </a:r>
            <a:r>
              <a:rPr lang="en-US" sz="1800" dirty="0" smtClean="0">
                <a:effectLst>
                  <a:outerShdw blurRad="38100" dist="38100" dir="2700000" algn="tl">
                    <a:srgbClr val="C0C0C0"/>
                  </a:outerShdw>
                </a:effectLst>
                <a:cs typeface="Times New Roman" pitchFamily="18" charset="0"/>
              </a:rPr>
              <a:t> metamorphism </a:t>
            </a:r>
          </a:p>
          <a:p>
            <a:pPr>
              <a:spcBef>
                <a:spcPts val="600"/>
              </a:spcBef>
              <a:buClr>
                <a:schemeClr val="tx1"/>
              </a:buClr>
              <a:buSzPct val="50000"/>
              <a:defRPr/>
            </a:pPr>
            <a:r>
              <a:rPr lang="en-US" sz="1800" dirty="0" err="1" smtClean="0">
                <a:effectLst>
                  <a:outerShdw blurRad="38100" dist="38100" dir="2700000" algn="tl">
                    <a:srgbClr val="C0C0C0"/>
                  </a:outerShdw>
                </a:effectLst>
                <a:cs typeface="Times New Roman" pitchFamily="18" charset="0"/>
              </a:rPr>
              <a:t>Facies</a:t>
            </a:r>
            <a:r>
              <a:rPr lang="en-US" sz="1800" dirty="0" smtClean="0">
                <a:effectLst>
                  <a:outerShdw blurRad="38100" dist="38100" dir="2700000" algn="tl">
                    <a:srgbClr val="C0C0C0"/>
                  </a:outerShdw>
                </a:effectLst>
                <a:cs typeface="Times New Roman" pitchFamily="18" charset="0"/>
              </a:rPr>
              <a:t> boundaries, and </a:t>
            </a:r>
            <a:r>
              <a:rPr lang="en-US" sz="1800" dirty="0" err="1" smtClean="0">
                <a:effectLst>
                  <a:outerShdw blurRad="38100" dist="38100" dir="2700000" algn="tl">
                    <a:srgbClr val="C0C0C0"/>
                  </a:outerShdw>
                </a:effectLst>
                <a:cs typeface="Times New Roman" pitchFamily="18" charset="0"/>
              </a:rPr>
              <a:t>facies</a:t>
            </a:r>
            <a:r>
              <a:rPr lang="en-US" sz="1800" dirty="0" smtClean="0">
                <a:effectLst>
                  <a:outerShdw blurRad="38100" dist="38100" dir="2700000" algn="tl">
                    <a:srgbClr val="C0C0C0"/>
                  </a:outerShdw>
                </a:effectLst>
                <a:cs typeface="Times New Roman" pitchFamily="18" charset="0"/>
              </a:rPr>
              <a:t> series from Figs. 25-2 and 25-3  </a:t>
            </a:r>
            <a:endParaRPr lang="en-US" sz="3600" dirty="0" smtClean="0"/>
          </a:p>
        </p:txBody>
      </p:sp>
      <p:pic>
        <p:nvPicPr>
          <p:cNvPr id="68613" name="Picture 5" descr="Fig 25-12c"/>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52400" y="1219200"/>
            <a:ext cx="6096000" cy="4957763"/>
          </a:xfr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C7C7BB5F-478D-4B6B-9642-7F441DD2AB6E}" type="slidenum">
              <a:rPr lang="en-US" altLang="en-US" sz="1400"/>
              <a:pPr eaLnBrk="1" hangingPunct="1">
                <a:spcBef>
                  <a:spcPct val="0"/>
                </a:spcBef>
                <a:buFontTx/>
                <a:buNone/>
              </a:pPr>
              <a:t>69</a:t>
            </a:fld>
            <a:endParaRPr lang="en-US" altLang="en-US" sz="1400"/>
          </a:p>
        </p:txBody>
      </p:sp>
      <p:sp>
        <p:nvSpPr>
          <p:cNvPr id="69635" name="Rectangle 2"/>
          <p:cNvSpPr>
            <a:spLocks noGrp="1" noChangeArrowheads="1"/>
          </p:cNvSpPr>
          <p:nvPr>
            <p:ph type="title"/>
          </p:nvPr>
        </p:nvSpPr>
        <p:spPr/>
        <p:txBody>
          <a:bodyPr/>
          <a:lstStyle/>
          <a:p>
            <a:pPr eaLnBrk="1" hangingPunct="1"/>
            <a:r>
              <a:rPr lang="en-US" altLang="en-US" smtClean="0"/>
              <a:t>Inferences Based On P-T-t Paths</a:t>
            </a:r>
          </a:p>
        </p:txBody>
      </p:sp>
      <p:sp>
        <p:nvSpPr>
          <p:cNvPr id="62470" name="Text Box 6"/>
          <p:cNvSpPr txBox="1">
            <a:spLocks noChangeArrowheads="1"/>
          </p:cNvSpPr>
          <p:nvPr/>
        </p:nvSpPr>
        <p:spPr bwMode="auto">
          <a:xfrm>
            <a:off x="669925" y="1695450"/>
            <a:ext cx="7788275" cy="3457575"/>
          </a:xfrm>
          <a:prstGeom prst="rect">
            <a:avLst/>
          </a:prstGeom>
          <a:noFill/>
          <a:ln w="9525">
            <a:noFill/>
            <a:miter lim="800000"/>
            <a:headEnd/>
            <a:tailEnd/>
          </a:ln>
          <a:effectLst/>
        </p:spPr>
        <p:txBody>
          <a:bodyPr>
            <a:spAutoFit/>
          </a:bodyPr>
          <a:lstStyle/>
          <a:p>
            <a:pPr eaLnBrk="0" hangingPunct="0">
              <a:spcBef>
                <a:spcPts val="600"/>
              </a:spcBef>
              <a:buClr>
                <a:schemeClr val="tx1"/>
              </a:buClr>
              <a:buFontTx/>
              <a:buChar char="•"/>
              <a:defRPr/>
            </a:pPr>
            <a:r>
              <a:rPr lang="en-US" sz="3200">
                <a:effectLst>
                  <a:outerShdw blurRad="38100" dist="38100" dir="2700000" algn="tl">
                    <a:srgbClr val="C0C0C0"/>
                  </a:outerShdw>
                </a:effectLst>
              </a:rPr>
              <a:t> Contrary to the classical treatment of metamorphism, temperature and pressure do not both increase in unison as a single unified “metamorphic grade.” </a:t>
            </a:r>
          </a:p>
          <a:p>
            <a:pPr eaLnBrk="0" hangingPunct="0">
              <a:spcBef>
                <a:spcPts val="600"/>
              </a:spcBef>
              <a:buClr>
                <a:schemeClr val="tx1"/>
              </a:buClr>
              <a:buFontTx/>
              <a:buChar char="•"/>
              <a:defRPr/>
            </a:pPr>
            <a:r>
              <a:rPr lang="en-US" sz="3200">
                <a:effectLst>
                  <a:outerShdw blurRad="38100" dist="38100" dir="2700000" algn="tl">
                    <a:srgbClr val="C0C0C0"/>
                  </a:outerShdw>
                </a:effectLst>
              </a:rPr>
              <a:t>  Their relative magnitudes vary considerably during the process of metamorphism</a:t>
            </a:r>
          </a:p>
          <a:p>
            <a:pPr>
              <a:buClr>
                <a:schemeClr val="tx1"/>
              </a:buClr>
              <a:buFontTx/>
              <a:buChar char="•"/>
              <a:defRPr/>
            </a:pP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508D4EBF-4725-4671-B9DC-BAC2E79C15CB}" type="slidenum">
              <a:rPr lang="en-US" altLang="en-US" sz="1400"/>
              <a:pPr eaLnBrk="1" hangingPunct="1">
                <a:spcBef>
                  <a:spcPct val="0"/>
                </a:spcBef>
                <a:buFontTx/>
                <a:buNone/>
              </a:pPr>
              <a:t>7</a:t>
            </a:fld>
            <a:endParaRPr lang="en-US" altLang="en-US" sz="1400"/>
          </a:p>
        </p:txBody>
      </p:sp>
      <p:sp>
        <p:nvSpPr>
          <p:cNvPr id="8195" name="Rectangle 2"/>
          <p:cNvSpPr>
            <a:spLocks noGrp="1" noChangeArrowheads="1"/>
          </p:cNvSpPr>
          <p:nvPr>
            <p:ph type="title"/>
          </p:nvPr>
        </p:nvSpPr>
        <p:spPr/>
        <p:txBody>
          <a:bodyPr/>
          <a:lstStyle/>
          <a:p>
            <a:pPr eaLnBrk="1" hangingPunct="1"/>
            <a:r>
              <a:rPr lang="en-US" altLang="en-US" smtClean="0"/>
              <a:t>Original Facies</a:t>
            </a:r>
          </a:p>
        </p:txBody>
      </p:sp>
      <p:sp>
        <p:nvSpPr>
          <p:cNvPr id="8196" name="Rectangle 3"/>
          <p:cNvSpPr>
            <a:spLocks noGrp="1" noChangeArrowheads="1"/>
          </p:cNvSpPr>
          <p:nvPr>
            <p:ph type="body" idx="1"/>
          </p:nvPr>
        </p:nvSpPr>
        <p:spPr/>
        <p:txBody>
          <a:bodyPr/>
          <a:lstStyle/>
          <a:p>
            <a:pPr eaLnBrk="1" hangingPunct="1">
              <a:lnSpc>
                <a:spcPct val="90000"/>
              </a:lnSpc>
              <a:spcBef>
                <a:spcPts val="600"/>
              </a:spcBef>
            </a:pPr>
            <a:r>
              <a:rPr lang="en-US" altLang="en-US" smtClean="0"/>
              <a:t>Eskola (1920) proposed 5 original facies:</a:t>
            </a:r>
          </a:p>
          <a:p>
            <a:pPr lvl="1" eaLnBrk="1" hangingPunct="1">
              <a:lnSpc>
                <a:spcPct val="90000"/>
              </a:lnSpc>
              <a:spcBef>
                <a:spcPts val="600"/>
              </a:spcBef>
              <a:buFont typeface="Wingdings" panose="05000000000000000000" pitchFamily="2" charset="2"/>
              <a:buChar char="§"/>
            </a:pPr>
            <a:r>
              <a:rPr lang="en-US" altLang="en-US" sz="3200" smtClean="0"/>
              <a:t>Greenschist</a:t>
            </a:r>
          </a:p>
          <a:p>
            <a:pPr lvl="1" eaLnBrk="1" hangingPunct="1">
              <a:lnSpc>
                <a:spcPct val="90000"/>
              </a:lnSpc>
              <a:spcBef>
                <a:spcPts val="600"/>
              </a:spcBef>
              <a:buFont typeface="Wingdings" panose="05000000000000000000" pitchFamily="2" charset="2"/>
              <a:buChar char="§"/>
            </a:pPr>
            <a:r>
              <a:rPr lang="en-US" altLang="en-US" sz="3200" smtClean="0"/>
              <a:t>Amphibolite</a:t>
            </a:r>
          </a:p>
          <a:p>
            <a:pPr lvl="1" eaLnBrk="1" hangingPunct="1">
              <a:lnSpc>
                <a:spcPct val="90000"/>
              </a:lnSpc>
              <a:spcBef>
                <a:spcPts val="600"/>
              </a:spcBef>
              <a:buFont typeface="Wingdings" panose="05000000000000000000" pitchFamily="2" charset="2"/>
              <a:buChar char="§"/>
            </a:pPr>
            <a:r>
              <a:rPr lang="en-US" altLang="en-US" sz="3200" smtClean="0"/>
              <a:t>Hornfels</a:t>
            </a:r>
          </a:p>
          <a:p>
            <a:pPr lvl="1" eaLnBrk="1" hangingPunct="1">
              <a:lnSpc>
                <a:spcPct val="90000"/>
              </a:lnSpc>
              <a:spcBef>
                <a:spcPts val="600"/>
              </a:spcBef>
              <a:buFont typeface="Wingdings" panose="05000000000000000000" pitchFamily="2" charset="2"/>
              <a:buChar char="§"/>
            </a:pPr>
            <a:r>
              <a:rPr lang="en-US" altLang="en-US" sz="3200" smtClean="0"/>
              <a:t>Sanidinite</a:t>
            </a:r>
          </a:p>
          <a:p>
            <a:pPr lvl="1" eaLnBrk="1" hangingPunct="1">
              <a:lnSpc>
                <a:spcPct val="90000"/>
              </a:lnSpc>
              <a:spcBef>
                <a:spcPts val="600"/>
              </a:spcBef>
              <a:buFont typeface="Wingdings" panose="05000000000000000000" pitchFamily="2" charset="2"/>
              <a:buChar char="§"/>
            </a:pPr>
            <a:r>
              <a:rPr lang="en-US" altLang="en-US" sz="3200" smtClean="0"/>
              <a:t>Eclogite</a:t>
            </a:r>
            <a:endParaRPr lang="en-US" altLang="en-US" smtClean="0"/>
          </a:p>
          <a:p>
            <a:pPr eaLnBrk="1" hangingPunct="1">
              <a:lnSpc>
                <a:spcPct val="90000"/>
              </a:lnSpc>
              <a:spcBef>
                <a:spcPts val="600"/>
              </a:spcBef>
            </a:pPr>
            <a:r>
              <a:rPr lang="en-US" altLang="en-US" smtClean="0"/>
              <a:t>Each is easily defined on the basis of mineral assemblages that develop in </a:t>
            </a:r>
            <a:r>
              <a:rPr lang="en-US" altLang="en-US" b="1" smtClean="0"/>
              <a:t>mafic</a:t>
            </a:r>
            <a:r>
              <a:rPr lang="en-US" altLang="en-US" smtClean="0"/>
              <a:t> rocks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96BEDC02-8FD5-43B7-834C-5B00F08445DD}" type="slidenum">
              <a:rPr lang="en-US" altLang="en-US" sz="1400"/>
              <a:pPr eaLnBrk="1" hangingPunct="1">
                <a:spcBef>
                  <a:spcPct val="0"/>
                </a:spcBef>
                <a:buFontTx/>
                <a:buNone/>
              </a:pPr>
              <a:t>70</a:t>
            </a:fld>
            <a:endParaRPr lang="en-US" altLang="en-US" sz="1400"/>
          </a:p>
        </p:txBody>
      </p:sp>
      <p:sp>
        <p:nvSpPr>
          <p:cNvPr id="70659" name="Rectangle 2"/>
          <p:cNvSpPr>
            <a:spLocks noGrp="1" noChangeArrowheads="1"/>
          </p:cNvSpPr>
          <p:nvPr>
            <p:ph type="title"/>
          </p:nvPr>
        </p:nvSpPr>
        <p:spPr>
          <a:xfrm>
            <a:off x="685800" y="228600"/>
            <a:ext cx="7772400" cy="762000"/>
          </a:xfrm>
        </p:spPr>
        <p:txBody>
          <a:bodyPr/>
          <a:lstStyle/>
          <a:p>
            <a:pPr eaLnBrk="1" hangingPunct="1"/>
            <a:r>
              <a:rPr lang="en-US" altLang="en-US" smtClean="0"/>
              <a:t>P-T-t Paths</a:t>
            </a:r>
          </a:p>
        </p:txBody>
      </p:sp>
      <p:sp>
        <p:nvSpPr>
          <p:cNvPr id="80899" name="Rectangle 3"/>
          <p:cNvSpPr>
            <a:spLocks noGrp="1" noChangeArrowheads="1"/>
          </p:cNvSpPr>
          <p:nvPr>
            <p:ph type="body" sz="half" idx="2"/>
          </p:nvPr>
        </p:nvSpPr>
        <p:spPr>
          <a:xfrm>
            <a:off x="6324600" y="304800"/>
            <a:ext cx="2819400" cy="5791200"/>
          </a:xfrm>
        </p:spPr>
        <p:txBody>
          <a:bodyPr/>
          <a:lstStyle/>
          <a:p>
            <a:pPr>
              <a:spcBef>
                <a:spcPts val="600"/>
              </a:spcBef>
              <a:buClr>
                <a:schemeClr val="tx1"/>
              </a:buClr>
              <a:buSzPct val="50000"/>
              <a:defRPr/>
            </a:pPr>
            <a:r>
              <a:rPr lang="en-US" sz="2400" dirty="0" smtClean="0">
                <a:effectLst>
                  <a:outerShdw blurRad="38100" dist="38100" dir="2700000" algn="tl">
                    <a:srgbClr val="C0C0C0"/>
                  </a:outerShdw>
                </a:effectLst>
              </a:rPr>
              <a:t>Fig. 25-15. </a:t>
            </a:r>
            <a:r>
              <a:rPr lang="en-US" sz="2400" dirty="0" smtClean="0">
                <a:effectLst>
                  <a:outerShdw blurRad="38100" dist="38100" dir="2700000" algn="tl">
                    <a:srgbClr val="C0C0C0"/>
                  </a:outerShdw>
                </a:effectLst>
                <a:cs typeface="Times New Roman" pitchFamily="18" charset="0"/>
              </a:rPr>
              <a:t>Schematic pressure-temperature-time paths based on heat-flow models</a:t>
            </a:r>
          </a:p>
          <a:p>
            <a:pPr>
              <a:spcBef>
                <a:spcPts val="600"/>
              </a:spcBef>
              <a:buClr>
                <a:schemeClr val="tx1"/>
              </a:buClr>
              <a:buSzPct val="50000"/>
              <a:defRPr/>
            </a:pPr>
            <a:r>
              <a:rPr lang="en-US" sz="2400" dirty="0" smtClean="0">
                <a:effectLst>
                  <a:outerShdw blurRad="38100" dist="38100" dir="2700000" algn="tl">
                    <a:srgbClr val="C0C0C0"/>
                  </a:outerShdw>
                </a:effectLst>
                <a:cs typeface="Times New Roman" pitchFamily="18" charset="0"/>
              </a:rPr>
              <a:t>The Al</a:t>
            </a:r>
            <a:r>
              <a:rPr lang="en-US" sz="2400" baseline="-30000" dirty="0" smtClean="0">
                <a:effectLst>
                  <a:outerShdw blurRad="38100" dist="38100" dir="2700000" algn="tl">
                    <a:srgbClr val="C0C0C0"/>
                  </a:outerShdw>
                </a:effectLst>
                <a:cs typeface="Times New Roman" pitchFamily="18" charset="0"/>
              </a:rPr>
              <a:t>2</a:t>
            </a:r>
            <a:r>
              <a:rPr lang="en-US" sz="2400" dirty="0" smtClean="0">
                <a:effectLst>
                  <a:outerShdw blurRad="38100" dist="38100" dir="2700000" algn="tl">
                    <a:srgbClr val="C0C0C0"/>
                  </a:outerShdw>
                </a:effectLst>
                <a:cs typeface="Times New Roman" pitchFamily="18" charset="0"/>
              </a:rPr>
              <a:t>SiO</a:t>
            </a:r>
            <a:r>
              <a:rPr lang="en-US" sz="2400" baseline="-30000" dirty="0" smtClean="0">
                <a:effectLst>
                  <a:outerShdw blurRad="38100" dist="38100" dir="2700000" algn="tl">
                    <a:srgbClr val="C0C0C0"/>
                  </a:outerShdw>
                </a:effectLst>
                <a:cs typeface="Times New Roman" pitchFamily="18" charset="0"/>
              </a:rPr>
              <a:t>5</a:t>
            </a:r>
            <a:r>
              <a:rPr lang="en-US" sz="2400" dirty="0" smtClean="0">
                <a:effectLst>
                  <a:outerShdw blurRad="38100" dist="38100" dir="2700000" algn="tl">
                    <a:srgbClr val="C0C0C0"/>
                  </a:outerShdw>
                </a:effectLst>
                <a:cs typeface="Times New Roman" pitchFamily="18" charset="0"/>
              </a:rPr>
              <a:t> phase diagram and two hypothetical dehydration curves are included </a:t>
            </a:r>
          </a:p>
          <a:p>
            <a:pPr>
              <a:spcBef>
                <a:spcPts val="600"/>
              </a:spcBef>
              <a:buClr>
                <a:schemeClr val="tx1"/>
              </a:buClr>
              <a:buSzPct val="50000"/>
              <a:defRPr/>
            </a:pPr>
            <a:r>
              <a:rPr lang="en-US" sz="2400" dirty="0" err="1" smtClean="0">
                <a:effectLst>
                  <a:outerShdw blurRad="38100" dist="38100" dir="2700000" algn="tl">
                    <a:srgbClr val="C0C0C0"/>
                  </a:outerShdw>
                </a:effectLst>
                <a:cs typeface="Times New Roman" pitchFamily="18" charset="0"/>
              </a:rPr>
              <a:t>Facies</a:t>
            </a:r>
            <a:r>
              <a:rPr lang="en-US" sz="2400" dirty="0" smtClean="0">
                <a:effectLst>
                  <a:outerShdw blurRad="38100" dist="38100" dir="2700000" algn="tl">
                    <a:srgbClr val="C0C0C0"/>
                  </a:outerShdw>
                </a:effectLst>
                <a:cs typeface="Times New Roman" pitchFamily="18" charset="0"/>
              </a:rPr>
              <a:t> boundaries, and </a:t>
            </a:r>
            <a:r>
              <a:rPr lang="en-US" sz="2400" dirty="0" err="1" smtClean="0">
                <a:effectLst>
                  <a:outerShdw blurRad="38100" dist="38100" dir="2700000" algn="tl">
                    <a:srgbClr val="C0C0C0"/>
                  </a:outerShdw>
                </a:effectLst>
                <a:cs typeface="Times New Roman" pitchFamily="18" charset="0"/>
              </a:rPr>
              <a:t>facies</a:t>
            </a:r>
            <a:r>
              <a:rPr lang="en-US" sz="2400" dirty="0" smtClean="0">
                <a:effectLst>
                  <a:outerShdw blurRad="38100" dist="38100" dir="2700000" algn="tl">
                    <a:srgbClr val="C0C0C0"/>
                  </a:outerShdw>
                </a:effectLst>
                <a:cs typeface="Times New Roman" pitchFamily="18" charset="0"/>
              </a:rPr>
              <a:t> series from Figs. 25-2 and 25-3.  </a:t>
            </a:r>
            <a:endParaRPr lang="en-US" sz="4400" dirty="0" smtClean="0"/>
          </a:p>
        </p:txBody>
      </p:sp>
      <p:pic>
        <p:nvPicPr>
          <p:cNvPr id="70661" name="Picture 4" descr="Fig 25-12"/>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0" y="990600"/>
            <a:ext cx="6248400" cy="5081588"/>
          </a:xfr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CB643340-90D5-43C9-B43A-6CFF3D86F1FB}" type="slidenum">
              <a:rPr lang="en-US" altLang="en-US" sz="1400"/>
              <a:pPr eaLnBrk="1" hangingPunct="1">
                <a:spcBef>
                  <a:spcPct val="0"/>
                </a:spcBef>
                <a:buFontTx/>
                <a:buNone/>
              </a:pPr>
              <a:t>71</a:t>
            </a:fld>
            <a:endParaRPr lang="en-US" altLang="en-US" sz="1400"/>
          </a:p>
        </p:txBody>
      </p:sp>
      <p:sp>
        <p:nvSpPr>
          <p:cNvPr id="71683" name="Rectangle 2"/>
          <p:cNvSpPr>
            <a:spLocks noGrp="1" noChangeArrowheads="1"/>
          </p:cNvSpPr>
          <p:nvPr>
            <p:ph type="title"/>
          </p:nvPr>
        </p:nvSpPr>
        <p:spPr/>
        <p:txBody>
          <a:bodyPr/>
          <a:lstStyle/>
          <a:p>
            <a:pPr eaLnBrk="1" hangingPunct="1"/>
            <a:r>
              <a:rPr lang="en-US" altLang="en-US" smtClean="0"/>
              <a:t>Inference 2</a:t>
            </a:r>
          </a:p>
        </p:txBody>
      </p:sp>
      <p:sp>
        <p:nvSpPr>
          <p:cNvPr id="64515" name="Text Box 3"/>
          <p:cNvSpPr txBox="1">
            <a:spLocks noChangeArrowheads="1"/>
          </p:cNvSpPr>
          <p:nvPr/>
        </p:nvSpPr>
        <p:spPr bwMode="auto">
          <a:xfrm>
            <a:off x="304800" y="1676400"/>
            <a:ext cx="8458200" cy="4535488"/>
          </a:xfrm>
          <a:prstGeom prst="rect">
            <a:avLst/>
          </a:prstGeom>
          <a:noFill/>
          <a:ln w="9525">
            <a:noFill/>
            <a:miter lim="800000"/>
            <a:headEnd/>
            <a:tailEnd/>
          </a:ln>
          <a:effectLst/>
        </p:spPr>
        <p:txBody>
          <a:bodyPr>
            <a:spAutoFit/>
          </a:bodyPr>
          <a:lstStyle/>
          <a:p>
            <a:pPr eaLnBrk="0" hangingPunct="0">
              <a:spcBef>
                <a:spcPts val="600"/>
              </a:spcBef>
              <a:buClr>
                <a:schemeClr val="tx1"/>
              </a:buClr>
              <a:buFontTx/>
              <a:buChar char="•"/>
              <a:defRPr/>
            </a:pPr>
            <a:r>
              <a:rPr lang="en-US" sz="3200">
                <a:solidFill>
                  <a:srgbClr val="00CC00"/>
                </a:solidFill>
                <a:effectLst>
                  <a:outerShdw blurRad="38100" dist="38100" dir="2700000" algn="tl">
                    <a:srgbClr val="C0C0C0"/>
                  </a:outerShdw>
                </a:effectLst>
              </a:rPr>
              <a:t> </a:t>
            </a:r>
            <a:r>
              <a:rPr lang="en-US">
                <a:effectLst>
                  <a:outerShdw blurRad="38100" dist="38100" dir="2700000" algn="tl">
                    <a:srgbClr val="C0C0C0"/>
                  </a:outerShdw>
                </a:effectLst>
              </a:rPr>
              <a:t>P</a:t>
            </a:r>
            <a:r>
              <a:rPr lang="en-US" baseline="-25000">
                <a:effectLst>
                  <a:outerShdw blurRad="38100" dist="38100" dir="2700000" algn="tl">
                    <a:srgbClr val="C0C0C0"/>
                  </a:outerShdw>
                </a:effectLst>
              </a:rPr>
              <a:t>max</a:t>
            </a:r>
            <a:r>
              <a:rPr lang="en-US">
                <a:effectLst>
                  <a:outerShdw blurRad="38100" dist="38100" dir="2700000" algn="tl">
                    <a:srgbClr val="C0C0C0"/>
                  </a:outerShdw>
                </a:effectLst>
              </a:rPr>
              <a:t> and T</a:t>
            </a:r>
            <a:r>
              <a:rPr lang="en-US" baseline="-25000">
                <a:effectLst>
                  <a:outerShdw blurRad="38100" dist="38100" dir="2700000" algn="tl">
                    <a:srgbClr val="C0C0C0"/>
                  </a:outerShdw>
                </a:effectLst>
              </a:rPr>
              <a:t>max</a:t>
            </a:r>
            <a:r>
              <a:rPr lang="en-US">
                <a:effectLst>
                  <a:outerShdw blurRad="38100" dist="38100" dir="2700000" algn="tl">
                    <a:srgbClr val="C0C0C0"/>
                  </a:outerShdw>
                </a:effectLst>
              </a:rPr>
              <a:t> do not occur at the same time</a:t>
            </a:r>
          </a:p>
          <a:p>
            <a:pPr eaLnBrk="0" hangingPunct="0">
              <a:spcBef>
                <a:spcPts val="600"/>
              </a:spcBef>
              <a:buClr>
                <a:schemeClr val="tx1"/>
              </a:buClr>
              <a:buFontTx/>
              <a:buChar char="•"/>
              <a:defRPr/>
            </a:pPr>
            <a:r>
              <a:rPr lang="en-US">
                <a:effectLst>
                  <a:outerShdw blurRad="38100" dist="38100" dir="2700000" algn="tl">
                    <a:srgbClr val="C0C0C0"/>
                  </a:outerShdw>
                </a:effectLst>
              </a:rPr>
              <a:t>  In the usual case of “clockwise” P-T-t paths, P</a:t>
            </a:r>
            <a:r>
              <a:rPr lang="en-US" baseline="-25000">
                <a:effectLst>
                  <a:outerShdw blurRad="38100" dist="38100" dir="2700000" algn="tl">
                    <a:srgbClr val="C0C0C0"/>
                  </a:outerShdw>
                </a:effectLst>
              </a:rPr>
              <a:t>max</a:t>
            </a:r>
            <a:r>
              <a:rPr lang="en-US">
                <a:effectLst>
                  <a:outerShdw blurRad="38100" dist="38100" dir="2700000" algn="tl">
                    <a:srgbClr val="C0C0C0"/>
                  </a:outerShdw>
                </a:effectLst>
              </a:rPr>
              <a:t> occurs much earlier than T</a:t>
            </a:r>
            <a:r>
              <a:rPr lang="en-US" baseline="-25000">
                <a:effectLst>
                  <a:outerShdw blurRad="38100" dist="38100" dir="2700000" algn="tl">
                    <a:srgbClr val="C0C0C0"/>
                  </a:outerShdw>
                </a:effectLst>
              </a:rPr>
              <a:t>max</a:t>
            </a:r>
            <a:r>
              <a:rPr lang="en-US">
                <a:effectLst>
                  <a:outerShdw blurRad="38100" dist="38100" dir="2700000" algn="tl">
                    <a:srgbClr val="C0C0C0"/>
                  </a:outerShdw>
                </a:effectLst>
              </a:rPr>
              <a:t>. </a:t>
            </a:r>
          </a:p>
          <a:p>
            <a:pPr eaLnBrk="0" hangingPunct="0">
              <a:spcBef>
                <a:spcPts val="600"/>
              </a:spcBef>
              <a:buClr>
                <a:schemeClr val="tx1"/>
              </a:buClr>
              <a:buFontTx/>
              <a:buChar char="•"/>
              <a:defRPr/>
            </a:pPr>
            <a:r>
              <a:rPr lang="en-US">
                <a:effectLst>
                  <a:outerShdw blurRad="38100" dist="38100" dir="2700000" algn="tl">
                    <a:srgbClr val="C0C0C0"/>
                  </a:outerShdw>
                </a:effectLst>
              </a:rPr>
              <a:t> T</a:t>
            </a:r>
            <a:r>
              <a:rPr lang="en-US" baseline="-25000">
                <a:effectLst>
                  <a:outerShdw blurRad="38100" dist="38100" dir="2700000" algn="tl">
                    <a:srgbClr val="C0C0C0"/>
                  </a:outerShdw>
                </a:effectLst>
              </a:rPr>
              <a:t>max</a:t>
            </a:r>
            <a:r>
              <a:rPr lang="en-US">
                <a:effectLst>
                  <a:outerShdw blurRad="38100" dist="38100" dir="2700000" algn="tl">
                    <a:srgbClr val="C0C0C0"/>
                  </a:outerShdw>
                </a:effectLst>
              </a:rPr>
              <a:t> should represent the maximum grade at which chemical equilibrium is “frozen in” and the metamorphic mineral assemblage is developed</a:t>
            </a:r>
          </a:p>
          <a:p>
            <a:pPr eaLnBrk="0" hangingPunct="0">
              <a:spcBef>
                <a:spcPts val="600"/>
              </a:spcBef>
              <a:buClr>
                <a:schemeClr val="tx1"/>
              </a:buClr>
              <a:buFontTx/>
              <a:buChar char="•"/>
              <a:defRPr/>
            </a:pPr>
            <a:r>
              <a:rPr lang="en-US">
                <a:effectLst>
                  <a:outerShdw blurRad="38100" dist="38100" dir="2700000" algn="tl">
                    <a:srgbClr val="C0C0C0"/>
                  </a:outerShdw>
                </a:effectLst>
              </a:rPr>
              <a:t> This occurs at a pressure well below P</a:t>
            </a:r>
            <a:r>
              <a:rPr lang="en-US" baseline="-25000">
                <a:effectLst>
                  <a:outerShdw blurRad="38100" dist="38100" dir="2700000" algn="tl">
                    <a:srgbClr val="C0C0C0"/>
                  </a:outerShdw>
                </a:effectLst>
              </a:rPr>
              <a:t>max</a:t>
            </a:r>
            <a:r>
              <a:rPr lang="en-US">
                <a:effectLst>
                  <a:outerShdw blurRad="38100" dist="38100" dir="2700000" algn="tl">
                    <a:srgbClr val="C0C0C0"/>
                  </a:outerShdw>
                </a:effectLst>
              </a:rPr>
              <a:t>, which is uncertain since a mineral geobarometer should record the pressure of T</a:t>
            </a:r>
            <a:r>
              <a:rPr lang="en-US" baseline="-25000">
                <a:effectLst>
                  <a:outerShdw blurRad="38100" dist="38100" dir="2700000" algn="tl">
                    <a:srgbClr val="C0C0C0"/>
                  </a:outerShdw>
                </a:effectLst>
              </a:rPr>
              <a:t>max</a:t>
            </a:r>
          </a:p>
          <a:p>
            <a:pPr eaLnBrk="0" hangingPunct="0">
              <a:spcBef>
                <a:spcPts val="600"/>
              </a:spcBef>
              <a:buClr>
                <a:schemeClr val="tx1"/>
              </a:buClr>
              <a:buFontTx/>
              <a:buChar char="•"/>
              <a:defRPr/>
            </a:pPr>
            <a:r>
              <a:rPr lang="en-US">
                <a:effectLst>
                  <a:outerShdw blurRad="38100" dist="38100" dir="2700000" algn="tl">
                    <a:srgbClr val="C0C0C0"/>
                  </a:outerShdw>
                </a:effectLst>
              </a:rPr>
              <a:t> “Metamorphic grade” should refer to the temperature and pressure at T</a:t>
            </a:r>
            <a:r>
              <a:rPr lang="en-US" baseline="-25000">
                <a:effectLst>
                  <a:outerShdw blurRad="38100" dist="38100" dir="2700000" algn="tl">
                    <a:srgbClr val="C0C0C0"/>
                  </a:outerShdw>
                </a:effectLst>
              </a:rPr>
              <a:t>max</a:t>
            </a:r>
            <a:r>
              <a:rPr lang="en-US">
                <a:effectLst>
                  <a:outerShdw blurRad="38100" dist="38100" dir="2700000" algn="tl">
                    <a:srgbClr val="C0C0C0"/>
                  </a:outerShdw>
                </a:effectLst>
              </a:rPr>
              <a:t>, because the grade is determined via reference to the equilibrium mineral assemblage</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FB9FC3D8-3778-4221-AA01-4CE211D1A057}" type="slidenum">
              <a:rPr lang="en-US" altLang="en-US" sz="1400"/>
              <a:pPr eaLnBrk="1" hangingPunct="1">
                <a:spcBef>
                  <a:spcPct val="0"/>
                </a:spcBef>
                <a:buFontTx/>
                <a:buNone/>
              </a:pPr>
              <a:t>72</a:t>
            </a:fld>
            <a:endParaRPr lang="en-US" altLang="en-US" sz="1400"/>
          </a:p>
        </p:txBody>
      </p:sp>
      <p:sp>
        <p:nvSpPr>
          <p:cNvPr id="72707" name="Rectangle 2"/>
          <p:cNvSpPr>
            <a:spLocks noGrp="1" noChangeArrowheads="1"/>
          </p:cNvSpPr>
          <p:nvPr>
            <p:ph type="title"/>
          </p:nvPr>
        </p:nvSpPr>
        <p:spPr>
          <a:xfrm>
            <a:off x="685800" y="228600"/>
            <a:ext cx="5562600" cy="762000"/>
          </a:xfrm>
        </p:spPr>
        <p:txBody>
          <a:bodyPr/>
          <a:lstStyle/>
          <a:p>
            <a:pPr eaLnBrk="1" hangingPunct="1"/>
            <a:r>
              <a:rPr lang="en-US" altLang="en-US" smtClean="0"/>
              <a:t>Inference 3: P-T-t Paths</a:t>
            </a:r>
          </a:p>
        </p:txBody>
      </p:sp>
      <p:sp>
        <p:nvSpPr>
          <p:cNvPr id="83971" name="Rectangle 3"/>
          <p:cNvSpPr>
            <a:spLocks noGrp="1" noChangeArrowheads="1"/>
          </p:cNvSpPr>
          <p:nvPr>
            <p:ph type="body" sz="half" idx="2"/>
          </p:nvPr>
        </p:nvSpPr>
        <p:spPr>
          <a:xfrm>
            <a:off x="6324600" y="304800"/>
            <a:ext cx="2819400" cy="5791200"/>
          </a:xfrm>
        </p:spPr>
        <p:txBody>
          <a:bodyPr/>
          <a:lstStyle/>
          <a:p>
            <a:pPr>
              <a:spcBef>
                <a:spcPts val="600"/>
              </a:spcBef>
              <a:buClr>
                <a:schemeClr val="tx1"/>
              </a:buClr>
              <a:buSzPct val="50000"/>
              <a:defRPr/>
            </a:pPr>
            <a:r>
              <a:rPr lang="en-US" sz="2400" dirty="0" smtClean="0">
                <a:effectLst>
                  <a:outerShdw blurRad="38100" dist="38100" dir="2700000" algn="tl">
                    <a:srgbClr val="C0C0C0"/>
                  </a:outerShdw>
                </a:effectLst>
              </a:rPr>
              <a:t>Fig. 25-15. </a:t>
            </a:r>
            <a:r>
              <a:rPr lang="en-US" sz="2400" dirty="0" smtClean="0">
                <a:effectLst>
                  <a:outerShdw blurRad="38100" dist="38100" dir="2700000" algn="tl">
                    <a:srgbClr val="C0C0C0"/>
                  </a:outerShdw>
                </a:effectLst>
                <a:cs typeface="Times New Roman" pitchFamily="18" charset="0"/>
              </a:rPr>
              <a:t>Schematic pressure-temperature-time paths based on heat-flow models</a:t>
            </a:r>
          </a:p>
          <a:p>
            <a:pPr>
              <a:spcBef>
                <a:spcPts val="600"/>
              </a:spcBef>
              <a:buClr>
                <a:schemeClr val="tx1"/>
              </a:buClr>
              <a:buSzPct val="50000"/>
              <a:defRPr/>
            </a:pPr>
            <a:r>
              <a:rPr lang="en-US" sz="2400" dirty="0" smtClean="0">
                <a:effectLst>
                  <a:outerShdw blurRad="38100" dist="38100" dir="2700000" algn="tl">
                    <a:srgbClr val="C0C0C0"/>
                  </a:outerShdw>
                </a:effectLst>
                <a:cs typeface="Times New Roman" pitchFamily="18" charset="0"/>
              </a:rPr>
              <a:t>The Al</a:t>
            </a:r>
            <a:r>
              <a:rPr lang="en-US" sz="2400" baseline="-30000" dirty="0" smtClean="0">
                <a:effectLst>
                  <a:outerShdw blurRad="38100" dist="38100" dir="2700000" algn="tl">
                    <a:srgbClr val="C0C0C0"/>
                  </a:outerShdw>
                </a:effectLst>
                <a:cs typeface="Times New Roman" pitchFamily="18" charset="0"/>
              </a:rPr>
              <a:t>2</a:t>
            </a:r>
            <a:r>
              <a:rPr lang="en-US" sz="2400" dirty="0" smtClean="0">
                <a:effectLst>
                  <a:outerShdw blurRad="38100" dist="38100" dir="2700000" algn="tl">
                    <a:srgbClr val="C0C0C0"/>
                  </a:outerShdw>
                </a:effectLst>
                <a:cs typeface="Times New Roman" pitchFamily="18" charset="0"/>
              </a:rPr>
              <a:t>SiO</a:t>
            </a:r>
            <a:r>
              <a:rPr lang="en-US" sz="2400" baseline="-30000" dirty="0" smtClean="0">
                <a:effectLst>
                  <a:outerShdw blurRad="38100" dist="38100" dir="2700000" algn="tl">
                    <a:srgbClr val="C0C0C0"/>
                  </a:outerShdw>
                </a:effectLst>
                <a:cs typeface="Times New Roman" pitchFamily="18" charset="0"/>
              </a:rPr>
              <a:t>5</a:t>
            </a:r>
            <a:r>
              <a:rPr lang="en-US" sz="2400" dirty="0" smtClean="0">
                <a:effectLst>
                  <a:outerShdw blurRad="38100" dist="38100" dir="2700000" algn="tl">
                    <a:srgbClr val="C0C0C0"/>
                  </a:outerShdw>
                </a:effectLst>
                <a:cs typeface="Times New Roman" pitchFamily="18" charset="0"/>
              </a:rPr>
              <a:t> phase diagram and two hypothetical dehydration curves are included </a:t>
            </a:r>
          </a:p>
          <a:p>
            <a:pPr>
              <a:spcBef>
                <a:spcPts val="600"/>
              </a:spcBef>
              <a:buClr>
                <a:schemeClr val="tx1"/>
              </a:buClr>
              <a:buSzPct val="50000"/>
              <a:defRPr/>
            </a:pPr>
            <a:r>
              <a:rPr lang="en-US" sz="2400" dirty="0" err="1" smtClean="0">
                <a:effectLst>
                  <a:outerShdw blurRad="38100" dist="38100" dir="2700000" algn="tl">
                    <a:srgbClr val="C0C0C0"/>
                  </a:outerShdw>
                </a:effectLst>
                <a:cs typeface="Times New Roman" pitchFamily="18" charset="0"/>
              </a:rPr>
              <a:t>Facies</a:t>
            </a:r>
            <a:r>
              <a:rPr lang="en-US" sz="2400" dirty="0" smtClean="0">
                <a:effectLst>
                  <a:outerShdw blurRad="38100" dist="38100" dir="2700000" algn="tl">
                    <a:srgbClr val="C0C0C0"/>
                  </a:outerShdw>
                </a:effectLst>
                <a:cs typeface="Times New Roman" pitchFamily="18" charset="0"/>
              </a:rPr>
              <a:t> boundaries, and </a:t>
            </a:r>
            <a:r>
              <a:rPr lang="en-US" sz="2400" dirty="0" err="1" smtClean="0">
                <a:effectLst>
                  <a:outerShdw blurRad="38100" dist="38100" dir="2700000" algn="tl">
                    <a:srgbClr val="C0C0C0"/>
                  </a:outerShdw>
                </a:effectLst>
                <a:cs typeface="Times New Roman" pitchFamily="18" charset="0"/>
              </a:rPr>
              <a:t>facies</a:t>
            </a:r>
            <a:r>
              <a:rPr lang="en-US" sz="2400" dirty="0" smtClean="0">
                <a:effectLst>
                  <a:outerShdw blurRad="38100" dist="38100" dir="2700000" algn="tl">
                    <a:srgbClr val="C0C0C0"/>
                  </a:outerShdw>
                </a:effectLst>
                <a:cs typeface="Times New Roman" pitchFamily="18" charset="0"/>
              </a:rPr>
              <a:t> series from Figs. 25-2 and 25-3.  </a:t>
            </a:r>
            <a:endParaRPr lang="en-US" sz="4400" dirty="0" smtClean="0"/>
          </a:p>
        </p:txBody>
      </p:sp>
      <p:pic>
        <p:nvPicPr>
          <p:cNvPr id="72709" name="Picture 4" descr="Fig 25-12"/>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0" y="990600"/>
            <a:ext cx="6248400" cy="5081588"/>
          </a:xfr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53A2427A-8A8A-4922-B556-5B2014F16F84}" type="slidenum">
              <a:rPr lang="en-US" altLang="en-US" sz="1400"/>
              <a:pPr eaLnBrk="1" hangingPunct="1">
                <a:spcBef>
                  <a:spcPct val="0"/>
                </a:spcBef>
                <a:buFontTx/>
                <a:buNone/>
              </a:pPr>
              <a:t>73</a:t>
            </a:fld>
            <a:endParaRPr lang="en-US" altLang="en-US" sz="1400"/>
          </a:p>
        </p:txBody>
      </p:sp>
      <p:sp>
        <p:nvSpPr>
          <p:cNvPr id="73731" name="Rectangle 2"/>
          <p:cNvSpPr>
            <a:spLocks noGrp="1" noChangeArrowheads="1"/>
          </p:cNvSpPr>
          <p:nvPr>
            <p:ph type="title"/>
          </p:nvPr>
        </p:nvSpPr>
        <p:spPr>
          <a:xfrm>
            <a:off x="685800" y="228600"/>
            <a:ext cx="7772400" cy="1143000"/>
          </a:xfrm>
        </p:spPr>
        <p:txBody>
          <a:bodyPr/>
          <a:lstStyle/>
          <a:p>
            <a:pPr eaLnBrk="1" hangingPunct="1"/>
            <a:r>
              <a:rPr lang="en-US" altLang="en-US" sz="3200" smtClean="0"/>
              <a:t>Inference 4: Barrovian Trajectory </a:t>
            </a:r>
            <a:br>
              <a:rPr lang="en-US" altLang="en-US" sz="3200" smtClean="0"/>
            </a:br>
            <a:r>
              <a:rPr lang="en-US" altLang="en-US" sz="3200" smtClean="0"/>
              <a:t>P-T-t Path</a:t>
            </a:r>
          </a:p>
        </p:txBody>
      </p:sp>
      <p:sp>
        <p:nvSpPr>
          <p:cNvPr id="61444" name="Rectangle 4"/>
          <p:cNvSpPr>
            <a:spLocks noGrp="1" noChangeArrowheads="1"/>
          </p:cNvSpPr>
          <p:nvPr>
            <p:ph type="body" sz="half" idx="2"/>
          </p:nvPr>
        </p:nvSpPr>
        <p:spPr>
          <a:xfrm>
            <a:off x="6705600" y="1981200"/>
            <a:ext cx="2209800" cy="4114800"/>
          </a:xfrm>
        </p:spPr>
        <p:txBody>
          <a:bodyPr/>
          <a:lstStyle/>
          <a:p>
            <a:pPr>
              <a:spcBef>
                <a:spcPts val="600"/>
              </a:spcBef>
              <a:buClr>
                <a:schemeClr val="tx1"/>
              </a:buClr>
              <a:defRPr/>
            </a:pPr>
            <a:r>
              <a:rPr lang="en-US" sz="2000" dirty="0" smtClean="0">
                <a:effectLst>
                  <a:outerShdw blurRad="38100" dist="38100" dir="2700000" algn="tl">
                    <a:srgbClr val="C0C0C0"/>
                  </a:outerShdw>
                </a:effectLst>
              </a:rPr>
              <a:t>Fig. 25-17. </a:t>
            </a:r>
            <a:r>
              <a:rPr lang="en-US" sz="2000" dirty="0" smtClean="0">
                <a:effectLst>
                  <a:outerShdw blurRad="38100" dist="38100" dir="2700000" algn="tl">
                    <a:srgbClr val="C0C0C0"/>
                  </a:outerShdw>
                </a:effectLst>
                <a:cs typeface="Times New Roman" pitchFamily="18" charset="0"/>
              </a:rPr>
              <a:t>A typical </a:t>
            </a:r>
            <a:r>
              <a:rPr lang="en-US" sz="2000" dirty="0" err="1" smtClean="0">
                <a:effectLst>
                  <a:outerShdw blurRad="38100" dist="38100" dir="2700000" algn="tl">
                    <a:srgbClr val="C0C0C0"/>
                  </a:outerShdw>
                </a:effectLst>
                <a:cs typeface="Times New Roman" pitchFamily="18" charset="0"/>
              </a:rPr>
              <a:t>Barrovian</a:t>
            </a:r>
            <a:r>
              <a:rPr lang="en-US" sz="2000" dirty="0" smtClean="0">
                <a:effectLst>
                  <a:outerShdw blurRad="38100" dist="38100" dir="2700000" algn="tl">
                    <a:srgbClr val="C0C0C0"/>
                  </a:outerShdw>
                </a:effectLst>
                <a:cs typeface="Times New Roman" pitchFamily="18" charset="0"/>
              </a:rPr>
              <a:t>-type metamorphic field gradient and a series of metamorphic P-T-t paths for rocks found along that gradient in the field</a:t>
            </a:r>
            <a:endParaRPr lang="en-US" sz="4000" dirty="0" smtClean="0"/>
          </a:p>
        </p:txBody>
      </p:sp>
      <p:pic>
        <p:nvPicPr>
          <p:cNvPr id="73733" name="Picture 5" descr="Fig 25-14"/>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228600" y="1219200"/>
            <a:ext cx="6477000" cy="4808538"/>
          </a:xfr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Grp="1" noChangeArrowheads="1"/>
          </p:cNvSpPr>
          <p:nvPr>
            <p:ph type="title"/>
          </p:nvPr>
        </p:nvSpPr>
        <p:spPr/>
        <p:txBody>
          <a:bodyPr/>
          <a:lstStyle/>
          <a:p>
            <a:r>
              <a:rPr lang="en-US" altLang="en-US" smtClean="0"/>
              <a:t>Inference 5</a:t>
            </a:r>
          </a:p>
        </p:txBody>
      </p:sp>
      <p:sp>
        <p:nvSpPr>
          <p:cNvPr id="74755" name="Rectangle 6"/>
          <p:cNvSpPr>
            <a:spLocks noGrp="1" noChangeArrowheads="1"/>
          </p:cNvSpPr>
          <p:nvPr>
            <p:ph type="body" sz="half" idx="2"/>
          </p:nvPr>
        </p:nvSpPr>
        <p:spPr/>
        <p:txBody>
          <a:bodyPr/>
          <a:lstStyle/>
          <a:p>
            <a:pPr>
              <a:lnSpc>
                <a:spcPct val="90000"/>
              </a:lnSpc>
            </a:pPr>
            <a:r>
              <a:rPr lang="en-US" altLang="en-US" sz="2000" smtClean="0"/>
              <a:t>Implications for blueschists: most clockwise paths appear to generate blueschists in early stages, but these are not preserved, because T gradually increases to generate Med P/T at T(max) where metamorphic imprint developed</a:t>
            </a:r>
          </a:p>
          <a:p>
            <a:pPr>
              <a:lnSpc>
                <a:spcPct val="90000"/>
              </a:lnSpc>
            </a:pPr>
            <a:r>
              <a:rPr lang="en-US" altLang="en-US" sz="2000" smtClean="0"/>
              <a:t>Perhaps preservation is the main reason that blueschists are relatively rare, not generation</a:t>
            </a:r>
          </a:p>
          <a:p>
            <a:pPr>
              <a:lnSpc>
                <a:spcPct val="90000"/>
              </a:lnSpc>
            </a:pPr>
            <a:endParaRPr lang="en-US" altLang="en-US" sz="2000" smtClean="0"/>
          </a:p>
        </p:txBody>
      </p:sp>
      <p:pic>
        <p:nvPicPr>
          <p:cNvPr id="74756" name="Picture 4" descr="Fig 25-12"/>
          <p:cNvPicPr>
            <a:picLocks noGrp="1" noChangeAspect="1" noChangeArrowheads="1"/>
          </p:cNvPicPr>
          <p:nvPr>
            <p:ph type="body" sz="half" idx="1"/>
          </p:nvPr>
        </p:nvPicPr>
        <p:blipFill>
          <a:blip r:embed="rId3">
            <a:extLst>
              <a:ext uri="{28A0092B-C50C-407E-A947-70E740481C1C}">
                <a14:useLocalDpi xmlns:a14="http://schemas.microsoft.com/office/drawing/2010/main" val="0"/>
              </a:ext>
            </a:extLst>
          </a:blip>
          <a:srcRect/>
          <a:stretch>
            <a:fillRect/>
          </a:stretch>
        </p:blipFill>
        <p:spPr>
          <a:xfrm>
            <a:off x="228600" y="2057400"/>
            <a:ext cx="4191000" cy="3408363"/>
          </a:xfrm>
          <a:noFill/>
        </p:spPr>
      </p:pic>
      <p:sp>
        <p:nvSpPr>
          <p:cNvPr id="7475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1D3352C0-7B92-450E-9840-23BFAB70A718}" type="slidenum">
              <a:rPr lang="en-US" altLang="en-US" sz="1400"/>
              <a:pPr eaLnBrk="1" hangingPunct="1">
                <a:spcBef>
                  <a:spcPct val="0"/>
                </a:spcBef>
                <a:buFontTx/>
                <a:buNone/>
              </a:pPr>
              <a:t>74</a:t>
            </a:fld>
            <a:endParaRPr lang="en-US" altLang="en-US" sz="140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A57C12AB-379B-4D65-B5A4-F9239075B891}" type="slidenum">
              <a:rPr lang="en-US" altLang="en-US" sz="1400"/>
              <a:pPr eaLnBrk="1" hangingPunct="1">
                <a:spcBef>
                  <a:spcPct val="0"/>
                </a:spcBef>
                <a:buFontTx/>
                <a:buNone/>
              </a:pPr>
              <a:t>75</a:t>
            </a:fld>
            <a:endParaRPr lang="en-US" altLang="en-US" sz="1400"/>
          </a:p>
        </p:txBody>
      </p:sp>
      <p:sp>
        <p:nvSpPr>
          <p:cNvPr id="75779" name="Rectangle 2"/>
          <p:cNvSpPr>
            <a:spLocks noGrp="1" noChangeArrowheads="1"/>
          </p:cNvSpPr>
          <p:nvPr>
            <p:ph type="title"/>
          </p:nvPr>
        </p:nvSpPr>
        <p:spPr>
          <a:xfrm>
            <a:off x="5867400" y="609600"/>
            <a:ext cx="2590800" cy="1143000"/>
          </a:xfrm>
        </p:spPr>
        <p:txBody>
          <a:bodyPr/>
          <a:lstStyle/>
          <a:p>
            <a:pPr eaLnBrk="1" hangingPunct="1"/>
            <a:r>
              <a:rPr lang="en-US" altLang="en-US" smtClean="0"/>
              <a:t>Facies Series</a:t>
            </a:r>
          </a:p>
        </p:txBody>
      </p:sp>
      <p:sp>
        <p:nvSpPr>
          <p:cNvPr id="75780" name="Rectangle 3"/>
          <p:cNvSpPr>
            <a:spLocks noGrp="1" noChangeArrowheads="1"/>
          </p:cNvSpPr>
          <p:nvPr>
            <p:ph type="body" idx="1"/>
          </p:nvPr>
        </p:nvSpPr>
        <p:spPr>
          <a:xfrm>
            <a:off x="457200" y="5029200"/>
            <a:ext cx="8077200" cy="1447800"/>
          </a:xfrm>
        </p:spPr>
        <p:txBody>
          <a:bodyPr/>
          <a:lstStyle/>
          <a:p>
            <a:pPr eaLnBrk="1" hangingPunct="1">
              <a:lnSpc>
                <a:spcPct val="90000"/>
              </a:lnSpc>
              <a:spcBef>
                <a:spcPts val="600"/>
              </a:spcBef>
            </a:pPr>
            <a:r>
              <a:rPr lang="en-US" altLang="en-US" sz="2400" smtClean="0"/>
              <a:t>Fig. 21.1 A traverse up grade through a metamorphic terrane should follow one of several possible metamorphic trajectories (above) and, if extensive enough, cross through a sequence of facies</a:t>
            </a:r>
          </a:p>
          <a:p>
            <a:pPr eaLnBrk="1" hangingPunct="1">
              <a:lnSpc>
                <a:spcPct val="90000"/>
              </a:lnSpc>
            </a:pPr>
            <a:endParaRPr lang="en-US" altLang="en-US" sz="2800" smtClean="0"/>
          </a:p>
        </p:txBody>
      </p:sp>
      <p:pic>
        <p:nvPicPr>
          <p:cNvPr id="75781" name="Picture 4" descr="Fig 21-1"/>
          <p:cNvPicPr>
            <a:picLocks noChangeAspect="1" noChangeArrowheads="1"/>
          </p:cNvPicPr>
          <p:nvPr/>
        </p:nvPicPr>
        <p:blipFill>
          <a:blip r:embed="rId3">
            <a:extLst>
              <a:ext uri="{28A0092B-C50C-407E-A947-70E740481C1C}">
                <a14:useLocalDpi xmlns:a14="http://schemas.microsoft.com/office/drawing/2010/main" val="0"/>
              </a:ext>
            </a:extLst>
          </a:blip>
          <a:srcRect r="1575"/>
          <a:stretch>
            <a:fillRect/>
          </a:stretch>
        </p:blipFill>
        <p:spPr bwMode="auto">
          <a:xfrm>
            <a:off x="152400" y="228600"/>
            <a:ext cx="601980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Fig25-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077913"/>
            <a:ext cx="85725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a:xfrm>
            <a:off x="609600" y="139700"/>
            <a:ext cx="7772400" cy="847725"/>
          </a:xfrm>
          <a:prstGeom prst="rect">
            <a:avLst/>
          </a:prstGeom>
        </p:spPr>
        <p:txBody>
          <a:bodyPr/>
          <a:lstStyle/>
          <a:p>
            <a:pPr algn="ctr" fontAlgn="auto">
              <a:spcAft>
                <a:spcPts val="0"/>
              </a:spcAft>
              <a:defRPr/>
            </a:pPr>
            <a:r>
              <a:rPr lang="en-US" sz="4000">
                <a:solidFill>
                  <a:srgbClr val="0070C0"/>
                </a:solidFill>
                <a:latin typeface="+mj-lt"/>
                <a:ea typeface="+mj-ea"/>
                <a:cs typeface="+mj-cs"/>
              </a:rPr>
              <a:t>Metamorphic Facies</a:t>
            </a:r>
            <a:endParaRPr lang="en-US" sz="4000" dirty="0">
              <a:solidFill>
                <a:srgbClr val="0070C0"/>
              </a:solidFill>
              <a:latin typeface="+mj-lt"/>
              <a:ea typeface="+mj-ea"/>
              <a:cs typeface="+mj-cs"/>
            </a:endParaRPr>
          </a:p>
        </p:txBody>
      </p:sp>
      <p:sp>
        <p:nvSpPr>
          <p:cNvPr id="76804" name="Text Box 6"/>
          <p:cNvSpPr txBox="1">
            <a:spLocks noChangeArrowheads="1"/>
          </p:cNvSpPr>
          <p:nvPr/>
        </p:nvSpPr>
        <p:spPr bwMode="auto">
          <a:xfrm>
            <a:off x="339725" y="5600700"/>
            <a:ext cx="84724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b="1">
                <a:solidFill>
                  <a:srgbClr val="FF0033"/>
                </a:solidFill>
                <a:cs typeface="Times New Roman" panose="02020603050405020304" pitchFamily="18" charset="0"/>
              </a:rPr>
              <a:t>Figure 25.4.</a:t>
            </a:r>
            <a:r>
              <a:rPr lang="en-US" altLang="en-US" sz="1200" b="1">
                <a:solidFill>
                  <a:srgbClr val="FF9933"/>
                </a:solidFill>
                <a:cs typeface="Times New Roman" panose="02020603050405020304" pitchFamily="18" charset="0"/>
              </a:rPr>
              <a:t> </a:t>
            </a:r>
            <a:r>
              <a:rPr lang="en-US" altLang="en-US" sz="1200"/>
              <a:t>Schematic cross-section of an island arc illustrating isotherm depression along the outer belt and elevation along the inner axis of the volcanic arc. The high P/T facies series typically develops along the outer paired belt and the medium or low P/T series develop along the inner belt, depending on subduction rate, age of arc and subducted lithosphere, etc. From Ernst (1976).</a:t>
            </a:r>
            <a:endParaRPr lang="en-US" altLang="en-US" sz="1200">
              <a:cs typeface="Times New Roman" panose="02020603050405020304" pitchFamily="18" charset="0"/>
            </a:endParaRPr>
          </a:p>
        </p:txBody>
      </p:sp>
      <p:sp>
        <p:nvSpPr>
          <p:cNvPr id="7680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839C55EB-3EE0-48EB-95A5-110C06CCBC1C}" type="slidenum">
              <a:rPr lang="en-US" altLang="en-US" sz="1400"/>
              <a:pPr eaLnBrk="1" hangingPunct="1">
                <a:spcBef>
                  <a:spcPct val="0"/>
                </a:spcBef>
                <a:buFontTx/>
                <a:buNone/>
              </a:pPr>
              <a:t>76</a:t>
            </a:fld>
            <a:endParaRPr lang="en-US" altLang="en-US" sz="14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A49ADE3A-863E-4E91-9DE4-142091A008D9}" type="slidenum">
              <a:rPr lang="en-US" altLang="en-US" sz="1400"/>
              <a:pPr eaLnBrk="1" hangingPunct="1">
                <a:spcBef>
                  <a:spcPct val="0"/>
                </a:spcBef>
                <a:buFontTx/>
                <a:buNone/>
              </a:pPr>
              <a:t>8</a:t>
            </a:fld>
            <a:endParaRPr lang="en-US" altLang="en-US" sz="1400"/>
          </a:p>
        </p:txBody>
      </p:sp>
      <p:sp>
        <p:nvSpPr>
          <p:cNvPr id="9219" name="Rectangle 2"/>
          <p:cNvSpPr>
            <a:spLocks noGrp="1" noChangeArrowheads="1"/>
          </p:cNvSpPr>
          <p:nvPr>
            <p:ph type="title"/>
          </p:nvPr>
        </p:nvSpPr>
        <p:spPr/>
        <p:txBody>
          <a:bodyPr/>
          <a:lstStyle/>
          <a:p>
            <a:pPr eaLnBrk="1" hangingPunct="1"/>
            <a:r>
              <a:rPr lang="en-US" altLang="en-US" smtClean="0"/>
              <a:t>1939 Facies</a:t>
            </a:r>
          </a:p>
        </p:txBody>
      </p:sp>
      <p:sp>
        <p:nvSpPr>
          <p:cNvPr id="9220" name="Rectangle 3"/>
          <p:cNvSpPr>
            <a:spLocks noGrp="1" noChangeArrowheads="1"/>
          </p:cNvSpPr>
          <p:nvPr>
            <p:ph type="body" idx="1"/>
          </p:nvPr>
        </p:nvSpPr>
        <p:spPr/>
        <p:txBody>
          <a:bodyPr/>
          <a:lstStyle/>
          <a:p>
            <a:pPr eaLnBrk="1" hangingPunct="1">
              <a:spcBef>
                <a:spcPts val="600"/>
              </a:spcBef>
            </a:pPr>
            <a:r>
              <a:rPr lang="en-US" altLang="en-US" smtClean="0"/>
              <a:t>In his final account, Eskola (1939) added:</a:t>
            </a:r>
          </a:p>
          <a:p>
            <a:pPr lvl="1" eaLnBrk="1" hangingPunct="1">
              <a:spcBef>
                <a:spcPts val="600"/>
              </a:spcBef>
              <a:buFont typeface="Wingdings" panose="05000000000000000000" pitchFamily="2" charset="2"/>
              <a:buChar char="§"/>
            </a:pPr>
            <a:r>
              <a:rPr lang="en-US" altLang="en-US" sz="3200" smtClean="0"/>
              <a:t>Granulite</a:t>
            </a:r>
          </a:p>
          <a:p>
            <a:pPr lvl="1" eaLnBrk="1" hangingPunct="1">
              <a:spcBef>
                <a:spcPts val="600"/>
              </a:spcBef>
              <a:buFont typeface="Wingdings" panose="05000000000000000000" pitchFamily="2" charset="2"/>
              <a:buChar char="§"/>
            </a:pPr>
            <a:r>
              <a:rPr lang="en-US" altLang="en-US" sz="3200" smtClean="0"/>
              <a:t>Epidote-amphibolite</a:t>
            </a:r>
          </a:p>
          <a:p>
            <a:pPr lvl="1" eaLnBrk="1" hangingPunct="1">
              <a:spcBef>
                <a:spcPts val="600"/>
              </a:spcBef>
              <a:buFont typeface="Wingdings" panose="05000000000000000000" pitchFamily="2" charset="2"/>
              <a:buChar char="§"/>
            </a:pPr>
            <a:r>
              <a:rPr lang="en-US" altLang="en-US" sz="3200" smtClean="0"/>
              <a:t>Glaucophane-schist</a:t>
            </a:r>
            <a:r>
              <a:rPr lang="en-US" altLang="en-US" sz="3200" smtClean="0">
                <a:solidFill>
                  <a:srgbClr val="00CC00"/>
                </a:solidFill>
              </a:rPr>
              <a:t> </a:t>
            </a:r>
            <a:r>
              <a:rPr lang="en-US" altLang="en-US" sz="3200" smtClean="0"/>
              <a:t>(now called Blueschist)</a:t>
            </a:r>
            <a:endParaRPr lang="en-US" altLang="en-US" smtClean="0"/>
          </a:p>
          <a:p>
            <a:pPr eaLnBrk="1" hangingPunct="1">
              <a:spcBef>
                <a:spcPts val="600"/>
              </a:spcBef>
            </a:pPr>
            <a:r>
              <a:rPr lang="en-US" altLang="en-US" smtClean="0"/>
              <a:t>He changed the name of the hornfels facies to the pyroxene hornfels facies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6CA71B90-CDEC-4D94-A1E7-91AD30B22ABD}" type="slidenum">
              <a:rPr lang="en-US" altLang="en-US" sz="1400"/>
              <a:pPr eaLnBrk="1" hangingPunct="1">
                <a:spcBef>
                  <a:spcPct val="0"/>
                </a:spcBef>
                <a:buFontTx/>
                <a:buNone/>
              </a:pPr>
              <a:t>9</a:t>
            </a:fld>
            <a:endParaRPr lang="en-US" altLang="en-US" sz="1400"/>
          </a:p>
        </p:txBody>
      </p:sp>
      <p:sp>
        <p:nvSpPr>
          <p:cNvPr id="10243" name="Rectangle 2"/>
          <p:cNvSpPr>
            <a:spLocks noGrp="1" noChangeArrowheads="1"/>
          </p:cNvSpPr>
          <p:nvPr>
            <p:ph type="title"/>
          </p:nvPr>
        </p:nvSpPr>
        <p:spPr>
          <a:xfrm>
            <a:off x="685800" y="304800"/>
            <a:ext cx="7772400" cy="762000"/>
          </a:xfrm>
        </p:spPr>
        <p:txBody>
          <a:bodyPr/>
          <a:lstStyle/>
          <a:p>
            <a:pPr eaLnBrk="1" hangingPunct="1"/>
            <a:r>
              <a:rPr lang="en-US" altLang="en-US" smtClean="0"/>
              <a:t>Eskola’s 1939 Facies Diagram</a:t>
            </a:r>
          </a:p>
        </p:txBody>
      </p:sp>
      <p:sp>
        <p:nvSpPr>
          <p:cNvPr id="10244" name="Rectangle 4"/>
          <p:cNvSpPr>
            <a:spLocks noGrp="1" noChangeArrowheads="1"/>
          </p:cNvSpPr>
          <p:nvPr>
            <p:ph type="body" sz="half" idx="2"/>
          </p:nvPr>
        </p:nvSpPr>
        <p:spPr>
          <a:xfrm>
            <a:off x="228600" y="5486400"/>
            <a:ext cx="8686800" cy="609600"/>
          </a:xfrm>
        </p:spPr>
        <p:txBody>
          <a:bodyPr/>
          <a:lstStyle/>
          <a:p>
            <a:pPr eaLnBrk="1" hangingPunct="1">
              <a:lnSpc>
                <a:spcPct val="90000"/>
              </a:lnSpc>
              <a:spcBef>
                <a:spcPts val="600"/>
              </a:spcBef>
            </a:pPr>
            <a:r>
              <a:rPr lang="en-US" altLang="en-US" sz="2400" dirty="0" smtClean="0"/>
              <a:t>Fig. 25-1 </a:t>
            </a:r>
            <a:r>
              <a:rPr lang="en-US" altLang="en-US" sz="2400" dirty="0" smtClean="0">
                <a:cs typeface="Times New Roman" panose="02020603050405020304" pitchFamily="18" charset="0"/>
              </a:rPr>
              <a:t>The metamorphic facies proposed by </a:t>
            </a:r>
            <a:r>
              <a:rPr lang="en-US" altLang="en-US" sz="2400" dirty="0" err="1" smtClean="0">
                <a:cs typeface="Times New Roman" panose="02020603050405020304" pitchFamily="18" charset="0"/>
              </a:rPr>
              <a:t>Eskola</a:t>
            </a:r>
            <a:r>
              <a:rPr lang="en-US" altLang="en-US" sz="2400" dirty="0" smtClean="0">
                <a:cs typeface="Times New Roman" panose="02020603050405020304" pitchFamily="18" charset="0"/>
              </a:rPr>
              <a:t> and their relative temperature-pressure relationships. After </a:t>
            </a:r>
            <a:r>
              <a:rPr lang="en-US" altLang="en-US" sz="2400" dirty="0" err="1" smtClean="0">
                <a:cs typeface="Times New Roman" panose="02020603050405020304" pitchFamily="18" charset="0"/>
              </a:rPr>
              <a:t>Eskola</a:t>
            </a:r>
            <a:r>
              <a:rPr lang="en-US" altLang="en-US" sz="2400" dirty="0" smtClean="0">
                <a:cs typeface="Times New Roman" panose="02020603050405020304" pitchFamily="18" charset="0"/>
              </a:rPr>
              <a:t> (1939) </a:t>
            </a:r>
            <a:r>
              <a:rPr lang="en-US" altLang="en-US" sz="2400" i="1" dirty="0" smtClean="0">
                <a:cs typeface="Times New Roman" panose="02020603050405020304" pitchFamily="18" charset="0"/>
              </a:rPr>
              <a:t>Die </a:t>
            </a:r>
            <a:r>
              <a:rPr lang="en-US" altLang="en-US" sz="2400" i="1" dirty="0" err="1" smtClean="0">
                <a:cs typeface="Times New Roman" panose="02020603050405020304" pitchFamily="18" charset="0"/>
              </a:rPr>
              <a:t>Entstehung</a:t>
            </a:r>
            <a:r>
              <a:rPr lang="en-US" altLang="en-US" sz="2400" i="1" dirty="0" smtClean="0">
                <a:cs typeface="Times New Roman" panose="02020603050405020304" pitchFamily="18" charset="0"/>
              </a:rPr>
              <a:t> der </a:t>
            </a:r>
            <a:r>
              <a:rPr lang="en-US" altLang="en-US" sz="2400" i="1" dirty="0" err="1" smtClean="0">
                <a:cs typeface="Times New Roman" panose="02020603050405020304" pitchFamily="18" charset="0"/>
              </a:rPr>
              <a:t>Gesteine</a:t>
            </a:r>
            <a:r>
              <a:rPr lang="en-US" altLang="en-US" sz="2400" dirty="0" smtClean="0">
                <a:cs typeface="Times New Roman" panose="02020603050405020304" pitchFamily="18" charset="0"/>
              </a:rPr>
              <a:t>. Julius Springer. Berlin. </a:t>
            </a:r>
            <a:endParaRPr lang="en-US" altLang="en-US" sz="5400" dirty="0" smtClean="0"/>
          </a:p>
        </p:txBody>
      </p:sp>
      <p:pic>
        <p:nvPicPr>
          <p:cNvPr id="10245" name="Picture 4" descr="Fig-25-1.jpg"/>
          <p:cNvPicPr>
            <a:picLocks noGrp="1" noChangeAspect="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203200" y="1066800"/>
            <a:ext cx="6792913" cy="4318000"/>
          </a:xfrm>
          <a:noFill/>
        </p:spPr>
      </p:pic>
      <p:pic>
        <p:nvPicPr>
          <p:cNvPr id="13314" name="Picture 2" descr="antiquarian book - Barth, FW;  Correns, Carl W .;  Eskola, Pentti - The formation of rocks.  A textbook of petrogenes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3400" y="1219200"/>
            <a:ext cx="205740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FF"/>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FF"/>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99941</TotalTime>
  <Words>9673</Words>
  <Application>Microsoft Office PowerPoint</Application>
  <PresentationFormat>On-screen Show (4:3)</PresentationFormat>
  <Paragraphs>669</Paragraphs>
  <Slides>76</Slides>
  <Notes>71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83" baseType="lpstr">
      <vt:lpstr>Arial</vt:lpstr>
      <vt:lpstr>Monotype Sorts</vt:lpstr>
      <vt:lpstr>Symbol</vt:lpstr>
      <vt:lpstr>Times New Roman</vt:lpstr>
      <vt:lpstr>Wingdings</vt:lpstr>
      <vt:lpstr>Default Design</vt:lpstr>
      <vt:lpstr>Document</vt:lpstr>
      <vt:lpstr>Petrology Lecture 11</vt:lpstr>
      <vt:lpstr>Alternative Assemblages, Oslo</vt:lpstr>
      <vt:lpstr>Alternative Assemblages, Orijärvi</vt:lpstr>
      <vt:lpstr>Metamorphic Facies Definition </vt:lpstr>
      <vt:lpstr>Descriptive Definition of Metamorphic Facies</vt:lpstr>
      <vt:lpstr>Interpretive Use of  Metamorphic Facies</vt:lpstr>
      <vt:lpstr>Original Facies</vt:lpstr>
      <vt:lpstr>1939 Facies</vt:lpstr>
      <vt:lpstr>Eskola’s 1939 Facies Diagram</vt:lpstr>
      <vt:lpstr>Modern Facies Diagram</vt:lpstr>
      <vt:lpstr>Metamorphic Assemblages </vt:lpstr>
      <vt:lpstr>High Pressure Facies</vt:lpstr>
      <vt:lpstr>Medium Pressure Facies</vt:lpstr>
      <vt:lpstr>Low Pressure Facies</vt:lpstr>
      <vt:lpstr>Low Grade Facies</vt:lpstr>
      <vt:lpstr>Miyashiro’s Facies Series</vt:lpstr>
      <vt:lpstr>Baric Series</vt:lpstr>
      <vt:lpstr>Miyashiro’s Baric Series</vt:lpstr>
      <vt:lpstr>Low P/T Baric Series</vt:lpstr>
      <vt:lpstr>Low P/T Baric Series</vt:lpstr>
      <vt:lpstr>Baric Series</vt:lpstr>
      <vt:lpstr>Medium P/T Baric Series</vt:lpstr>
      <vt:lpstr>Medium P/T Baric Series</vt:lpstr>
      <vt:lpstr>Granite Solidus</vt:lpstr>
      <vt:lpstr>Baric Series</vt:lpstr>
      <vt:lpstr>High P/T Baric Series</vt:lpstr>
      <vt:lpstr>Hydration Reactions</vt:lpstr>
      <vt:lpstr>Petrogenetic Grids</vt:lpstr>
      <vt:lpstr>Alteration of Plagioclase</vt:lpstr>
      <vt:lpstr>Clinopyroxene Breakdown</vt:lpstr>
      <vt:lpstr>Heulandite</vt:lpstr>
      <vt:lpstr>ACF Diagrams </vt:lpstr>
      <vt:lpstr>Zeolite Facies</vt:lpstr>
      <vt:lpstr>Prehnite-Pumpellyite Facies</vt:lpstr>
      <vt:lpstr>Pumpellyite</vt:lpstr>
      <vt:lpstr>Mineral Changes in Low Grade Rocks</vt:lpstr>
      <vt:lpstr>Greenschist Facies</vt:lpstr>
      <vt:lpstr>Greenschist to Amphibolite Facies Transition</vt:lpstr>
      <vt:lpstr>Petrogenetic Grids</vt:lpstr>
      <vt:lpstr>Amphibolite Facies</vt:lpstr>
      <vt:lpstr>Greenschist, Amphibolite, Granulite Facies</vt:lpstr>
      <vt:lpstr>Granulite Facies</vt:lpstr>
      <vt:lpstr>Granulite Formation</vt:lpstr>
      <vt:lpstr>Transition to Eclogite</vt:lpstr>
      <vt:lpstr>Mineral Transformations in the Medium P/T Series</vt:lpstr>
      <vt:lpstr>Mafic Assemblages of the Low P/T Series: Albite-Epidote Hornfels, Hornblende Hornfels, Pyroxene Hornfels, and Sanidinite Facies</vt:lpstr>
      <vt:lpstr>Low P vs. Medium P Facies</vt:lpstr>
      <vt:lpstr>Low P vs. Medium P Facies 2</vt:lpstr>
      <vt:lpstr>Low P vs. Medium P Facies 3</vt:lpstr>
      <vt:lpstr>Ancient blueschist?</vt:lpstr>
      <vt:lpstr>PowerPoint Presentation</vt:lpstr>
      <vt:lpstr>Glaucophane Production</vt:lpstr>
      <vt:lpstr>Loss of Albite</vt:lpstr>
      <vt:lpstr>Blueschist Facies</vt:lpstr>
      <vt:lpstr>Characteristic Minerals of the Eclogite Facies</vt:lpstr>
      <vt:lpstr>Formation of Jadeite</vt:lpstr>
      <vt:lpstr>Eclogite Facies</vt:lpstr>
      <vt:lpstr>Breakdown of Anorthite</vt:lpstr>
      <vt:lpstr>Coleman et al. Eclogite Description</vt:lpstr>
      <vt:lpstr>Carswell Eclogite Classification</vt:lpstr>
      <vt:lpstr>PowerPoint Presentation</vt:lpstr>
      <vt:lpstr>PowerPoint Presentation</vt:lpstr>
      <vt:lpstr>P-T-t Paths</vt:lpstr>
      <vt:lpstr>Crustal Thickening P-T-t</vt:lpstr>
      <vt:lpstr>Shallow Magmatism P-T-t</vt:lpstr>
      <vt:lpstr>Zonation in Garnets</vt:lpstr>
      <vt:lpstr>Conventional P-T diagram</vt:lpstr>
      <vt:lpstr>Counterclockwise P-T-t</vt:lpstr>
      <vt:lpstr>Inferences Based On P-T-t Paths</vt:lpstr>
      <vt:lpstr>P-T-t Paths</vt:lpstr>
      <vt:lpstr>Inference 2</vt:lpstr>
      <vt:lpstr>Inference 3: P-T-t Paths</vt:lpstr>
      <vt:lpstr>Inference 4: Barrovian Trajectory  P-T-t Path</vt:lpstr>
      <vt:lpstr>Inference 5</vt:lpstr>
      <vt:lpstr>Facies Series</vt:lpstr>
      <vt:lpstr>PowerPoint Presentation</vt:lpstr>
    </vt:vector>
  </TitlesOfParts>
  <Company>FAU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Petrology</dc:title>
  <dc:creator>dwarburton</dc:creator>
  <cp:lastModifiedBy>David Warburton</cp:lastModifiedBy>
  <cp:revision>436</cp:revision>
  <dcterms:created xsi:type="dcterms:W3CDTF">2001-11-26T15:26:48Z</dcterms:created>
  <dcterms:modified xsi:type="dcterms:W3CDTF">2019-04-18T14:12:32Z</dcterms:modified>
</cp:coreProperties>
</file>