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92" r:id="rId3"/>
    <p:sldId id="309" r:id="rId4"/>
    <p:sldId id="293" r:id="rId5"/>
    <p:sldId id="294" r:id="rId6"/>
    <p:sldId id="257" r:id="rId7"/>
    <p:sldId id="258" r:id="rId8"/>
    <p:sldId id="300" r:id="rId9"/>
    <p:sldId id="301" r:id="rId10"/>
    <p:sldId id="259" r:id="rId11"/>
    <p:sldId id="278" r:id="rId12"/>
    <p:sldId id="261" r:id="rId13"/>
    <p:sldId id="279" r:id="rId14"/>
    <p:sldId id="262" r:id="rId15"/>
    <p:sldId id="263" r:id="rId16"/>
    <p:sldId id="296" r:id="rId17"/>
    <p:sldId id="280" r:id="rId18"/>
    <p:sldId id="281" r:id="rId19"/>
    <p:sldId id="302" r:id="rId20"/>
    <p:sldId id="264" r:id="rId21"/>
    <p:sldId id="303" r:id="rId22"/>
    <p:sldId id="265" r:id="rId23"/>
    <p:sldId id="304" r:id="rId24"/>
    <p:sldId id="266" r:id="rId25"/>
    <p:sldId id="291" r:id="rId26"/>
    <p:sldId id="297" r:id="rId27"/>
    <p:sldId id="305" r:id="rId28"/>
    <p:sldId id="306" r:id="rId29"/>
    <p:sldId id="307" r:id="rId30"/>
    <p:sldId id="308" r:id="rId31"/>
    <p:sldId id="298" r:id="rId32"/>
    <p:sldId id="282" r:id="rId33"/>
    <p:sldId id="268" r:id="rId34"/>
    <p:sldId id="283" r:id="rId35"/>
    <p:sldId id="286" r:id="rId36"/>
    <p:sldId id="270" r:id="rId37"/>
    <p:sldId id="271" r:id="rId38"/>
    <p:sldId id="287" r:id="rId39"/>
    <p:sldId id="272" r:id="rId40"/>
    <p:sldId id="288" r:id="rId41"/>
    <p:sldId id="273" r:id="rId42"/>
    <p:sldId id="274" r:id="rId43"/>
    <p:sldId id="275" r:id="rId44"/>
    <p:sldId id="289" r:id="rId45"/>
    <p:sldId id="276" r:id="rId46"/>
    <p:sldId id="290" r:id="rId47"/>
    <p:sldId id="299" r:id="rId48"/>
    <p:sldId id="277" r:id="rId4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92" autoAdjust="0"/>
    <p:restoredTop sz="61455" autoAdjust="0"/>
  </p:normalViewPr>
  <p:slideViewPr>
    <p:cSldViewPr>
      <p:cViewPr varScale="1">
        <p:scale>
          <a:sx n="67" d="100"/>
          <a:sy n="67" d="100"/>
        </p:scale>
        <p:origin x="100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49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6246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6246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6246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D221290-89D3-4E33-A330-F1F197339DE5}" type="slidenum">
              <a:rPr lang="en-US" altLang="en-US"/>
              <a:pPr/>
              <a:t>‹#›</a:t>
            </a:fld>
            <a:endParaRPr lang="en-US" altLang="en-US"/>
          </a:p>
        </p:txBody>
      </p:sp>
    </p:spTree>
    <p:extLst>
      <p:ext uri="{BB962C8B-B14F-4D97-AF65-F5344CB8AC3E}">
        <p14:creationId xmlns:p14="http://schemas.microsoft.com/office/powerpoint/2010/main" val="3812551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505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506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B293BD9F-6A89-4B26-895D-F231CDE22F63}" type="slidenum">
              <a:rPr lang="en-US" altLang="en-US"/>
              <a:pPr/>
              <a:t>‹#›</a:t>
            </a:fld>
            <a:endParaRPr lang="en-US" altLang="en-US"/>
          </a:p>
        </p:txBody>
      </p:sp>
    </p:spTree>
    <p:extLst>
      <p:ext uri="{BB962C8B-B14F-4D97-AF65-F5344CB8AC3E}">
        <p14:creationId xmlns:p14="http://schemas.microsoft.com/office/powerpoint/2010/main" val="2125868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Chemical systems attempt to equilibrate with the conditions they are currently under. A system at high temperature is often at equilibrium. If conditions change, the system will attempt to change to match the new conditions. Solid rock generated at depth may be brought toward the surface by orogenic or diapiric uplift, accompanied by erosion. </a:t>
            </a:r>
          </a:p>
          <a:p>
            <a:endParaRPr lang="en-US" altLang="en-US" smtClean="0"/>
          </a:p>
          <a:p>
            <a:r>
              <a:rPr lang="en-US" altLang="en-US" smtClean="0"/>
              <a:t>Changes occur in the uplifted rock. If gabbro is exposed at the surface, mafic minerals weather to yield oxides, serpentine, etc. and the feldspars alter to become clays. </a:t>
            </a:r>
          </a:p>
          <a:p>
            <a:endParaRPr lang="en-US" altLang="en-US" smtClean="0"/>
          </a:p>
          <a:p>
            <a:r>
              <a:rPr lang="en-US" altLang="en-US" smtClean="0"/>
              <a:t>The conditions under which the gabbro was generated and the weathering conditions at the surface represent opposite extremes, separated by 1000̊C and similar large differences in pressure, oxygen fugacity, and presence of water. In between the extremes lies the realm of metamorphism. </a:t>
            </a:r>
          </a:p>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43CE670-3742-4E68-83F0-7CF61118003E}" type="slidenum">
              <a:rPr lang="en-US" altLang="en-US" sz="1300"/>
              <a:pPr eaLnBrk="1" hangingPunct="1">
                <a:spcBef>
                  <a:spcPct val="0"/>
                </a:spcBef>
              </a:pPr>
              <a:t>1</a:t>
            </a:fld>
            <a:endParaRPr lang="en-US" altLang="en-US" sz="1300"/>
          </a:p>
        </p:txBody>
      </p:sp>
    </p:spTree>
    <p:extLst>
      <p:ext uri="{BB962C8B-B14F-4D97-AF65-F5344CB8AC3E}">
        <p14:creationId xmlns:p14="http://schemas.microsoft.com/office/powerpoint/2010/main" val="3650453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There are three types of stress: </a:t>
            </a:r>
          </a:p>
          <a:p>
            <a:endParaRPr lang="en-US" altLang="en-US" smtClean="0"/>
          </a:p>
          <a:p>
            <a:r>
              <a:rPr lang="en-US" altLang="en-US" smtClean="0"/>
              <a:t>Tension - Forces pull an object apart, and the resulting strain is extension. σ</a:t>
            </a:r>
            <a:r>
              <a:rPr lang="en-US" altLang="en-US" baseline="-25000" smtClean="0"/>
              <a:t>1</a:t>
            </a:r>
            <a:r>
              <a:rPr lang="en-US" altLang="en-US" smtClean="0"/>
              <a:t> and σ</a:t>
            </a:r>
            <a:r>
              <a:rPr lang="en-US" altLang="en-US" baseline="-25000" smtClean="0"/>
              <a:t>2 </a:t>
            </a:r>
            <a:r>
              <a:rPr lang="en-US" altLang="en-US" smtClean="0"/>
              <a:t>positive, but σ</a:t>
            </a:r>
            <a:r>
              <a:rPr lang="en-US" altLang="en-US" baseline="-25000" smtClean="0"/>
              <a:t>3</a:t>
            </a:r>
            <a:r>
              <a:rPr lang="en-US" altLang="en-US" smtClean="0"/>
              <a:t> is negative (See Figure 21-2a). This often results in tension fractures. These fractures allow metamorphic fluids to circulate, and may be filled by minerals precipitated from solution.</a:t>
            </a:r>
          </a:p>
          <a:p>
            <a:endParaRPr lang="en-US" alt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863A523-6CB9-4898-A43C-9859C45D575F}" type="slidenum">
              <a:rPr lang="en-US" altLang="en-US" sz="1300"/>
              <a:pPr eaLnBrk="1" hangingPunct="1">
                <a:spcBef>
                  <a:spcPct val="0"/>
                </a:spcBef>
              </a:pPr>
              <a:t>10</a:t>
            </a:fld>
            <a:endParaRPr lang="en-US" altLang="en-US" sz="1300"/>
          </a:p>
        </p:txBody>
      </p:sp>
    </p:spTree>
    <p:extLst>
      <p:ext uri="{BB962C8B-B14F-4D97-AF65-F5344CB8AC3E}">
        <p14:creationId xmlns:p14="http://schemas.microsoft.com/office/powerpoint/2010/main" val="91720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Compression - Forces directed along a single axis toward a common center. σ</a:t>
            </a:r>
            <a:r>
              <a:rPr lang="en-US" altLang="en-US" baseline="-25000" smtClean="0"/>
              <a:t>1</a:t>
            </a:r>
            <a:r>
              <a:rPr lang="en-US" altLang="en-US" smtClean="0"/>
              <a:t> is dominant, with little contribution from σ</a:t>
            </a:r>
            <a:r>
              <a:rPr lang="en-US" altLang="en-US" baseline="-25000" smtClean="0"/>
              <a:t>2 </a:t>
            </a:r>
            <a:r>
              <a:rPr lang="en-US" altLang="en-US" smtClean="0"/>
              <a:t>or</a:t>
            </a:r>
            <a:r>
              <a:rPr lang="en-US" altLang="en-US" baseline="-25000" smtClean="0"/>
              <a:t> </a:t>
            </a:r>
            <a:r>
              <a:rPr lang="en-US" altLang="en-US" smtClean="0"/>
              <a:t>σ</a:t>
            </a:r>
            <a:r>
              <a:rPr lang="en-US" altLang="en-US" baseline="-25000" smtClean="0"/>
              <a:t>3</a:t>
            </a:r>
            <a:r>
              <a:rPr lang="en-US" altLang="en-US" smtClean="0"/>
              <a:t>. The response to compression may be folding, which shortens the object in the direction of applied stress (σ</a:t>
            </a:r>
            <a:r>
              <a:rPr lang="en-US" altLang="en-US" baseline="-25000" smtClean="0"/>
              <a:t>2</a:t>
            </a:r>
            <a:r>
              <a:rPr lang="en-US" altLang="en-US" smtClean="0"/>
              <a:t> ≠ σ</a:t>
            </a:r>
            <a:r>
              <a:rPr lang="en-US" altLang="en-US" baseline="-25000" smtClean="0"/>
              <a:t>3</a:t>
            </a:r>
            <a:r>
              <a:rPr lang="en-US" altLang="en-US" smtClean="0"/>
              <a:t>), or flattening (σ</a:t>
            </a:r>
            <a:r>
              <a:rPr lang="en-US" altLang="en-US" baseline="-25000" smtClean="0"/>
              <a:t>2</a:t>
            </a:r>
            <a:r>
              <a:rPr lang="en-US" altLang="en-US" smtClean="0"/>
              <a:t> ≈ σ</a:t>
            </a:r>
            <a:r>
              <a:rPr lang="en-US" altLang="en-US" baseline="-25000" smtClean="0"/>
              <a:t>3</a:t>
            </a:r>
            <a:r>
              <a:rPr lang="en-US" altLang="en-US" smtClean="0"/>
              <a:t>) (see Figure 21-2b). Platy or elongated minerals may be rotated during either folding or flattening.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4BD5358-36DD-4C20-8244-1A2004160CD0}" type="slidenum">
              <a:rPr lang="en-US" altLang="en-US" sz="1300"/>
              <a:pPr eaLnBrk="1" hangingPunct="1">
                <a:spcBef>
                  <a:spcPct val="0"/>
                </a:spcBef>
              </a:pPr>
              <a:t>11</a:t>
            </a:fld>
            <a:endParaRPr lang="en-US" altLang="en-US" sz="1300"/>
          </a:p>
        </p:txBody>
      </p:sp>
    </p:spTree>
    <p:extLst>
      <p:ext uri="{BB962C8B-B14F-4D97-AF65-F5344CB8AC3E}">
        <p14:creationId xmlns:p14="http://schemas.microsoft.com/office/powerpoint/2010/main" val="3753091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21-3b shows the flattening of a sphere into an ellipsoid (actually, the strain ellipsoid) Rigid minerals have rotated to be perpendicular to the applied stress.</a:t>
            </a:r>
          </a:p>
          <a:p>
            <a:endParaRPr lang="en-US" altLang="en-US" dirty="0" smtClean="0"/>
          </a:p>
          <a:p>
            <a:r>
              <a:rPr lang="en-US" altLang="en-US" dirty="0" smtClean="0"/>
              <a:t>We can easily observe the orientation of minerals after deformation, but have no means of judging the shape deformation, since we don’t know the original shape. Thus, observation of foliation is extremely important. Working with oriented samples, we can estimate the directions of the principle stress components. With large scale deformation, field evidence will usually have already given us this information. For small scale deformation, the petrologic examinations may provide crucial input. New minerals may also grow during deformation, and will tend to grow ⊥ σ</a:t>
            </a:r>
            <a:r>
              <a:rPr lang="en-US" altLang="en-US" baseline="-25000" dirty="0" smtClean="0"/>
              <a:t>1</a:t>
            </a:r>
            <a:r>
              <a:rPr lang="en-US" altLang="en-US" dirty="0" smtClean="0"/>
              <a:t> . Whether by rotation or flattening, this leads to metamorphic </a:t>
            </a:r>
            <a:r>
              <a:rPr lang="en-US" altLang="en-US" b="1" dirty="0" smtClean="0"/>
              <a:t>foliation</a:t>
            </a:r>
            <a:r>
              <a:rPr lang="en-US" altLang="en-US" dirty="0" smtClean="0"/>
              <a:t>, which may be </a:t>
            </a:r>
            <a:r>
              <a:rPr lang="en-US" altLang="en-US" dirty="0" err="1" smtClean="0"/>
              <a:t>schistosity</a:t>
            </a:r>
            <a:r>
              <a:rPr lang="en-US" altLang="en-US" dirty="0" smtClean="0"/>
              <a:t>, </a:t>
            </a:r>
            <a:r>
              <a:rPr lang="en-US" altLang="en-US" dirty="0" err="1" smtClean="0"/>
              <a:t>gneissosity</a:t>
            </a:r>
            <a:r>
              <a:rPr lang="en-US" altLang="en-US" dirty="0" smtClean="0"/>
              <a:t>, or rock cleavage. </a:t>
            </a:r>
          </a:p>
          <a:p>
            <a:endParaRPr lang="en-US" altLang="en-US" dirty="0" smtClean="0"/>
          </a:p>
          <a:p>
            <a:r>
              <a:rPr lang="en-US" altLang="en-US" dirty="0" smtClean="0"/>
              <a:t>Compression in two directions simultaneously is also possible. In this case, σ</a:t>
            </a:r>
            <a:r>
              <a:rPr lang="en-US" altLang="en-US" baseline="-25000" dirty="0" smtClean="0"/>
              <a:t>1</a:t>
            </a:r>
            <a:r>
              <a:rPr lang="en-US" altLang="en-US" dirty="0" smtClean="0"/>
              <a:t> ≈σ</a:t>
            </a:r>
            <a:r>
              <a:rPr lang="en-US" altLang="en-US" baseline="-25000" dirty="0" smtClean="0"/>
              <a:t>2</a:t>
            </a:r>
            <a:r>
              <a:rPr lang="en-US" altLang="en-US" dirty="0" smtClean="0"/>
              <a:t> &gt; σ</a:t>
            </a:r>
            <a:r>
              <a:rPr lang="en-US" altLang="en-US" baseline="-25000" dirty="0" smtClean="0"/>
              <a:t>3</a:t>
            </a:r>
            <a:r>
              <a:rPr lang="en-US" altLang="en-US" dirty="0" smtClean="0"/>
              <a:t> and the resulting strain ellipsoid will be elongated, but roughly circular in cross-section perpendicular to the direction of elongation (think of a salami). Elongated and platy minerals will rotate so that their long axis is parallel to the axis of elongation. This produces </a:t>
            </a:r>
            <a:r>
              <a:rPr lang="en-US" altLang="en-US" b="1" dirty="0" smtClean="0"/>
              <a:t>lineation</a:t>
            </a:r>
            <a:r>
              <a:rPr lang="en-US" altLang="en-US" dirty="0" smtClean="0"/>
              <a:t>. Another possibility is that σ</a:t>
            </a:r>
            <a:r>
              <a:rPr lang="en-US" altLang="en-US" baseline="-25000" dirty="0" smtClean="0"/>
              <a:t>1</a:t>
            </a:r>
            <a:r>
              <a:rPr lang="en-US" altLang="en-US" dirty="0" smtClean="0"/>
              <a:t> &gt; σ</a:t>
            </a:r>
            <a:r>
              <a:rPr lang="en-US" altLang="en-US" baseline="-25000" dirty="0" smtClean="0"/>
              <a:t>2</a:t>
            </a:r>
            <a:r>
              <a:rPr lang="en-US" altLang="en-US" dirty="0" smtClean="0"/>
              <a:t> &gt; σ</a:t>
            </a:r>
            <a:r>
              <a:rPr lang="en-US" altLang="en-US" baseline="-25000" dirty="0" smtClean="0"/>
              <a:t>3</a:t>
            </a:r>
            <a:r>
              <a:rPr lang="en-US" altLang="en-US" dirty="0" smtClean="0"/>
              <a:t>. In this case, the strain ellipsoid is elongated in two directions, one greater than the other, rather like a bar of soap. Both foliation (of platy minerals) and lineation (of elongated minerals) will occur. The platy minerals will be perpendicular to the σ</a:t>
            </a:r>
            <a:r>
              <a:rPr lang="en-US" altLang="en-US" baseline="-25000" dirty="0" smtClean="0"/>
              <a:t>1</a:t>
            </a:r>
            <a:r>
              <a:rPr lang="en-US" altLang="en-US" dirty="0" smtClean="0"/>
              <a:t> and σ</a:t>
            </a:r>
            <a:r>
              <a:rPr lang="en-US" altLang="en-US" baseline="-25000" dirty="0" smtClean="0"/>
              <a:t>2</a:t>
            </a:r>
            <a:r>
              <a:rPr lang="en-US" altLang="en-US" dirty="0" smtClean="0"/>
              <a:t> axis. The elongated minerals will be perpendicular to σ</a:t>
            </a:r>
            <a:r>
              <a:rPr lang="en-US" altLang="en-US" baseline="-25000" dirty="0" smtClean="0"/>
              <a:t>1</a:t>
            </a:r>
            <a:r>
              <a:rPr lang="en-US" altLang="en-US" dirty="0" smtClean="0"/>
              <a:t>. </a:t>
            </a:r>
          </a:p>
          <a:p>
            <a:endParaRPr lang="en-US" altLang="en-US" dirty="0" smtClean="0"/>
          </a:p>
          <a:p>
            <a:r>
              <a:rPr lang="en-US" altLang="en-US" dirty="0" smtClean="0"/>
              <a:t>Another response to stress of the compressive type is shear. Shear results from movement along a plane or set of planes at an angle to σ</a:t>
            </a:r>
            <a:r>
              <a:rPr lang="en-US" altLang="en-US" baseline="-25000" dirty="0" smtClean="0"/>
              <a:t>1</a:t>
            </a:r>
            <a:r>
              <a:rPr lang="en-US" altLang="en-US" dirty="0" smtClean="0"/>
              <a:t>. This may produce a strain ellipsoid identical to that produced by flattening. In structural geology, flattening is referred to as </a:t>
            </a:r>
            <a:r>
              <a:rPr lang="en-US" altLang="en-US" u="sng" dirty="0" smtClean="0"/>
              <a:t>pure shear</a:t>
            </a:r>
            <a:r>
              <a:rPr lang="en-US" altLang="en-US" dirty="0" smtClean="0"/>
              <a:t> (Figure 21-3b),</a:t>
            </a:r>
          </a:p>
          <a:p>
            <a:endParaRPr lang="en-US" altLang="en-US" dirty="0" smtClean="0"/>
          </a:p>
          <a:p>
            <a:endParaRPr lang="en-US" altLang="en-US" dirty="0" smtClean="0"/>
          </a:p>
          <a:p>
            <a:endParaRPr lang="en-US" altLang="en-US"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0AFBDE4-C615-4973-9753-0BFE8E64842B}" type="slidenum">
              <a:rPr lang="en-US" altLang="en-US" sz="1300"/>
              <a:pPr eaLnBrk="1" hangingPunct="1">
                <a:spcBef>
                  <a:spcPct val="0"/>
                </a:spcBef>
              </a:pPr>
              <a:t>12</a:t>
            </a:fld>
            <a:endParaRPr lang="en-US" altLang="en-US" sz="1300"/>
          </a:p>
        </p:txBody>
      </p:sp>
    </p:spTree>
    <p:extLst>
      <p:ext uri="{BB962C8B-B14F-4D97-AF65-F5344CB8AC3E}">
        <p14:creationId xmlns:p14="http://schemas.microsoft.com/office/powerpoint/2010/main" val="123938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whereas the movement along planes is called </a:t>
            </a:r>
            <a:r>
              <a:rPr lang="en-US" altLang="en-US" u="sng" dirty="0" smtClean="0"/>
              <a:t>simple shear</a:t>
            </a:r>
            <a:r>
              <a:rPr lang="en-US" altLang="en-US" dirty="0" smtClean="0"/>
              <a:t> (Figure 21-2c). Pure shear results in foliation ⊥ to the short axis of deformation, while in simple shear the foliation is not orthogonal to the shortest axis of deformation. </a:t>
            </a:r>
          </a:p>
          <a:p>
            <a:endParaRPr lang="en-US" altLang="en-US" dirty="0" smtClean="0"/>
          </a:p>
          <a:p>
            <a:r>
              <a:rPr lang="en-US" altLang="en-US" b="1" dirty="0" smtClean="0"/>
              <a:t>Metamorphic Fluids</a:t>
            </a:r>
          </a:p>
          <a:p>
            <a:endParaRPr lang="en-US" altLang="en-US" dirty="0" smtClean="0"/>
          </a:p>
          <a:p>
            <a:r>
              <a:rPr lang="en-US" altLang="en-US" dirty="0" smtClean="0"/>
              <a:t>Many metamorphic reactions release fluids, and their may have been a fluid phase associated with the parent rock. Fluid refers to either liquid or gas. Indeed, at low pressures the fluid may be either liquid, gas, or both. For water, above the critical point, the liquid and gas phases merge into a single fluid phase.</a:t>
            </a:r>
          </a:p>
          <a:p>
            <a:endParaRPr lang="en-US" alt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E703C11-FA01-4A3C-8BB8-F0FD9DBE35DD}" type="slidenum">
              <a:rPr lang="en-US" altLang="en-US" sz="1300"/>
              <a:pPr eaLnBrk="1" hangingPunct="1">
                <a:spcBef>
                  <a:spcPct val="0"/>
                </a:spcBef>
              </a:pPr>
              <a:t>13</a:t>
            </a:fld>
            <a:endParaRPr lang="en-US" altLang="en-US" sz="1300"/>
          </a:p>
        </p:txBody>
      </p:sp>
    </p:spTree>
    <p:extLst>
      <p:ext uri="{BB962C8B-B14F-4D97-AF65-F5344CB8AC3E}">
        <p14:creationId xmlns:p14="http://schemas.microsoft.com/office/powerpoint/2010/main" val="4086520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(See Figure 6-7) Since many metamorphic reactions occur at conditions above the critical point (374̊C, 21.8 MPa in pure water), they may only be a single phase present, called a </a:t>
            </a:r>
            <a:r>
              <a:rPr lang="en-US" altLang="en-US" b="1" dirty="0" smtClean="0"/>
              <a:t>super-critical fluid</a:t>
            </a:r>
            <a:r>
              <a:rPr lang="en-US" altLang="en-US" dirty="0" smtClean="0"/>
              <a:t>. If electrolytes or other dissolved fluids (CO</a:t>
            </a:r>
            <a:r>
              <a:rPr lang="en-US" altLang="en-US" baseline="-25000" dirty="0" smtClean="0"/>
              <a:t>2</a:t>
            </a:r>
            <a:r>
              <a:rPr lang="en-US" altLang="en-US" dirty="0" smtClean="0"/>
              <a:t>) are present in the water, the position of the critical point is elevated to higher temperatures and pressures. </a:t>
            </a:r>
          </a:p>
          <a:p>
            <a:endParaRPr lang="en-US" altLang="en-US" dirty="0" smtClean="0"/>
          </a:p>
          <a:p>
            <a:r>
              <a:rPr lang="en-US" altLang="en-US" dirty="0" smtClean="0"/>
              <a:t>Direct evidence for the existence and composition of the fluid phase is difficult to obtain. As the rocks are brought to the surface, fluids escape. Sometimes there may be fluid inclusions within mineral grains. Careful study of the fluids will give some indication of composition, but under much lower T and P conditions than the original fluids were at. If the fluid inclusions occur as planar arrays, chances are they are post-metamorphic fluids they have entered the rock along cracks, and then have been trapped. Theoretical evidence for fluid phases comes from the mineral assemblages themselves, since many would not be stable in the absence of any fluids.</a:t>
            </a:r>
          </a:p>
          <a:p>
            <a:endParaRPr lang="en-US" altLang="en-US" dirty="0" smtClean="0"/>
          </a:p>
          <a:p>
            <a:r>
              <a:rPr lang="en-US" altLang="en-US" dirty="0" smtClean="0"/>
              <a:t>At shallow depths, the fluid phase extends continuously to the surface. Lithostatic pressures will be = </a:t>
            </a:r>
            <a:r>
              <a:rPr lang="en-US" altLang="en-US" dirty="0" err="1" smtClean="0"/>
              <a:t>ρgh</a:t>
            </a:r>
            <a:r>
              <a:rPr lang="en-US" altLang="en-US" dirty="0" smtClean="0"/>
              <a:t>. The fluids, in contact with the surface, will also experience a pressure of  </a:t>
            </a:r>
            <a:r>
              <a:rPr lang="en-US" altLang="en-US" dirty="0" err="1" smtClean="0"/>
              <a:t>ρgh</a:t>
            </a:r>
            <a:r>
              <a:rPr lang="en-US" altLang="en-US" dirty="0" smtClean="0"/>
              <a:t>. But the two are not equal. For lithostatic pressure ρ = </a:t>
            </a:r>
            <a:r>
              <a:rPr lang="en-US" altLang="en-US" dirty="0" err="1" smtClean="0"/>
              <a:t>ρ</a:t>
            </a:r>
            <a:r>
              <a:rPr lang="en-US" altLang="en-US" baseline="-25000" dirty="0" err="1" smtClean="0"/>
              <a:t>mineral</a:t>
            </a:r>
            <a:r>
              <a:rPr lang="en-US" altLang="en-US" dirty="0" smtClean="0"/>
              <a:t>. For water, ρ = </a:t>
            </a:r>
            <a:r>
              <a:rPr lang="en-US" altLang="en-US" dirty="0" err="1" smtClean="0"/>
              <a:t>ρ</a:t>
            </a:r>
            <a:r>
              <a:rPr lang="en-US" altLang="en-US" baseline="-25000" dirty="0" err="1" smtClean="0"/>
              <a:t>water</a:t>
            </a:r>
            <a:r>
              <a:rPr lang="en-US" altLang="en-US" dirty="0" smtClean="0"/>
              <a:t>. Since </a:t>
            </a:r>
            <a:r>
              <a:rPr lang="en-US" altLang="en-US" dirty="0" err="1" smtClean="0"/>
              <a:t>ρ</a:t>
            </a:r>
            <a:r>
              <a:rPr lang="en-US" altLang="en-US" baseline="-25000" dirty="0" err="1" smtClean="0"/>
              <a:t>water</a:t>
            </a:r>
            <a:r>
              <a:rPr lang="en-US" altLang="en-US" dirty="0" smtClean="0"/>
              <a:t> &lt; </a:t>
            </a:r>
            <a:r>
              <a:rPr lang="en-US" altLang="en-US" dirty="0" err="1" smtClean="0"/>
              <a:t>ρ</a:t>
            </a:r>
            <a:r>
              <a:rPr lang="en-US" altLang="en-US" baseline="-25000" dirty="0" err="1" smtClean="0"/>
              <a:t>mineral</a:t>
            </a:r>
            <a:r>
              <a:rPr lang="en-US" altLang="en-US" dirty="0" smtClean="0"/>
              <a:t>, </a:t>
            </a:r>
            <a:r>
              <a:rPr lang="en-US" altLang="en-US" dirty="0" err="1" smtClean="0"/>
              <a:t>P</a:t>
            </a:r>
            <a:r>
              <a:rPr lang="en-US" altLang="en-US" baseline="-25000" dirty="0" err="1" smtClean="0"/>
              <a:t>fluid</a:t>
            </a:r>
            <a:r>
              <a:rPr lang="en-US" altLang="en-US" dirty="0" smtClean="0"/>
              <a:t> &lt; </a:t>
            </a:r>
            <a:r>
              <a:rPr lang="en-US" altLang="en-US" dirty="0" err="1" smtClean="0"/>
              <a:t>P</a:t>
            </a:r>
            <a:r>
              <a:rPr lang="en-US" altLang="en-US" baseline="-25000" dirty="0" err="1" smtClean="0"/>
              <a:t>lith</a:t>
            </a:r>
            <a:r>
              <a:rPr lang="en-US" altLang="en-US" dirty="0" smtClean="0"/>
              <a:t>. The presence of impervious sedimentary </a:t>
            </a:r>
            <a:r>
              <a:rPr lang="en-US" altLang="en-US" dirty="0" err="1" smtClean="0"/>
              <a:t>caprock</a:t>
            </a:r>
            <a:r>
              <a:rPr lang="en-US" altLang="en-US" dirty="0" smtClean="0"/>
              <a:t> may increase </a:t>
            </a:r>
            <a:r>
              <a:rPr lang="en-US" altLang="en-US" dirty="0" err="1" smtClean="0"/>
              <a:t>P</a:t>
            </a:r>
            <a:r>
              <a:rPr lang="en-US" altLang="en-US" baseline="-25000" dirty="0" err="1" smtClean="0"/>
              <a:t>fluid</a:t>
            </a:r>
            <a:r>
              <a:rPr lang="en-US" altLang="en-US" dirty="0" smtClean="0"/>
              <a:t>, but it is still less than </a:t>
            </a:r>
            <a:r>
              <a:rPr lang="en-US" altLang="en-US" dirty="0" err="1" smtClean="0"/>
              <a:t>P</a:t>
            </a:r>
            <a:r>
              <a:rPr lang="en-US" altLang="en-US" baseline="-25000" dirty="0" err="1" smtClean="0"/>
              <a:t>lith</a:t>
            </a:r>
            <a:r>
              <a:rPr lang="en-US" altLang="en-US" dirty="0" smtClean="0"/>
              <a:t>. </a:t>
            </a:r>
          </a:p>
          <a:p>
            <a:endParaRPr lang="en-US" altLang="en-US"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82EED39-F601-4435-ACC2-3B52061685D3}" type="slidenum">
              <a:rPr lang="en-US" altLang="en-US" sz="1300"/>
              <a:pPr eaLnBrk="1" hangingPunct="1">
                <a:spcBef>
                  <a:spcPct val="0"/>
                </a:spcBef>
              </a:pPr>
              <a:t>14</a:t>
            </a:fld>
            <a:endParaRPr lang="en-US" altLang="en-US" sz="1300"/>
          </a:p>
        </p:txBody>
      </p:sp>
    </p:spTree>
    <p:extLst>
      <p:ext uri="{BB962C8B-B14F-4D97-AF65-F5344CB8AC3E}">
        <p14:creationId xmlns:p14="http://schemas.microsoft.com/office/powerpoint/2010/main" val="3665351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a certain depth, around 10 km, the pressure at the point of mineral contact, </a:t>
            </a:r>
            <a:r>
              <a:rPr lang="en-US" altLang="en-US" dirty="0" err="1" smtClean="0"/>
              <a:t>P</a:t>
            </a:r>
            <a:r>
              <a:rPr lang="en-US" altLang="en-US" baseline="-25000" dirty="0" err="1" smtClean="0"/>
              <a:t>lith</a:t>
            </a:r>
            <a:r>
              <a:rPr lang="en-US" altLang="en-US" dirty="0" smtClean="0"/>
              <a:t>, will be very much greater then the pressure exerted by the intergranular fluids on the minerals (see Figure 21-4). One of two things happens:</a:t>
            </a:r>
          </a:p>
          <a:p>
            <a:endParaRPr lang="en-US" altLang="en-US" dirty="0" smtClean="0"/>
          </a:p>
          <a:p>
            <a:r>
              <a:rPr lang="en-US" altLang="en-US" dirty="0" smtClean="0"/>
              <a:t>1. The mineral grains deform, and compress the pore space until </a:t>
            </a:r>
            <a:r>
              <a:rPr lang="en-US" altLang="en-US" dirty="0" err="1" smtClean="0"/>
              <a:t>P</a:t>
            </a:r>
            <a:r>
              <a:rPr lang="en-US" altLang="en-US" baseline="-25000" dirty="0" err="1" smtClean="0"/>
              <a:t>fluid</a:t>
            </a:r>
            <a:r>
              <a:rPr lang="en-US" altLang="en-US" dirty="0" smtClean="0"/>
              <a:t> = </a:t>
            </a:r>
            <a:r>
              <a:rPr lang="en-US" altLang="en-US" dirty="0" err="1" smtClean="0"/>
              <a:t>P</a:t>
            </a:r>
            <a:r>
              <a:rPr lang="en-US" altLang="en-US" baseline="-25000" dirty="0" err="1" smtClean="0"/>
              <a:t>lith</a:t>
            </a:r>
            <a:r>
              <a:rPr lang="en-US" altLang="en-US" dirty="0" smtClean="0"/>
              <a:t>. </a:t>
            </a:r>
          </a:p>
          <a:p>
            <a:endParaRPr lang="en-US" altLang="en-US" dirty="0" smtClean="0"/>
          </a:p>
          <a:p>
            <a:r>
              <a:rPr lang="en-US" altLang="en-US" dirty="0" smtClean="0"/>
              <a:t>2. Pressure Solution occurs. Minerals at the stressed contacts between grains have a higher free energy than adjacent grains not in contact. They may dissolve and be </a:t>
            </a:r>
            <a:r>
              <a:rPr lang="en-US" altLang="en-US" dirty="0" err="1" smtClean="0"/>
              <a:t>reprecipitated</a:t>
            </a:r>
            <a:r>
              <a:rPr lang="en-US" altLang="en-US" dirty="0" smtClean="0"/>
              <a:t> in the pore space. This lowers the overall free energy of the system, and also allows the grains to move closer together, as well as filling the pore spaces. This continues until </a:t>
            </a:r>
            <a:r>
              <a:rPr lang="en-US" altLang="en-US" dirty="0" err="1" smtClean="0"/>
              <a:t>P</a:t>
            </a:r>
            <a:r>
              <a:rPr lang="en-US" altLang="en-US" baseline="-25000" dirty="0" err="1" smtClean="0"/>
              <a:t>fluid</a:t>
            </a:r>
            <a:r>
              <a:rPr lang="en-US" altLang="en-US" dirty="0" smtClean="0"/>
              <a:t> = </a:t>
            </a:r>
            <a:r>
              <a:rPr lang="en-US" altLang="en-US" dirty="0" err="1" smtClean="0"/>
              <a:t>P</a:t>
            </a:r>
            <a:r>
              <a:rPr lang="en-US" altLang="en-US" baseline="-25000" dirty="0" err="1" smtClean="0"/>
              <a:t>lith</a:t>
            </a:r>
            <a:r>
              <a:rPr lang="en-US" altLang="en-US" dirty="0" smtClean="0"/>
              <a:t>.</a:t>
            </a:r>
          </a:p>
          <a:p>
            <a:endParaRPr lang="en-US" altLang="en-US" dirty="0" smtClean="0"/>
          </a:p>
          <a:p>
            <a:r>
              <a:rPr lang="en-US" altLang="en-US" dirty="0" smtClean="0"/>
              <a:t>Most intergranular fluids are water. Carbon dioxide may also be present, and methane is sometimes present, depending on whether the system is oxidizing or reducing. Other possible species include S gases and N</a:t>
            </a:r>
            <a:r>
              <a:rPr lang="en-US" altLang="en-US" baseline="-25000" dirty="0" smtClean="0"/>
              <a:t>2</a:t>
            </a:r>
            <a:r>
              <a:rPr lang="en-US" altLang="en-US" dirty="0" smtClean="0"/>
              <a:t>. Dissolved species include alkalis and halides. The presence of multi component fluid phases may be handled on the basis of pressure,</a:t>
            </a:r>
          </a:p>
          <a:p>
            <a:endParaRPr lang="en-US" alt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E49D170-9FF8-427A-A163-C6C8ECBF5E7A}" type="slidenum">
              <a:rPr lang="en-US" altLang="en-US" sz="1300"/>
              <a:pPr eaLnBrk="1" hangingPunct="1">
                <a:spcBef>
                  <a:spcPct val="0"/>
                </a:spcBef>
              </a:pPr>
              <a:t>15</a:t>
            </a:fld>
            <a:endParaRPr lang="en-US" altLang="en-US" sz="1300"/>
          </a:p>
        </p:txBody>
      </p:sp>
    </p:spTree>
    <p:extLst>
      <p:ext uri="{BB962C8B-B14F-4D97-AF65-F5344CB8AC3E}">
        <p14:creationId xmlns:p14="http://schemas.microsoft.com/office/powerpoint/2010/main" val="2854025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a:t>
            </a:r>
            <a:r>
              <a:rPr lang="en-US" altLang="en-US" baseline="-25000" smtClean="0"/>
              <a:t>fluid</a:t>
            </a:r>
            <a:r>
              <a:rPr lang="en-US" altLang="en-US" smtClean="0"/>
              <a:t> = P</a:t>
            </a:r>
            <a:r>
              <a:rPr lang="en-US" altLang="en-US" baseline="-25000" smtClean="0"/>
              <a:t>H2O</a:t>
            </a:r>
            <a:r>
              <a:rPr lang="en-US" altLang="en-US" smtClean="0"/>
              <a:t> + P</a:t>
            </a:r>
            <a:r>
              <a:rPr lang="en-US" altLang="en-US" baseline="-25000" smtClean="0"/>
              <a:t>CO2 </a:t>
            </a:r>
            <a:r>
              <a:rPr lang="en-US" altLang="en-US" smtClean="0"/>
              <a:t>+ .....</a:t>
            </a:r>
          </a:p>
          <a:p>
            <a:endParaRPr lang="en-US" altLang="en-US" smtClean="0"/>
          </a:p>
          <a:p>
            <a:r>
              <a:rPr lang="en-US" altLang="en-US" smtClean="0"/>
              <a:t>or from a mole fraction viewpoint, where the sum of the mole fractions total 1,</a:t>
            </a:r>
          </a:p>
          <a:p>
            <a:endParaRPr lang="en-US" altLang="en-US" smtClean="0"/>
          </a:p>
          <a:p>
            <a:r>
              <a:rPr lang="en-US" altLang="en-US" smtClean="0"/>
              <a:t>X</a:t>
            </a:r>
            <a:r>
              <a:rPr lang="en-US" altLang="en-US" baseline="-25000" smtClean="0"/>
              <a:t>H2O</a:t>
            </a:r>
            <a:r>
              <a:rPr lang="en-US" altLang="en-US" smtClean="0"/>
              <a:t> + X</a:t>
            </a:r>
            <a:r>
              <a:rPr lang="en-US" altLang="en-US" baseline="-25000" smtClean="0"/>
              <a:t>CO2 </a:t>
            </a:r>
            <a:r>
              <a:rPr lang="en-US" altLang="en-US" smtClean="0"/>
              <a:t>+ ..... = 1.0</a:t>
            </a:r>
          </a:p>
          <a:p>
            <a:endParaRPr lang="en-US" altLang="en-US" smtClean="0"/>
          </a:p>
          <a:p>
            <a:r>
              <a:rPr lang="en-US" altLang="en-US" smtClean="0"/>
              <a:t>The two are related:</a:t>
            </a:r>
          </a:p>
          <a:p>
            <a:endParaRPr lang="en-US" altLang="en-US" smtClean="0"/>
          </a:p>
          <a:p>
            <a:r>
              <a:rPr lang="en-US" altLang="en-US" smtClean="0"/>
              <a:t>P</a:t>
            </a:r>
            <a:r>
              <a:rPr lang="en-US" altLang="en-US" baseline="-25000" smtClean="0"/>
              <a:t>H2O</a:t>
            </a:r>
            <a:r>
              <a:rPr lang="en-US" altLang="en-US" smtClean="0"/>
              <a:t> = X</a:t>
            </a:r>
            <a:r>
              <a:rPr lang="en-US" altLang="en-US" baseline="-25000" smtClean="0"/>
              <a:t>H2O</a:t>
            </a:r>
            <a:r>
              <a:rPr lang="en-US" altLang="en-US" smtClean="0"/>
              <a:t> • P</a:t>
            </a:r>
            <a:r>
              <a:rPr lang="en-US" altLang="en-US" baseline="-25000" smtClean="0"/>
              <a:t>fluid</a:t>
            </a:r>
            <a:endParaRPr lang="en-US" altLang="en-US" smtClean="0"/>
          </a:p>
          <a:p>
            <a:endParaRPr lang="en-US" altLang="en-US" smtClean="0"/>
          </a:p>
          <a:p>
            <a:r>
              <a:rPr lang="en-US" altLang="en-US" smtClean="0"/>
              <a:t>There are a variety of potential fluid sources. These include:</a:t>
            </a:r>
          </a:p>
          <a:p>
            <a:endParaRPr lang="en-US" altLang="en-US" smtClean="0"/>
          </a:p>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166F778-D36F-45DC-BA88-17AA379CB61D}" type="slidenum">
              <a:rPr lang="en-US" altLang="en-US" sz="1300"/>
              <a:pPr eaLnBrk="1" hangingPunct="1">
                <a:spcBef>
                  <a:spcPct val="0"/>
                </a:spcBef>
              </a:pPr>
              <a:t>16</a:t>
            </a:fld>
            <a:endParaRPr lang="en-US" altLang="en-US" sz="1300"/>
          </a:p>
        </p:txBody>
      </p:sp>
    </p:spTree>
    <p:extLst>
      <p:ext uri="{BB962C8B-B14F-4D97-AF65-F5344CB8AC3E}">
        <p14:creationId xmlns:p14="http://schemas.microsoft.com/office/powerpoint/2010/main" val="1252948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Metamorphic fluids are hot and under pressure. They are capable of considerable dissolution, followed by transport. A similar situation exists with waters released from plutonic intrusions into sedimentary country rock. These fluids may exchange substances with the material through which they pass. This process is known as </a:t>
            </a:r>
            <a:r>
              <a:rPr lang="en-US" altLang="en-US" b="1" smtClean="0"/>
              <a:t>metasomatism</a:t>
            </a:r>
            <a:r>
              <a:rPr lang="en-US" altLang="en-US" smtClean="0"/>
              <a:t>. Analysis of many metamorphic rocks shows that most metamorphic reactions are essentially </a:t>
            </a:r>
            <a:r>
              <a:rPr lang="en-US" altLang="en-US" b="1" smtClean="0"/>
              <a:t>isochemical</a:t>
            </a:r>
            <a:r>
              <a:rPr lang="en-US" altLang="en-US" smtClean="0"/>
              <a:t> (no addition or removal of atoms). However, limitations on measurements of fluid phase movements mean we ignore the introduction or removal of atoms by fluid phases. Since metasomatism involves considerable exchange, there is a gap between the terms isochemical and metasomatic, with no adequate terminology to describe intermediate stages. Metamorphic reactions often involve gradients in T and P. To that, we should add metasomatic (chemical) gradients. </a:t>
            </a:r>
          </a:p>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CFBEA64-EA0C-4E50-81FC-9E727BA67F9D}" type="slidenum">
              <a:rPr lang="en-US" altLang="en-US" sz="1300"/>
              <a:pPr eaLnBrk="1" hangingPunct="1">
                <a:spcBef>
                  <a:spcPct val="0"/>
                </a:spcBef>
              </a:pPr>
              <a:t>17</a:t>
            </a:fld>
            <a:endParaRPr lang="en-US" altLang="en-US" sz="1300"/>
          </a:p>
        </p:txBody>
      </p:sp>
    </p:spTree>
    <p:extLst>
      <p:ext uri="{BB962C8B-B14F-4D97-AF65-F5344CB8AC3E}">
        <p14:creationId xmlns:p14="http://schemas.microsoft.com/office/powerpoint/2010/main" val="3299485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Types of Metamorphism</a:t>
            </a:r>
          </a:p>
          <a:p>
            <a:endParaRPr lang="en-US" altLang="en-US" smtClean="0"/>
          </a:p>
          <a:p>
            <a:endParaRPr lang="en-US" altLang="en-US" smtClean="0"/>
          </a:p>
          <a:p>
            <a:r>
              <a:rPr lang="en-US" altLang="en-US" smtClean="0"/>
              <a:t>The IUGS-SCMR has recommended the following classification for metamorphic rocks. (above)</a:t>
            </a:r>
          </a:p>
          <a:p>
            <a:endParaRPr lang="en-US" altLang="en-US" smtClean="0"/>
          </a:p>
          <a:p>
            <a:r>
              <a:rPr lang="en-US" altLang="en-US" b="1" smtClean="0"/>
              <a:t>Contact Metamorphism</a:t>
            </a:r>
            <a:endParaRPr lang="en-US" altLang="en-US" smtClean="0"/>
          </a:p>
          <a:p>
            <a:endParaRPr lang="en-US" altLang="en-US" smtClean="0"/>
          </a:p>
          <a:p>
            <a:r>
              <a:rPr lang="en-US" altLang="en-US" smtClean="0"/>
              <a:t>Agents: Heat from igneous intrusion, possible metasomatic intrusion</a:t>
            </a:r>
          </a:p>
          <a:p>
            <a:endParaRPr lang="en-US" altLang="en-US" smtClean="0"/>
          </a:p>
          <a:p>
            <a:r>
              <a:rPr lang="en-US" altLang="en-US" smtClean="0"/>
              <a:t>Location: Anywhere an intrusion occurs, over a wide range of depth (pressure) - effects are greatest in shallow intrusions because country rock is much colder than the intrusion</a:t>
            </a:r>
          </a:p>
          <a:p>
            <a:endParaRPr lang="en-US" altLang="en-US" smtClean="0"/>
          </a:p>
          <a:p>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A78B85B-41B8-4B05-B6D3-2419B0A4D83A}" type="slidenum">
              <a:rPr lang="en-US" altLang="en-US" sz="1300"/>
              <a:pPr eaLnBrk="1" hangingPunct="1">
                <a:spcBef>
                  <a:spcPct val="0"/>
                </a:spcBef>
              </a:pPr>
              <a:t>18</a:t>
            </a:fld>
            <a:endParaRPr lang="en-US" altLang="en-US" sz="1300"/>
          </a:p>
        </p:txBody>
      </p:sp>
    </p:spTree>
    <p:extLst>
      <p:ext uri="{BB962C8B-B14F-4D97-AF65-F5344CB8AC3E}">
        <p14:creationId xmlns:p14="http://schemas.microsoft.com/office/powerpoint/2010/main" val="280128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a:t>
            </a:r>
            <a:r>
              <a:rPr lang="en-US" altLang="en-US" b="1" smtClean="0"/>
              <a:t> contact aureole</a:t>
            </a:r>
            <a:r>
              <a:rPr lang="en-US" altLang="en-US" smtClean="0"/>
              <a:t> typically surrounds the intrusion. Epizonic plutons have relatively narrow aureoles, because heat is rapidly lost into the cold country rock. Mesozonic aureoles are wider, but the country rocks are likely to be metamorphic, and the effects are harder to observe. In catazonic plutons, the country rocks are already so hot that contact metamorphic effects are often insignificant. </a:t>
            </a:r>
          </a:p>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E2EECEC-2C54-46AE-84D0-8A764FD8EBA3}" type="slidenum">
              <a:rPr lang="en-US" altLang="en-US" sz="1300"/>
              <a:pPr eaLnBrk="1" hangingPunct="1">
                <a:spcBef>
                  <a:spcPct val="0"/>
                </a:spcBef>
              </a:pPr>
              <a:t>19</a:t>
            </a:fld>
            <a:endParaRPr lang="en-US" altLang="en-US" sz="1300"/>
          </a:p>
        </p:txBody>
      </p:sp>
    </p:spTree>
    <p:extLst>
      <p:ext uri="{BB962C8B-B14F-4D97-AF65-F5344CB8AC3E}">
        <p14:creationId xmlns:p14="http://schemas.microsoft.com/office/powerpoint/2010/main" val="264519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term metamorphism refers to, “The mineralogical, chemical, and structural adjustment of solid rocks to physical and chemical conditions which differ from the conditions under which the rocks in question originated. (Glossary of geology, 2</a:t>
            </a:r>
            <a:r>
              <a:rPr lang="en-US" altLang="en-US" baseline="30000" dirty="0" smtClean="0"/>
              <a:t>nd</a:t>
            </a:r>
            <a:r>
              <a:rPr lang="en-US" altLang="en-US" dirty="0" smtClean="0"/>
              <a:t> edition) It comes from a Greek word, meta morph, meaning change of form. </a:t>
            </a:r>
          </a:p>
          <a:p>
            <a:endParaRPr lang="en-US" altLang="en-US" dirty="0" smtClean="0"/>
          </a:p>
          <a:p>
            <a:r>
              <a:rPr lang="en-US" altLang="en-US" dirty="0" smtClean="0"/>
              <a:t>In biology it is used to denote events like the change of a caterpillar to a butterfly. The changes in petrology occur between those of weathering, cementation, and diagenesis and melting. Diagenesis refers to all the processes that a sediment undergoes during lithification in near-surface environments. </a:t>
            </a:r>
          </a:p>
          <a:p>
            <a:endParaRPr lang="en-US" altLang="en-US" dirty="0" smtClean="0"/>
          </a:p>
          <a:p>
            <a:r>
              <a:rPr lang="en-US" altLang="en-US" dirty="0" smtClean="0"/>
              <a:t>But the processes occurring during metamorphism have many similarities to those that occur during diagenesis. Thus, metamorphic changes are usually defined in a negative sense - all those not included in zones of weathering or diagenesis. This does not always lead to a clear separation. Notable problems:</a:t>
            </a:r>
          </a:p>
          <a:p>
            <a:endParaRPr lang="en-US" altLang="en-US" dirty="0" smtClean="0"/>
          </a:p>
          <a:p>
            <a:r>
              <a:rPr lang="en-US" altLang="en-US" dirty="0" smtClean="0"/>
              <a:t>Zeolites - these open framework silicates often are generated in low-temperature diagenetic environments. They are also the product of environments in which recrystallization has clearly occurred. </a:t>
            </a:r>
          </a:p>
          <a:p>
            <a:endParaRPr lang="en-US" altLang="en-US" dirty="0" smtClean="0"/>
          </a:p>
          <a:p>
            <a:r>
              <a:rPr lang="en-US" altLang="en-US" dirty="0" smtClean="0"/>
              <a:t>Alkali feldspars - These minerals are essentially high-temperature, but can be produced by the action of some liquids in diagenetic environments.</a:t>
            </a:r>
          </a:p>
          <a:p>
            <a:endParaRPr lang="en-US" altLang="en-US" dirty="0" smtClean="0"/>
          </a:p>
          <a:p>
            <a:r>
              <a:rPr lang="en-US" altLang="en-US" dirty="0" err="1" smtClean="0"/>
              <a:t>Protolith</a:t>
            </a:r>
            <a:r>
              <a:rPr lang="en-US" altLang="en-US" dirty="0" smtClean="0"/>
              <a:t> - The term refers to the starting material from which a reaction or recrystallization begins from. Amorphous materials such as glass, or volcanic ash, organic matter, and </a:t>
            </a:r>
            <a:r>
              <a:rPr lang="en-US" altLang="en-US" dirty="0" err="1" smtClean="0"/>
              <a:t>evaporite</a:t>
            </a:r>
            <a:r>
              <a:rPr lang="en-US" altLang="en-US" dirty="0" smtClean="0"/>
              <a:t> minerals react much faster and at lower temperatures than most silicate or carbonate minerals.</a:t>
            </a:r>
          </a:p>
          <a:p>
            <a:endParaRPr lang="en-US" altLang="en-US" dirty="0" smtClean="0"/>
          </a:p>
          <a:p>
            <a:r>
              <a:rPr lang="en-US" altLang="en-US" dirty="0" smtClean="0"/>
              <a:t>Since some standards must be established, the IUGS formed a </a:t>
            </a:r>
            <a:r>
              <a:rPr lang="en-US" altLang="en-US" dirty="0" err="1" smtClean="0"/>
              <a:t>Subcommission</a:t>
            </a:r>
            <a:r>
              <a:rPr lang="en-US" altLang="en-US" dirty="0" smtClean="0"/>
              <a:t> on the Systematics of Metamorphic Rocks (SCMR). The SCMR, a branch of the IUGS Commission on the Systematics in Petrology (CSP), was initiated in 1985. The </a:t>
            </a:r>
            <a:r>
              <a:rPr lang="en-US" altLang="en-US" dirty="0" err="1" smtClean="0"/>
              <a:t>Subcommission</a:t>
            </a:r>
            <a:r>
              <a:rPr lang="en-US" altLang="en-US" dirty="0" smtClean="0"/>
              <a:t> originally comprised 33 members, 11 Study Groups, and a Working Group of around 100 earth scientists spread worldwide. The recommendations and glossary of the SCMR were published in August 2007 by Cambridge University Press (CUP) with the title is 'Metamorphic Rocks: A Classification and Glossary of Terms', </a:t>
            </a:r>
          </a:p>
          <a:p>
            <a:endParaRPr lang="en-US" altLang="en-US" dirty="0" smtClean="0"/>
          </a:p>
          <a:p>
            <a:r>
              <a:rPr lang="en-US" altLang="en-US" dirty="0" smtClean="0"/>
              <a:t>Where does metamorphism begin? In Hyndman’s original book, he stated the minimum temperature at 300̊C, occasionally lower. Winter suggests a temperature range of 100-150̊C for unstable </a:t>
            </a:r>
            <a:r>
              <a:rPr lang="en-US" altLang="en-US" dirty="0" err="1" smtClean="0"/>
              <a:t>protoliths</a:t>
            </a:r>
            <a:r>
              <a:rPr lang="en-US" altLang="en-US" dirty="0" smtClean="0"/>
              <a:t>. This is more in line with what is seen in rocks. A better limit might be above the boiling point of water under ambient conditions.</a:t>
            </a:r>
          </a:p>
          <a:p>
            <a:endParaRPr lang="en-US" altLang="en-US" dirty="0" smtClean="0"/>
          </a:p>
          <a:p>
            <a:endParaRPr lang="en-US" altLang="en-US" dirty="0" smtClean="0"/>
          </a:p>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96D09D1-1629-4A3C-81C4-ABA61A32408F}" type="slidenum">
              <a:rPr lang="en-US" altLang="en-US" sz="1300"/>
              <a:pPr eaLnBrk="1" hangingPunct="1">
                <a:spcBef>
                  <a:spcPct val="0"/>
                </a:spcBef>
              </a:pPr>
              <a:t>2</a:t>
            </a:fld>
            <a:endParaRPr lang="en-US" altLang="en-US" sz="1300"/>
          </a:p>
        </p:txBody>
      </p:sp>
    </p:spTree>
    <p:extLst>
      <p:ext uri="{BB962C8B-B14F-4D97-AF65-F5344CB8AC3E}">
        <p14:creationId xmlns:p14="http://schemas.microsoft.com/office/powerpoint/2010/main" val="1252055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21-5 shows a model by J.C. Jaeger on the thermal effects of a dike emplaced at 1200̊C into country rocks at 0̊C. One kilometer from the intrusion, temperatures are raised 200̊C, but only after several thousand years. Once raised to this temperature, it maintains the temperature for a million years or more. The exact effects depend on the volume of the intrusion, the shape of the intrusion, the orientation of the intruding body, and the initial difference in temperature. Batholiths may have contact aureoles stretching for several kilometers, but for small dikes the effects reach only centimeters or even millimeters.</a:t>
            </a:r>
          </a:p>
          <a:p>
            <a:endParaRPr lang="en-US" altLang="en-US" dirty="0" smtClean="0"/>
          </a:p>
          <a:p>
            <a:r>
              <a:rPr lang="en-US" altLang="en-US" dirty="0" smtClean="0"/>
              <a:t>If the country rock is permeable and fluids are available, fluids will cool the intrusion quicker, and will heat the country rock faster and at a greater distance from the contact. </a:t>
            </a:r>
            <a:r>
              <a:rPr lang="en-US" altLang="en-US" dirty="0" err="1" smtClean="0"/>
              <a:t>Metasomatism</a:t>
            </a:r>
            <a:r>
              <a:rPr lang="en-US" altLang="en-US" dirty="0" smtClean="0"/>
              <a:t> plays the greatest role when the composition of the country rock is substantially different from that of the magma, especially when the country rock is carbonate-rich. The hot acidic waters react with carbonates to produce rocks known as </a:t>
            </a:r>
            <a:r>
              <a:rPr lang="en-US" altLang="en-US" b="1" dirty="0" smtClean="0"/>
              <a:t>skarns</a:t>
            </a:r>
            <a:r>
              <a:rPr lang="en-US" altLang="en-US" dirty="0" smtClean="0"/>
              <a:t> or </a:t>
            </a:r>
            <a:r>
              <a:rPr lang="en-US" altLang="en-US" b="1" dirty="0" err="1" smtClean="0"/>
              <a:t>tactites</a:t>
            </a:r>
            <a:r>
              <a:rPr lang="en-US" altLang="en-US" dirty="0" smtClean="0"/>
              <a:t>. The fluid source, as determined by oxygen isotope data, is usually meteoritic, but some may be juvenile.</a:t>
            </a:r>
          </a:p>
          <a:p>
            <a:endParaRPr lang="en-US" altLang="en-US" dirty="0" smtClean="0"/>
          </a:p>
          <a:p>
            <a:r>
              <a:rPr lang="en-US" altLang="en-US" dirty="0" smtClean="0"/>
              <a:t>In shallow, low-pressure environments, the effects of contact metamorphism are most evident. There is typically low to very low </a:t>
            </a:r>
            <a:r>
              <a:rPr lang="en-US" altLang="en-US" dirty="0" err="1" smtClean="0"/>
              <a:t>deviatoric</a:t>
            </a:r>
            <a:r>
              <a:rPr lang="en-US" altLang="en-US" dirty="0" smtClean="0"/>
              <a:t> stress, and the rocks are not foliated. A typical texture is that of </a:t>
            </a:r>
            <a:r>
              <a:rPr lang="en-US" altLang="en-US" b="1" dirty="0" err="1" smtClean="0"/>
              <a:t>hornfels</a:t>
            </a:r>
            <a:r>
              <a:rPr lang="en-US" altLang="en-US" dirty="0" smtClean="0"/>
              <a:t> or </a:t>
            </a:r>
            <a:r>
              <a:rPr lang="en-US" altLang="en-US" b="1" dirty="0" err="1" smtClean="0"/>
              <a:t>granofels</a:t>
            </a:r>
            <a:r>
              <a:rPr lang="en-US" altLang="en-US" dirty="0" smtClean="0"/>
              <a:t>. Relict structures are preserved.</a:t>
            </a:r>
          </a:p>
          <a:p>
            <a:endParaRPr lang="en-US" altLang="en-US"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BDCAF6D-635E-4581-8D36-A1296621805D}" type="slidenum">
              <a:rPr lang="en-US" altLang="en-US" sz="1300"/>
              <a:pPr eaLnBrk="1" hangingPunct="1">
                <a:spcBef>
                  <a:spcPct val="0"/>
                </a:spcBef>
              </a:pPr>
              <a:t>20</a:t>
            </a:fld>
            <a:endParaRPr lang="en-US" altLang="en-US" sz="1300"/>
          </a:p>
        </p:txBody>
      </p:sp>
    </p:spTree>
    <p:extLst>
      <p:ext uri="{BB962C8B-B14F-4D97-AF65-F5344CB8AC3E}">
        <p14:creationId xmlns:p14="http://schemas.microsoft.com/office/powerpoint/2010/main" val="4185693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Photo: http://www.geolsoc.org.uk/gsl/cache/offonce/education/rockcycle/pid/3507%3Bjsessionid=8D97E3F825F81A4ADCE223DEE5132BD0</a:t>
            </a:r>
          </a:p>
          <a:p>
            <a:endParaRPr lang="en-US" altLang="en-US" dirty="0" smtClean="0"/>
          </a:p>
          <a:p>
            <a:r>
              <a:rPr lang="en-US" altLang="en-US" b="1" dirty="0" err="1" smtClean="0"/>
              <a:t>Hornfels</a:t>
            </a:r>
            <a:r>
              <a:rPr lang="en-US" altLang="en-US" dirty="0" smtClean="0"/>
              <a:t> - A fine-grained </a:t>
            </a:r>
            <a:r>
              <a:rPr lang="en-US" altLang="en-US" dirty="0" err="1" smtClean="0"/>
              <a:t>granofels</a:t>
            </a:r>
            <a:r>
              <a:rPr lang="en-US" altLang="en-US" dirty="0" smtClean="0"/>
              <a:t>, characteristic of contact metamorphic aureoles. </a:t>
            </a:r>
          </a:p>
          <a:p>
            <a:endParaRPr lang="en-US" altLang="en-US" dirty="0" smtClean="0"/>
          </a:p>
          <a:p>
            <a:r>
              <a:rPr lang="en-US" altLang="en-US" b="1" dirty="0" err="1" smtClean="0"/>
              <a:t>Granofels</a:t>
            </a:r>
            <a:r>
              <a:rPr lang="en-US" altLang="en-US" dirty="0" smtClean="0"/>
              <a:t> - A texture characterized by a lack of preferred orientation, aka isotropic texture. </a:t>
            </a:r>
          </a:p>
          <a:p>
            <a:r>
              <a:rPr lang="en-US" altLang="en-US" dirty="0" smtClean="0"/>
              <a:t>	</a:t>
            </a:r>
          </a:p>
          <a:p>
            <a:r>
              <a:rPr lang="en-US" altLang="en-US" dirty="0" smtClean="0"/>
              <a:t>Many times </a:t>
            </a:r>
            <a:r>
              <a:rPr lang="en-US" altLang="en-US" dirty="0" err="1" smtClean="0"/>
              <a:t>plutonism</a:t>
            </a:r>
            <a:r>
              <a:rPr lang="en-US" altLang="en-US" dirty="0" smtClean="0"/>
              <a:t> accompanies orogeny. Contact metamorphic effects occur in conjunction with orogenic metamorphism. The contact metamorphism overprints the regional metamorphism, especially in shallow, low-grade environments. Spotted slates or </a:t>
            </a:r>
            <a:r>
              <a:rPr lang="en-US" altLang="en-US" dirty="0" err="1" smtClean="0"/>
              <a:t>phyllites</a:t>
            </a:r>
            <a:r>
              <a:rPr lang="en-US" altLang="en-US" dirty="0" smtClean="0"/>
              <a:t> are an example of this. The slate or </a:t>
            </a:r>
            <a:r>
              <a:rPr lang="en-US" altLang="en-US" dirty="0" err="1" smtClean="0"/>
              <a:t>phyllite</a:t>
            </a:r>
            <a:r>
              <a:rPr lang="en-US" altLang="en-US" dirty="0" smtClean="0"/>
              <a:t> is produced during orogenic metamorphism. Later, some grains of the rock begin to grow as the result of reheating by the contact event.</a:t>
            </a:r>
          </a:p>
          <a:p>
            <a:endParaRPr lang="en-US" altLang="en-US" dirty="0" smtClean="0"/>
          </a:p>
          <a:p>
            <a:r>
              <a:rPr lang="en-US" altLang="en-US" b="1" dirty="0" err="1" smtClean="0"/>
              <a:t>Pyrometamorphism</a:t>
            </a:r>
            <a:r>
              <a:rPr lang="en-US" altLang="en-US" dirty="0" smtClean="0"/>
              <a:t> is a very high temperature type of contact metamorphism. Xenoliths which fall into magma chambers may be rapidly heated, and show substantial alteration. Wall rocks in or near volcanic necks are another example. Partial melting of country rock is common. </a:t>
            </a:r>
          </a:p>
          <a:p>
            <a:endParaRPr lang="en-US" altLang="en-US" dirty="0" smtClean="0"/>
          </a:p>
          <a:p>
            <a:r>
              <a:rPr lang="en-US" altLang="en-US" b="1" dirty="0" smtClean="0"/>
              <a:t>Regional Metamorphism</a:t>
            </a:r>
            <a:endParaRPr lang="en-US" altLang="en-US" dirty="0" smtClean="0"/>
          </a:p>
          <a:p>
            <a:endParaRPr lang="en-US" altLang="en-US" dirty="0" smtClean="0"/>
          </a:p>
          <a:p>
            <a:r>
              <a:rPr lang="en-US" altLang="en-US" dirty="0" smtClean="0"/>
              <a:t>Any metamorphic event that effects a large body of rock and has a lateral extent of tens of kilometers may be considered to be regional. We may separate these rocks into three subcategories,</a:t>
            </a:r>
          </a:p>
          <a:p>
            <a:endParaRPr lang="en-US" altLang="en-US" dirty="0" smtClean="0"/>
          </a:p>
          <a:p>
            <a:r>
              <a:rPr lang="en-US" altLang="en-US" u="sng" dirty="0" smtClean="0"/>
              <a:t>Orogenic Metamorphism</a:t>
            </a:r>
            <a:endParaRPr lang="en-US" altLang="en-US" dirty="0" smtClean="0"/>
          </a:p>
          <a:p>
            <a:endParaRPr lang="en-US" altLang="en-US" dirty="0" smtClean="0"/>
          </a:p>
          <a:p>
            <a:r>
              <a:rPr lang="en-US" altLang="en-US" dirty="0" smtClean="0"/>
              <a:t>Agents: Dynamo-thermal - </a:t>
            </a:r>
            <a:r>
              <a:rPr lang="en-US" altLang="en-US" dirty="0" err="1" smtClean="0"/>
              <a:t>Deviatoric</a:t>
            </a:r>
            <a:r>
              <a:rPr lang="en-US" altLang="en-US" dirty="0" smtClean="0"/>
              <a:t> stress produced by plate collision, along with elevated geothermal gradients.</a:t>
            </a:r>
          </a:p>
          <a:p>
            <a:endParaRPr lang="en-US" altLang="en-US" dirty="0" smtClean="0"/>
          </a:p>
          <a:p>
            <a:r>
              <a:rPr lang="en-US" altLang="en-US" dirty="0" smtClean="0"/>
              <a:t>Location: Island arcs, continental arcs, and continental collision zones all fall into this category.</a:t>
            </a:r>
          </a:p>
          <a:p>
            <a:endParaRPr lang="en-US" altLang="en-US" dirty="0" smtClean="0"/>
          </a:p>
          <a:p>
            <a:r>
              <a:rPr lang="en-US" altLang="en-US" dirty="0" smtClean="0"/>
              <a:t>Convergent plate margins exert substantial </a:t>
            </a:r>
            <a:r>
              <a:rPr lang="en-US" altLang="en-US" dirty="0" err="1" smtClean="0"/>
              <a:t>deviatoric</a:t>
            </a:r>
            <a:r>
              <a:rPr lang="en-US" altLang="en-US" dirty="0" smtClean="0"/>
              <a:t> stress on rocks at the boundary. Many of the studies of regional metamorphism focus on orogenic belts, so the terms orogenic and regional are sometimes regarded as synonymous. Affected rocks are normally foliated, ranging from slate through gneiss. </a:t>
            </a:r>
          </a:p>
          <a:p>
            <a:endParaRPr lang="en-US" altLang="en-US" dirty="0" smtClean="0"/>
          </a:p>
          <a:p>
            <a:endParaRPr lang="en-US" altLang="en-US"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535C965-3AD6-4075-AA2F-7F44490B9985}" type="slidenum">
              <a:rPr lang="en-US" altLang="en-US" sz="1300"/>
              <a:pPr eaLnBrk="1" hangingPunct="1">
                <a:spcBef>
                  <a:spcPct val="0"/>
                </a:spcBef>
              </a:pPr>
              <a:t>21</a:t>
            </a:fld>
            <a:endParaRPr lang="en-US" altLang="en-US" sz="1300"/>
          </a:p>
        </p:txBody>
      </p:sp>
    </p:spTree>
    <p:extLst>
      <p:ext uri="{BB962C8B-B14F-4D97-AF65-F5344CB8AC3E}">
        <p14:creationId xmlns:p14="http://schemas.microsoft.com/office/powerpoint/2010/main" val="4024622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 example of a continental-arc orogen is shown in Figure 21-6. The incipient induction is shown is figure 21-6a. Beneath the developing trench, tectonic pressures will be quite high, resulting in high-pressure metamorphism. Part b shows the development of an orogenic welt, caused by crumpling within the continental plate. The crust will thicken due to compression, tectonic underplating, and magmatic underplating. Tectonic underplating refers to a trench-ward migration of the underthrusting by the oceanic plate, leaving accumulating slabs of oceanic crust on the welt.  Magmatic underplating occurs when mantle-derived melts stall and accumulate at the base of the crust. This adds heat to the welt from below by magmatic underplating, rising plutons, and induced mantle convection above the subducted slab. In addition, the thickened crust generates more radioactive heat. Temperature is greatest at the center of the welt, and increases downward toward the plutons. Metamorphism is extensive. Partial melting may occur. The resulting structures are described as gneiss domes or even metamorphic core complexes. The Adirondack Mountains in New York state are a classic example.</a:t>
            </a:r>
          </a:p>
          <a:p>
            <a:endParaRPr lang="en-US" altLang="en-US" smtClean="0"/>
          </a:p>
          <a:p>
            <a:r>
              <a:rPr lang="en-US" altLang="en-US" smtClean="0"/>
              <a:t>Uplift of the welt and the inevitable erosion exposes the metamorphic rocks. The rocks remain hot for a considerable period, and metamorphism continues. This tends to make the metamorphic pattern a simple concentric dome, although the structural pattern that accompanies the metamorphism may be complex. Many orogenic episodes produce repeated episodes of deformation and metamorphism, again leaving a polymetamorphic imprint.</a:t>
            </a:r>
          </a:p>
          <a:p>
            <a:endParaRPr lang="en-US" altLang="en-US" smtClean="0"/>
          </a:p>
          <a:p>
            <a:r>
              <a:rPr lang="en-US" altLang="en-US" smtClean="0"/>
              <a:t>Collision between two continents involves a plate with a passive margin. Passive continental margins are usually the site of massive sediment accumulation (continental shelf). The structural, magmatic, and metamorphic patterns are even more complex than for a continent-ocean collision.</a:t>
            </a:r>
          </a:p>
          <a:p>
            <a:endParaRPr lang="en-US" altLang="en-US" smtClean="0"/>
          </a:p>
          <a:p>
            <a:r>
              <a:rPr lang="en-US" altLang="en-US" u="sng" smtClean="0"/>
              <a:t>Burial Metamorphism</a:t>
            </a:r>
            <a:endParaRPr lang="en-US" altLang="en-US" smtClean="0"/>
          </a:p>
          <a:p>
            <a:endParaRPr lang="en-US" altLang="en-US" smtClean="0"/>
          </a:p>
          <a:p>
            <a:r>
              <a:rPr lang="en-US" altLang="en-US" smtClean="0"/>
              <a:t>Agents: Load pressure, temperature due to geothermal gradient</a:t>
            </a:r>
          </a:p>
          <a:p>
            <a:endParaRPr lang="en-US" altLang="en-US" smtClean="0"/>
          </a:p>
          <a:p>
            <a:r>
              <a:rPr lang="en-US" altLang="en-US" smtClean="0"/>
              <a:t>Location: Sedimentary basins</a:t>
            </a:r>
          </a:p>
          <a:p>
            <a:endParaRPr lang="en-US" altLang="en-US" smtClean="0"/>
          </a:p>
          <a:p>
            <a:r>
              <a:rPr lang="en-US" altLang="en-US" smtClean="0"/>
              <a:t>In sedimentary basins, sediments may accumulate to thicknesses of ten kilometers or more. The conditions near the bottom of the pile may be just enough to produce low-grade metamorphism. The Southland Syncline in New Zealand is one example. The sediments were mainly volcanoclastics, fine glassy material that is very prone to reaction. Diagenesis reactions will occur in the higher levels. At somewhat lower levels, very mild metamorphism in the form of new minerals like zeolites, prehnite, pumpellyite, and laumontite ere found. At the deepest levels, minerals typical of greenschist facies are found. Most of the metamorphism is restricted to veins, strongly suggesting that fluids were involved. Opal is also found. This suggests the fluids are silica saturated.  The hydrothermal fluids may indicate some elevation of the geothermal gradient. Coombs, who proposed the term burial metamorphism, also proposed calling this type of metamorphism hydrothermal metamorphism. Since some degree of hydrothermal alteration is present in many rocks, this is a difficult type of metamorphism to define, and the term is only partially accepted. </a:t>
            </a:r>
          </a:p>
          <a:p>
            <a:endParaRPr lang="en-US" altLang="en-US" smtClean="0"/>
          </a:p>
          <a:p>
            <a:r>
              <a:rPr lang="en-US" altLang="en-US" smtClean="0"/>
              <a:t>A major difference between orogenic metamorphism and burial metamorphism is the lack of significant structural deformation in the latter. The sedimentary basins are large, nearly undisturbed accumulations of sediment. Modern examples include the Gulf of Mexico, fed principally by the Mississippi River, and the Bengal Fan, fed by the Ganges and Brahmaputra Rivers. Seismic studies indicate the Bengal Fan is 22 kilometers deep. This would correspond to a pressure of 0.6 GPa, and temperatures between 250-300̊C. This is well within minimum metamorphic conditions. Some foliation due to load pressure is possible. Rocks from the bottom of such a basin might be very difficult to distinguish from low grade orogenic rocks.</a:t>
            </a:r>
          </a:p>
          <a:p>
            <a:endParaRPr lang="en-US" altLang="en-US" smtClean="0"/>
          </a:p>
          <a:p>
            <a:r>
              <a:rPr lang="en-US" altLang="en-US" u="sng" smtClean="0"/>
              <a:t>Ocean-floor metamorphism</a:t>
            </a:r>
            <a:endParaRPr lang="en-US" altLang="en-US" smtClean="0"/>
          </a:p>
          <a:p>
            <a:endParaRPr lang="en-US" altLang="en-US" smtClean="0"/>
          </a:p>
          <a:p>
            <a:r>
              <a:rPr lang="en-US" altLang="en-US" smtClean="0"/>
              <a:t>Agents: Metasomatism, temperature</a:t>
            </a:r>
          </a:p>
          <a:p>
            <a:endParaRPr lang="en-US" altLang="en-US" smtClean="0"/>
          </a:p>
          <a:p>
            <a:r>
              <a:rPr lang="en-US" altLang="en-US" smtClean="0"/>
              <a:t>Location: Ocean crust near MOR spreading centers</a:t>
            </a:r>
          </a:p>
          <a:p>
            <a:endParaRPr lang="en-US" altLang="en-US" smtClean="0"/>
          </a:p>
          <a:p>
            <a:r>
              <a:rPr lang="en-US" altLang="en-US" smtClean="0"/>
              <a:t>In the past few decades, post WWII ocean exploration has recovered a considerable amount of metamorphosed gabbro and basalt from the ocean floor near spreading centers. Miyashiro et al. called the process that created these rocks ocean-floor metamorphism.   </a:t>
            </a:r>
          </a:p>
          <a:p>
            <a:endParaRPr lang="en-US" altLang="en-US" smtClean="0"/>
          </a:p>
          <a:p>
            <a:r>
              <a:rPr lang="en-US" altLang="en-US" smtClean="0"/>
              <a:t>The minerals observed in these rocks indicate a wide variety of temperatures, all at low pressure. There is considerable chemical alteration, especially the replacement of Ca and Si by Mg and Na. This type of alteration is typical of basalt reacting with seawater. There are very substantial localized differences in the degree of metamorphism, almost certainly due to proximity to fractures that allow seawater to circulate. Direct evidence comes from submersible observation of black smokers, and from drill cores. Fractures zones range from major, spaced kilometers apart, through meter-sized openings down to centimeter sized fractures attributed to contraction upon cooling. </a:t>
            </a:r>
          </a:p>
          <a:p>
            <a:endParaRPr lang="en-US" altLang="en-US" smtClean="0"/>
          </a:p>
          <a:p>
            <a:r>
              <a:rPr lang="en-US" altLang="en-US" smtClean="0"/>
              <a:t>Alteration happens quickly, almost always near the ridge, where magmatism and heat are greatest. Indeed, the localization of this metamorphism to near ridge environments caused Spear to suggest  the term Ocean-ridge metamorphism. It is clearly a type of </a:t>
            </a:r>
            <a:r>
              <a:rPr lang="en-US" altLang="en-US" u="sng" smtClean="0"/>
              <a:t>hydrothermal</a:t>
            </a:r>
            <a:r>
              <a:rPr lang="en-US" altLang="en-US" smtClean="0"/>
              <a:t> alteration. </a:t>
            </a:r>
          </a:p>
          <a:p>
            <a:endParaRPr lang="en-US" altLang="en-US" smtClean="0"/>
          </a:p>
          <a:p>
            <a:r>
              <a:rPr lang="en-US" altLang="en-US" smtClean="0"/>
              <a:t>Actual alteration involves a process called albitization of the plagioclase found in basalt. Sodium from seawater replaces Ca. Alteration of feldspars and mafics also produces chlorite, calcite, epidote, prehnite, zeolites, and other low-temperature minerals. The resulting product is called a </a:t>
            </a:r>
            <a:r>
              <a:rPr lang="en-US" altLang="en-US" b="1" smtClean="0"/>
              <a:t>spillite</a:t>
            </a:r>
            <a:r>
              <a:rPr lang="en-US" altLang="en-US" smtClean="0"/>
              <a:t>. It often retains the textures of the basalt. These include both vesicles and pillow structures. Of particular note are the distinct chlorite-quartz rocks. They have a high-Mg, low-Ca signature. No other igneous or sedimentary rock has this signature. They may be the protolith of the cordierite-anthophyllite metamorphic rocks, found under higher grade conditions in some orogenic belts. </a:t>
            </a:r>
          </a:p>
          <a:p>
            <a:endParaRPr lang="en-US" altLang="en-US" smtClean="0"/>
          </a:p>
          <a:p>
            <a:r>
              <a:rPr lang="en-US" altLang="en-US" u="sng" smtClean="0"/>
              <a:t>Fault-Zone Metamorphism</a:t>
            </a:r>
            <a:endParaRPr lang="en-US" altLang="en-US" smtClean="0"/>
          </a:p>
          <a:p>
            <a:endParaRPr lang="en-US" altLang="en-US" smtClean="0"/>
          </a:p>
          <a:p>
            <a:r>
              <a:rPr lang="en-US" altLang="en-US" smtClean="0"/>
              <a:t>Agents: Shear stress</a:t>
            </a:r>
          </a:p>
          <a:p>
            <a:endParaRPr lang="en-US" altLang="en-US" smtClean="0"/>
          </a:p>
          <a:p>
            <a:r>
              <a:rPr lang="en-US" altLang="en-US" smtClean="0"/>
              <a:t>Location: Along the fault scarps associated with large scale faulting, and in distributed shear zones  </a:t>
            </a:r>
          </a:p>
          <a:p>
            <a:endParaRPr lang="en-US" altLang="en-US" smtClean="0"/>
          </a:p>
          <a:p>
            <a:r>
              <a:rPr lang="en-US" altLang="en-US" smtClean="0"/>
              <a:t>This process goes under several names. SCMR sometimes calls the process dislocation metamorphism, and shear-zone metamorphism is often used. Spear has used the term high-stress metamorphism and dynamic metamorphism is used. The latter two terms include both fault-zone and impact metamorphism. </a:t>
            </a:r>
          </a:p>
          <a:p>
            <a:endParaRPr lang="en-US" altLang="en-US" smtClean="0"/>
          </a:p>
          <a:p>
            <a:r>
              <a:rPr lang="en-US" altLang="en-US" smtClean="0"/>
              <a:t>The metamorphism seen here is the result of strained crystal lattices. Strain weakens bonds, and greatly lowers energy barriers that often inhibit reactions. If temperatures are low, and strain high, the response is bending or breaking, sometimes crushing of grains. This process is called </a:t>
            </a:r>
            <a:r>
              <a:rPr lang="en-US" altLang="en-US" b="1" smtClean="0"/>
              <a:t>cataclasis</a:t>
            </a:r>
            <a:r>
              <a:rPr lang="en-US" altLang="en-US" smtClean="0"/>
              <a:t>, and occurs in the shallow portions of fault zones where minerals are brittle. Rocks in the brittle zone are </a:t>
            </a:r>
            <a:r>
              <a:rPr lang="en-US" altLang="en-US" b="1" smtClean="0"/>
              <a:t>fault breccia </a:t>
            </a:r>
            <a:r>
              <a:rPr lang="en-US" altLang="en-US" smtClean="0"/>
              <a:t>(broken, crushed filling in fault zones) or </a:t>
            </a:r>
            <a:r>
              <a:rPr lang="en-US" altLang="en-US" b="1" smtClean="0"/>
              <a:t>fault gouge</a:t>
            </a:r>
            <a:r>
              <a:rPr lang="en-US" altLang="en-US" smtClean="0"/>
              <a:t> (clayey alteration of breccia by groundwater permeating down the fault plane). </a:t>
            </a:r>
          </a:p>
          <a:p>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B34854F-3D43-473F-A5BD-E6398E1B0DAD}" type="slidenum">
              <a:rPr lang="en-US" altLang="en-US" sz="1300"/>
              <a:pPr eaLnBrk="1" hangingPunct="1">
                <a:spcBef>
                  <a:spcPct val="0"/>
                </a:spcBef>
              </a:pPr>
              <a:t>22</a:t>
            </a:fld>
            <a:endParaRPr lang="en-US" altLang="en-US" sz="1300"/>
          </a:p>
        </p:txBody>
      </p:sp>
    </p:spTree>
    <p:extLst>
      <p:ext uri="{BB962C8B-B14F-4D97-AF65-F5344CB8AC3E}">
        <p14:creationId xmlns:p14="http://schemas.microsoft.com/office/powerpoint/2010/main" val="1251158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Photo: http://facstaff.gpc.edu/~pgore/geology/geo101/meta.htm</a:t>
            </a:r>
          </a:p>
          <a:p>
            <a:endParaRPr lang="en-US" altLang="en-US" smtClean="0"/>
          </a:p>
          <a:p>
            <a:r>
              <a:rPr lang="en-US" altLang="en-US" smtClean="0"/>
              <a:t>At greater depths, localized shearing may produce a fine-grained foliated rock called a </a:t>
            </a:r>
            <a:r>
              <a:rPr lang="en-US" altLang="en-US" b="1" smtClean="0"/>
              <a:t>mylonite</a:t>
            </a:r>
            <a:r>
              <a:rPr lang="en-US" altLang="en-US" smtClean="0"/>
              <a:t>. </a:t>
            </a:r>
          </a:p>
          <a:p>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96F458C-10CE-45D5-B00F-DFADC8EAA679}" type="slidenum">
              <a:rPr lang="en-US" altLang="en-US" sz="1300"/>
              <a:pPr eaLnBrk="1" hangingPunct="1">
                <a:spcBef>
                  <a:spcPct val="0"/>
                </a:spcBef>
              </a:pPr>
              <a:t>23</a:t>
            </a:fld>
            <a:endParaRPr lang="en-US" altLang="en-US" sz="1300"/>
          </a:p>
        </p:txBody>
      </p:sp>
    </p:spTree>
    <p:extLst>
      <p:ext uri="{BB962C8B-B14F-4D97-AF65-F5344CB8AC3E}">
        <p14:creationId xmlns:p14="http://schemas.microsoft.com/office/powerpoint/2010/main" val="2077902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(See figure 21-7) At larger depths, shear movements are more evenly distributed because rocks are ductile. This requires higher temperatures, and recrystallization begins to accompany the shear. It is also important to remember that different types of minerals become ductile at different conditions. Quartz may still be quite brittle while calcite might be ductile.  </a:t>
            </a:r>
          </a:p>
          <a:p>
            <a:endParaRPr lang="en-US" altLang="en-US" dirty="0" smtClean="0"/>
          </a:p>
          <a:p>
            <a:r>
              <a:rPr lang="en-US" altLang="en-US" u="sng" dirty="0" smtClean="0"/>
              <a:t>Impact Metamorphism</a:t>
            </a:r>
            <a:endParaRPr lang="en-US" altLang="en-US" dirty="0" smtClean="0"/>
          </a:p>
          <a:p>
            <a:endParaRPr lang="en-US" altLang="en-US" dirty="0" smtClean="0"/>
          </a:p>
          <a:p>
            <a:r>
              <a:rPr lang="en-US" altLang="en-US" dirty="0" smtClean="0"/>
              <a:t>Agent: Transient, extremely high pressure wave, accompanied by rapid very large temperature increase</a:t>
            </a:r>
          </a:p>
          <a:p>
            <a:endParaRPr lang="en-US" altLang="en-US" dirty="0" smtClean="0"/>
          </a:p>
          <a:p>
            <a:r>
              <a:rPr lang="en-US" altLang="en-US" dirty="0" smtClean="0"/>
              <a:t>Location: At the point of impact of large meteorite impact</a:t>
            </a:r>
          </a:p>
          <a:p>
            <a:endParaRPr lang="en-US" altLang="en-US" dirty="0" smtClean="0"/>
          </a:p>
          <a:p>
            <a:r>
              <a:rPr lang="en-US" altLang="en-US" dirty="0" smtClean="0"/>
              <a:t>Rocks formed when a large bolide impacts the earth at speeds about 10 km/sec sustain a transient but very large pressure wave. In addition, temperature is quickly raised several thousand degrees. This results in some melting, and sometimes vaporization, of minerals. These rocks, called </a:t>
            </a:r>
            <a:r>
              <a:rPr lang="en-US" altLang="en-US" dirty="0" err="1" smtClean="0"/>
              <a:t>impactites</a:t>
            </a:r>
            <a:r>
              <a:rPr lang="en-US" altLang="en-US" dirty="0" smtClean="0"/>
              <a:t>, are found  in the impact crater and associated ejecta blanket.  </a:t>
            </a:r>
          </a:p>
          <a:p>
            <a:endParaRPr lang="en-US" altLang="en-US" dirty="0" smtClean="0"/>
          </a:p>
          <a:p>
            <a:r>
              <a:rPr lang="en-US" altLang="en-US" dirty="0" err="1" smtClean="0"/>
              <a:t>Impactites</a:t>
            </a:r>
            <a:r>
              <a:rPr lang="en-US" altLang="en-US" dirty="0" smtClean="0"/>
              <a:t> often possess one or more features. High pressure silica phases, either </a:t>
            </a:r>
            <a:r>
              <a:rPr lang="en-US" altLang="en-US" dirty="0" err="1" smtClean="0"/>
              <a:t>coesite</a:t>
            </a:r>
            <a:r>
              <a:rPr lang="en-US" altLang="en-US" dirty="0" smtClean="0"/>
              <a:t> or </a:t>
            </a:r>
            <a:r>
              <a:rPr lang="en-US" altLang="en-US" dirty="0" err="1" smtClean="0"/>
              <a:t>stishovite</a:t>
            </a:r>
            <a:r>
              <a:rPr lang="en-US" altLang="en-US" dirty="0" smtClean="0"/>
              <a:t>, may be present.  Amorphous glass is usually present.</a:t>
            </a:r>
          </a:p>
          <a:p>
            <a:endParaRPr lang="en-US" altLang="en-US" dirty="0" smtClean="0"/>
          </a:p>
          <a:p>
            <a:endParaRPr lang="en-US" altLang="en-US" dirty="0"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F9BDC46-FBE5-4ABC-96F1-9D0C664A7538}" type="slidenum">
              <a:rPr lang="en-US" altLang="en-US" sz="1300"/>
              <a:pPr eaLnBrk="1" hangingPunct="1">
                <a:spcBef>
                  <a:spcPct val="0"/>
                </a:spcBef>
              </a:pPr>
              <a:t>24</a:t>
            </a:fld>
            <a:endParaRPr lang="en-US" altLang="en-US" sz="1300"/>
          </a:p>
        </p:txBody>
      </p:sp>
    </p:spTree>
    <p:extLst>
      <p:ext uri="{BB962C8B-B14F-4D97-AF65-F5344CB8AC3E}">
        <p14:creationId xmlns:p14="http://schemas.microsoft.com/office/powerpoint/2010/main" val="272091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67227EA-9B8A-4FB9-825E-6986CA779D46}" type="slidenum">
              <a:rPr lang="en-US" altLang="en-US" sz="1300"/>
              <a:pPr eaLnBrk="1" hangingPunct="1">
                <a:spcBef>
                  <a:spcPct val="0"/>
                </a:spcBef>
              </a:pPr>
              <a:t>25</a:t>
            </a:fld>
            <a:endParaRPr lang="en-US" altLang="en-US" sz="13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Geology cover and text: http://www.lawrence.edu/dept/environmental_studies/breccias.html</a:t>
            </a:r>
          </a:p>
          <a:p>
            <a:pPr eaLnBrk="1" hangingPunct="1"/>
            <a:endParaRPr lang="en-US" altLang="en-US" dirty="0" smtClean="0"/>
          </a:p>
          <a:p>
            <a:pPr eaLnBrk="1" hangingPunct="1"/>
            <a:r>
              <a:rPr lang="en-US" altLang="en-US" dirty="0" smtClean="0"/>
              <a:t>Figure: http://www.scn.org</a:t>
            </a:r>
            <a:r>
              <a:rPr lang="en-US" altLang="en-US" smtClean="0"/>
              <a:t>/~bh162/shocked_quartz.html March 1986</a:t>
            </a:r>
            <a:endParaRPr lang="en-US" altLang="en-US" dirty="0" smtClean="0"/>
          </a:p>
          <a:p>
            <a:pPr eaLnBrk="1" hangingPunct="1"/>
            <a:endParaRPr lang="en-US" altLang="en-US" dirty="0" smtClean="0"/>
          </a:p>
          <a:p>
            <a:pPr eaLnBrk="1" hangingPunct="1"/>
            <a:r>
              <a:rPr lang="en-US" altLang="en-US" dirty="0" smtClean="0"/>
              <a:t>Shocked quartz crystals, containing characteristic shock lamellae, may be present.</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716198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Shatter cones, which are nested cone-shaped structures are also characteristic.</a:t>
            </a:r>
          </a:p>
          <a:p>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07168D9-B458-4EE6-8DEB-CAE374E6291C}" type="slidenum">
              <a:rPr lang="en-US" altLang="en-US" sz="1300"/>
              <a:pPr eaLnBrk="1" hangingPunct="1">
                <a:spcBef>
                  <a:spcPct val="0"/>
                </a:spcBef>
              </a:pPr>
              <a:t>26</a:t>
            </a:fld>
            <a:endParaRPr lang="en-US" altLang="en-US" sz="1300"/>
          </a:p>
        </p:txBody>
      </p:sp>
    </p:spTree>
    <p:extLst>
      <p:ext uri="{BB962C8B-B14F-4D97-AF65-F5344CB8AC3E}">
        <p14:creationId xmlns:p14="http://schemas.microsoft.com/office/powerpoint/2010/main" val="1157429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Progressive Metamorphism</a:t>
            </a:r>
            <a:endParaRPr lang="en-US" altLang="en-US" smtClean="0"/>
          </a:p>
          <a:p>
            <a:endParaRPr lang="en-US" altLang="en-US" smtClean="0"/>
          </a:p>
          <a:p>
            <a:r>
              <a:rPr lang="en-US" altLang="en-US" smtClean="0"/>
              <a:t>(Roll mouse wheel )</a:t>
            </a:r>
          </a:p>
          <a:p>
            <a:endParaRPr lang="en-US" altLang="en-US" smtClean="0"/>
          </a:p>
          <a:p>
            <a:r>
              <a:rPr lang="en-US" altLang="en-US" smtClean="0"/>
              <a:t>Metamorphism may accompany any change in conditions. These could include an increase in temperature or pressure. The process is called </a:t>
            </a:r>
            <a:r>
              <a:rPr lang="en-US" altLang="en-US" b="1" smtClean="0"/>
              <a:t>prograde</a:t>
            </a:r>
            <a:r>
              <a:rPr lang="en-US" altLang="en-US" smtClean="0"/>
              <a:t>, (roll mouse wheel) and the resulting changes in the rock are prograde metamorphism.  (Roll mouse wheel ) A decrease in temperature and pressure is called retrograde, (roll mouse wheel) and resulting changes are retrograde metamorphism.</a:t>
            </a:r>
          </a:p>
          <a:p>
            <a:endParaRPr lang="en-US" altLang="en-US" smtClean="0"/>
          </a:p>
          <a:p>
            <a:r>
              <a:rPr lang="en-US" altLang="en-US" smtClean="0"/>
              <a:t>In all except extreme cases, such as incipient metamorphism, or transient events like fault-zone or impact metamorphism, equilibrium is thought to be obtained, and to prevail during an on-going metamorphic episode. </a:t>
            </a:r>
          </a:p>
          <a:p>
            <a:endParaRPr lang="en-US" altLang="en-US" smtClean="0"/>
          </a:p>
        </p:txBody>
      </p:sp>
    </p:spTree>
    <p:extLst>
      <p:ext uri="{BB962C8B-B14F-4D97-AF65-F5344CB8AC3E}">
        <p14:creationId xmlns:p14="http://schemas.microsoft.com/office/powerpoint/2010/main" val="2017269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pPr>
            <a:r>
              <a:rPr lang="en-US" altLang="en-US" smtClean="0"/>
              <a:t>Metamorphic rocks usually maintain equilibrium as grade increases</a:t>
            </a:r>
          </a:p>
          <a:p>
            <a:pPr>
              <a:spcBef>
                <a:spcPts val="638"/>
              </a:spcBef>
            </a:pPr>
            <a:endParaRPr lang="en-US" altLang="en-US" smtClean="0"/>
          </a:p>
          <a:p>
            <a:pPr>
              <a:spcBef>
                <a:spcPts val="638"/>
              </a:spcBef>
            </a:pPr>
            <a:r>
              <a:rPr lang="en-US" altLang="en-US" smtClean="0"/>
              <a:t>High-grade metamorphic rock probably </a:t>
            </a:r>
            <a:r>
              <a:rPr lang="en-US" altLang="en-US" smtClean="0">
                <a:solidFill>
                  <a:srgbClr val="00CC00"/>
                </a:solidFill>
              </a:rPr>
              <a:t>progressed</a:t>
            </a:r>
            <a:r>
              <a:rPr lang="en-US" altLang="en-US" smtClean="0"/>
              <a:t> through a sequence of mineral assemblages as it adjusted to increasing temperature and pressure, rather than hopping directly from un-met to the metamorphic rock that we find today</a:t>
            </a:r>
          </a:p>
          <a:p>
            <a:pPr>
              <a:spcBef>
                <a:spcPts val="638"/>
              </a:spcBef>
            </a:pPr>
            <a:endParaRPr lang="en-US" altLang="en-US" smtClean="0"/>
          </a:p>
          <a:p>
            <a:pPr>
              <a:spcBef>
                <a:spcPts val="638"/>
              </a:spcBef>
            </a:pPr>
            <a:r>
              <a:rPr lang="en-US" altLang="en-US" smtClean="0"/>
              <a:t>If a metamorphosed sedimentary rock experienced a cycle of increasing metamorphic grade, followed by decreasing grade, at what point on this cyclic </a:t>
            </a:r>
            <a:r>
              <a:rPr lang="en-US" altLang="en-US" smtClean="0">
                <a:solidFill>
                  <a:srgbClr val="00CC00"/>
                </a:solidFill>
              </a:rPr>
              <a:t>P-T-t path</a:t>
            </a:r>
            <a:r>
              <a:rPr lang="en-US" altLang="en-US" smtClean="0"/>
              <a:t> did its present mineral assemblage last equilibrate?</a:t>
            </a:r>
          </a:p>
          <a:p>
            <a:pPr>
              <a:spcBef>
                <a:spcPts val="638"/>
              </a:spcBef>
            </a:pPr>
            <a:endParaRPr lang="en-US" altLang="en-US" smtClean="0"/>
          </a:p>
          <a:p>
            <a:pPr>
              <a:spcBef>
                <a:spcPts val="638"/>
              </a:spcBef>
            </a:pPr>
            <a:r>
              <a:rPr lang="en-US" altLang="en-US" smtClean="0"/>
              <a:t>The zonal distribution of metamorphic rock types preserved in a geographic sequence of increased metamorphic grade suggests that each rock preserves the conditions of the </a:t>
            </a:r>
            <a:r>
              <a:rPr lang="en-US" altLang="en-US" b="1" smtClean="0">
                <a:solidFill>
                  <a:srgbClr val="00CC00"/>
                </a:solidFill>
              </a:rPr>
              <a:t>maximum</a:t>
            </a:r>
            <a:r>
              <a:rPr lang="en-US" altLang="en-US" smtClean="0">
                <a:solidFill>
                  <a:srgbClr val="00CC00"/>
                </a:solidFill>
              </a:rPr>
              <a:t> metamorphic grade (temperature)</a:t>
            </a:r>
            <a:r>
              <a:rPr lang="en-US" altLang="en-US" i="1" smtClean="0"/>
              <a:t> </a:t>
            </a:r>
            <a:r>
              <a:rPr lang="en-US" altLang="en-US" smtClean="0"/>
              <a:t>experienced by that rock during metamorphism</a:t>
            </a:r>
            <a:endParaRPr lang="en-US" altLang="en-US" sz="1500" smtClean="0"/>
          </a:p>
        </p:txBody>
      </p:sp>
    </p:spTree>
    <p:extLst>
      <p:ext uri="{BB962C8B-B14F-4D97-AF65-F5344CB8AC3E}">
        <p14:creationId xmlns:p14="http://schemas.microsoft.com/office/powerpoint/2010/main" val="731739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pPr>
            <a:r>
              <a:rPr lang="en-US" altLang="en-US" sz="1100" dirty="0" smtClean="0"/>
              <a:t>Retrograde is usually detectable by observing textures, such as the incipient replacement of high-grade minerals by low-grade ones at their rims</a:t>
            </a:r>
          </a:p>
          <a:p>
            <a:pPr>
              <a:spcBef>
                <a:spcPts val="638"/>
              </a:spcBef>
            </a:pPr>
            <a:endParaRPr lang="en-US" altLang="en-US" sz="1100" dirty="0" smtClean="0"/>
          </a:p>
          <a:p>
            <a:r>
              <a:rPr lang="en-US" altLang="en-US" dirty="0" smtClean="0"/>
              <a:t>Zonal metamorphic patterns, in which rocks preserve a geographic sequence of increasing grade, suggests that retrograde metamorphism is not terribly significant. Since cooling in large metamorphic complexes should be slow, time should not be a significant factor in precluding retrograde reactions. What might inhibit them? (Roll mouse wheel)</a:t>
            </a:r>
          </a:p>
          <a:p>
            <a:r>
              <a:rPr lang="en-US" altLang="en-US" dirty="0" smtClean="0"/>
              <a:t> </a:t>
            </a:r>
          </a:p>
          <a:p>
            <a:r>
              <a:rPr lang="en-US" altLang="en-US" dirty="0" smtClean="0"/>
              <a:t>1. Prograde reactions are endothermic. The heat supplied causes them to progress rapidly. They often involve dehydration or </a:t>
            </a:r>
            <a:r>
              <a:rPr lang="en-US" altLang="en-US" dirty="0" err="1" smtClean="0"/>
              <a:t>decarbonation</a:t>
            </a:r>
            <a:r>
              <a:rPr lang="en-US" altLang="en-US" dirty="0" smtClean="0"/>
              <a:t>, or both. This helps to maintain equilibrium. </a:t>
            </a:r>
          </a:p>
          <a:p>
            <a:endParaRPr lang="en-US" altLang="en-US" dirty="0" smtClean="0"/>
          </a:p>
          <a:p>
            <a:r>
              <a:rPr lang="en-US" altLang="en-US" dirty="0" smtClean="0"/>
              <a:t>2. Retrograde reactions are exothermic. However, this assumes the fluids (water or carbon dioxide) are available for rehydration or </a:t>
            </a:r>
            <a:r>
              <a:rPr lang="en-US" altLang="en-US" dirty="0" err="1" smtClean="0"/>
              <a:t>recarbonation</a:t>
            </a:r>
            <a:r>
              <a:rPr lang="en-US" altLang="en-US" dirty="0" smtClean="0"/>
              <a:t> reactions. In most cases, the fluids are driven off during prograde reactions, and are not available. </a:t>
            </a:r>
          </a:p>
          <a:p>
            <a:endParaRPr lang="en-US" altLang="en-US" dirty="0" smtClean="0"/>
          </a:p>
          <a:p>
            <a:r>
              <a:rPr lang="en-US" altLang="en-US" dirty="0" smtClean="0"/>
              <a:t>Thus, the mineralogy and texture of metamorphic rocks usually reflects the maximum grade obtained. The composition may not, however. </a:t>
            </a:r>
            <a:r>
              <a:rPr lang="en-US" altLang="en-US" b="1" dirty="0" err="1" smtClean="0"/>
              <a:t>Geothermobarometry</a:t>
            </a:r>
            <a:r>
              <a:rPr lang="en-US" altLang="en-US" dirty="0" smtClean="0"/>
              <a:t> uses the temperature and sometimes the pressure dependence of metamorphic reactions between coexisting minerals to estimate the T and P conditions of metamorphism. Exchange reactions, such as Mg-Fe, do not require much energy. They maintain equilibrium with the retrograde conditions, at least until temperatures fall to the point where the reactions become extremely sluggish. </a:t>
            </a:r>
          </a:p>
          <a:p>
            <a:endParaRPr lang="en-US" altLang="en-US" dirty="0" smtClean="0"/>
          </a:p>
          <a:p>
            <a:r>
              <a:rPr lang="en-US" altLang="en-US" b="1" dirty="0" err="1" smtClean="0"/>
              <a:t>Protolith</a:t>
            </a:r>
            <a:r>
              <a:rPr lang="en-US" altLang="en-US" b="1" dirty="0" smtClean="0"/>
              <a:t> Types</a:t>
            </a:r>
            <a:endParaRPr lang="en-US" altLang="en-US" dirty="0" smtClean="0"/>
          </a:p>
          <a:p>
            <a:endParaRPr lang="en-US" altLang="en-US" dirty="0" smtClean="0"/>
          </a:p>
          <a:p>
            <a:r>
              <a:rPr lang="en-US" altLang="en-US" dirty="0" smtClean="0"/>
              <a:t>The parent rock type has an extremely important effect on the types and degree of metamorphism. The most important factor is the </a:t>
            </a:r>
            <a:r>
              <a:rPr lang="en-US" altLang="en-US" u="sng" dirty="0" smtClean="0"/>
              <a:t>composition</a:t>
            </a:r>
            <a:r>
              <a:rPr lang="en-US" altLang="en-US" dirty="0" smtClean="0"/>
              <a:t> of the parent rock. Six categories serve to separate the parent rocks.</a:t>
            </a:r>
          </a:p>
          <a:p>
            <a:endParaRPr lang="en-US" altLang="en-US" dirty="0" smtClean="0"/>
          </a:p>
          <a:p>
            <a:endParaRPr lang="en-US" altLang="en-US" dirty="0" smtClean="0"/>
          </a:p>
          <a:p>
            <a:pPr>
              <a:spcBef>
                <a:spcPts val="638"/>
              </a:spcBef>
            </a:pPr>
            <a:endParaRPr lang="en-US" altLang="en-US" sz="1100" dirty="0" smtClean="0"/>
          </a:p>
          <a:p>
            <a:endParaRPr lang="en-US" altLang="en-US" dirty="0" smtClean="0"/>
          </a:p>
        </p:txBody>
      </p:sp>
    </p:spTree>
    <p:extLst>
      <p:ext uri="{BB962C8B-B14F-4D97-AF65-F5344CB8AC3E}">
        <p14:creationId xmlns:p14="http://schemas.microsoft.com/office/powerpoint/2010/main" val="34661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portion in </a:t>
            </a:r>
            <a:r>
              <a:rPr lang="en-US" dirty="0" smtClean="0">
                <a:solidFill>
                  <a:srgbClr val="FF0000"/>
                </a:solidFill>
              </a:rPr>
              <a:t>red</a:t>
            </a:r>
            <a:r>
              <a:rPr lang="en-US" dirty="0" smtClean="0"/>
              <a:t> was added</a:t>
            </a:r>
            <a:endParaRPr lang="en-US" dirty="0"/>
          </a:p>
        </p:txBody>
      </p:sp>
      <p:sp>
        <p:nvSpPr>
          <p:cNvPr id="4" name="Slide Number Placeholder 3"/>
          <p:cNvSpPr>
            <a:spLocks noGrp="1"/>
          </p:cNvSpPr>
          <p:nvPr>
            <p:ph type="sldNum" sz="quarter" idx="10"/>
          </p:nvPr>
        </p:nvSpPr>
        <p:spPr/>
        <p:txBody>
          <a:bodyPr/>
          <a:lstStyle/>
          <a:p>
            <a:fld id="{B293BD9F-6A89-4B26-895D-F231CDE22F63}" type="slidenum">
              <a:rPr lang="en-US" altLang="en-US" smtClean="0"/>
              <a:pPr/>
              <a:t>3</a:t>
            </a:fld>
            <a:endParaRPr lang="en-US" altLang="en-US"/>
          </a:p>
        </p:txBody>
      </p:sp>
    </p:spTree>
    <p:extLst>
      <p:ext uri="{BB962C8B-B14F-4D97-AF65-F5344CB8AC3E}">
        <p14:creationId xmlns:p14="http://schemas.microsoft.com/office/powerpoint/2010/main" val="970690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solidFill>
                  <a:srgbClr val="FFFF00"/>
                </a:solidFill>
              </a:rPr>
              <a:t>Chemistry</a:t>
            </a:r>
            <a:r>
              <a:rPr lang="en-US" altLang="en-US" dirty="0" smtClean="0"/>
              <a:t> of the </a:t>
            </a:r>
            <a:r>
              <a:rPr lang="en-US" altLang="en-US" dirty="0" err="1" smtClean="0"/>
              <a:t>protolith</a:t>
            </a:r>
            <a:r>
              <a:rPr lang="en-US" altLang="en-US" dirty="0" smtClean="0"/>
              <a:t> is the most important clue toward deducing the </a:t>
            </a:r>
            <a:r>
              <a:rPr lang="en-US" altLang="en-US" b="1" dirty="0" smtClean="0">
                <a:solidFill>
                  <a:srgbClr val="FFFF00"/>
                </a:solidFill>
              </a:rPr>
              <a:t>parent rock (Roll mouse wheel for each number)</a:t>
            </a:r>
          </a:p>
          <a:p>
            <a:r>
              <a:rPr lang="en-US" altLang="en-US" sz="1700" dirty="0" smtClean="0">
                <a:solidFill>
                  <a:srgbClr val="00CC00"/>
                </a:solidFill>
              </a:rPr>
              <a:t>1. Ultramafic</a:t>
            </a:r>
            <a:r>
              <a:rPr lang="en-US" altLang="en-US" sz="1700" dirty="0" smtClean="0"/>
              <a:t> rocks. Mantle rocks, komatiites, or cumulates</a:t>
            </a:r>
          </a:p>
          <a:p>
            <a:pPr>
              <a:spcBef>
                <a:spcPts val="638"/>
              </a:spcBef>
            </a:pPr>
            <a:r>
              <a:rPr lang="en-US" altLang="en-US" sz="1700" dirty="0" smtClean="0">
                <a:solidFill>
                  <a:srgbClr val="00CC00"/>
                </a:solidFill>
              </a:rPr>
              <a:t>2. Mafic</a:t>
            </a:r>
            <a:r>
              <a:rPr lang="en-US" altLang="en-US" sz="1700" dirty="0" smtClean="0"/>
              <a:t> rocks. </a:t>
            </a:r>
            <a:r>
              <a:rPr lang="en-US" altLang="en-US" sz="1700" dirty="0" smtClean="0">
                <a:solidFill>
                  <a:srgbClr val="FFFF00"/>
                </a:solidFill>
              </a:rPr>
              <a:t>Basalts</a:t>
            </a:r>
            <a:r>
              <a:rPr lang="en-US" altLang="en-US" sz="1700" dirty="0" smtClean="0"/>
              <a:t> or </a:t>
            </a:r>
            <a:r>
              <a:rPr lang="en-US" altLang="en-US" sz="1700" dirty="0" err="1" smtClean="0">
                <a:solidFill>
                  <a:srgbClr val="FFFF00"/>
                </a:solidFill>
              </a:rPr>
              <a:t>gabbros</a:t>
            </a:r>
            <a:r>
              <a:rPr lang="en-US" altLang="en-US" sz="1700" dirty="0" smtClean="0"/>
              <a:t>, some </a:t>
            </a:r>
            <a:r>
              <a:rPr lang="en-US" altLang="en-US" sz="1700" dirty="0" err="1" smtClean="0">
                <a:solidFill>
                  <a:srgbClr val="FFFF00"/>
                </a:solidFill>
              </a:rPr>
              <a:t>graywackes</a:t>
            </a:r>
            <a:endParaRPr lang="en-US" altLang="en-US" sz="1700" dirty="0" smtClean="0"/>
          </a:p>
          <a:p>
            <a:pPr>
              <a:spcBef>
                <a:spcPts val="638"/>
              </a:spcBef>
            </a:pPr>
            <a:r>
              <a:rPr lang="en-US" altLang="en-US" sz="1700" dirty="0" smtClean="0">
                <a:solidFill>
                  <a:srgbClr val="00CC00"/>
                </a:solidFill>
              </a:rPr>
              <a:t>3. Shales</a:t>
            </a:r>
            <a:r>
              <a:rPr lang="en-US" altLang="en-US" sz="1700" dirty="0" smtClean="0"/>
              <a:t> (or </a:t>
            </a:r>
            <a:r>
              <a:rPr lang="en-US" altLang="en-US" sz="1700" dirty="0" err="1" smtClean="0">
                <a:solidFill>
                  <a:srgbClr val="00CC00"/>
                </a:solidFill>
              </a:rPr>
              <a:t>pelitic</a:t>
            </a:r>
            <a:r>
              <a:rPr lang="en-US" altLang="en-US" sz="1700" dirty="0" smtClean="0"/>
              <a:t> rocks). Fine grained clastic clays and silts deposited in stable platforms or offshore wedges. </a:t>
            </a:r>
          </a:p>
          <a:p>
            <a:pPr>
              <a:spcBef>
                <a:spcPts val="638"/>
              </a:spcBef>
            </a:pPr>
            <a:r>
              <a:rPr lang="en-US" altLang="en-US" sz="1500" dirty="0" smtClean="0">
                <a:solidFill>
                  <a:srgbClr val="00CC00"/>
                </a:solidFill>
              </a:rPr>
              <a:t>4. Carbonates</a:t>
            </a:r>
            <a:r>
              <a:rPr lang="en-US" altLang="en-US" sz="1500" dirty="0" smtClean="0"/>
              <a:t>. Mostly sedimentary </a:t>
            </a:r>
            <a:r>
              <a:rPr lang="en-US" altLang="en-US" sz="1500" dirty="0" smtClean="0">
                <a:solidFill>
                  <a:srgbClr val="FFFF00"/>
                </a:solidFill>
              </a:rPr>
              <a:t>limestones</a:t>
            </a:r>
            <a:r>
              <a:rPr lang="en-US" altLang="en-US" sz="1500" dirty="0" smtClean="0"/>
              <a:t> and </a:t>
            </a:r>
            <a:r>
              <a:rPr lang="en-US" altLang="en-US" sz="1500" dirty="0" err="1" smtClean="0">
                <a:solidFill>
                  <a:srgbClr val="FFFF00"/>
                </a:solidFill>
              </a:rPr>
              <a:t>dolostones</a:t>
            </a:r>
            <a:r>
              <a:rPr lang="en-US" altLang="en-US" sz="1500" dirty="0" smtClean="0"/>
              <a:t>. Impure carbonates (marls) may contain sand or shale components</a:t>
            </a:r>
          </a:p>
          <a:p>
            <a:pPr>
              <a:spcBef>
                <a:spcPts val="638"/>
              </a:spcBef>
            </a:pPr>
            <a:r>
              <a:rPr lang="en-US" altLang="en-US" sz="1500" dirty="0" smtClean="0">
                <a:solidFill>
                  <a:srgbClr val="00CC00"/>
                </a:solidFill>
              </a:rPr>
              <a:t>5. Quartz</a:t>
            </a:r>
            <a:r>
              <a:rPr lang="en-US" altLang="en-US" sz="1500" dirty="0" smtClean="0"/>
              <a:t> rocks. </a:t>
            </a:r>
            <a:r>
              <a:rPr lang="en-US" altLang="en-US" sz="1500" dirty="0" err="1" smtClean="0">
                <a:solidFill>
                  <a:srgbClr val="FFFF00"/>
                </a:solidFill>
              </a:rPr>
              <a:t>Cherts</a:t>
            </a:r>
            <a:r>
              <a:rPr lang="en-US" altLang="en-US" sz="1500" dirty="0" smtClean="0"/>
              <a:t> are oceanic, and </a:t>
            </a:r>
            <a:r>
              <a:rPr lang="en-US" altLang="en-US" sz="1500" dirty="0" smtClean="0">
                <a:solidFill>
                  <a:srgbClr val="FFFF00"/>
                </a:solidFill>
              </a:rPr>
              <a:t>sands</a:t>
            </a:r>
            <a:r>
              <a:rPr lang="en-US" altLang="en-US" sz="1500" dirty="0" smtClean="0"/>
              <a:t> are moderately high energy continental </a:t>
            </a:r>
            <a:r>
              <a:rPr lang="en-US" altLang="en-US" sz="1500" dirty="0" err="1" smtClean="0"/>
              <a:t>clastics</a:t>
            </a:r>
            <a:r>
              <a:rPr lang="en-US" altLang="en-US" sz="1500" dirty="0" smtClean="0"/>
              <a:t>. Nearly pure SiO</a:t>
            </a:r>
            <a:r>
              <a:rPr lang="en-US" altLang="en-US" sz="1500" baseline="-25000" dirty="0" smtClean="0"/>
              <a:t>2</a:t>
            </a:r>
            <a:r>
              <a:rPr lang="en-US" altLang="en-US" sz="1500" dirty="0" smtClean="0"/>
              <a:t>.</a:t>
            </a:r>
          </a:p>
          <a:p>
            <a:pPr>
              <a:spcBef>
                <a:spcPts val="638"/>
              </a:spcBef>
            </a:pPr>
            <a:r>
              <a:rPr lang="en-US" altLang="en-US" sz="1500" dirty="0" smtClean="0">
                <a:solidFill>
                  <a:srgbClr val="00CC00"/>
                </a:solidFill>
              </a:rPr>
              <a:t>6. </a:t>
            </a:r>
            <a:r>
              <a:rPr lang="en-US" altLang="en-US" sz="1500" dirty="0" err="1" smtClean="0">
                <a:solidFill>
                  <a:srgbClr val="00CC00"/>
                </a:solidFill>
              </a:rPr>
              <a:t>Quartzo</a:t>
            </a:r>
            <a:r>
              <a:rPr lang="en-US" altLang="en-US" sz="1500" dirty="0" smtClean="0">
                <a:solidFill>
                  <a:srgbClr val="00CC00"/>
                </a:solidFill>
              </a:rPr>
              <a:t>-feldspathic</a:t>
            </a:r>
            <a:r>
              <a:rPr lang="en-US" altLang="en-US" sz="1500" dirty="0" smtClean="0"/>
              <a:t> rocks. </a:t>
            </a:r>
            <a:r>
              <a:rPr lang="en-US" altLang="en-US" sz="1500" dirty="0" err="1" smtClean="0"/>
              <a:t>Arkose</a:t>
            </a:r>
            <a:r>
              <a:rPr lang="en-US" altLang="en-US" sz="1500" dirty="0" smtClean="0"/>
              <a:t> or </a:t>
            </a:r>
            <a:r>
              <a:rPr lang="en-US" altLang="en-US" sz="1500" dirty="0" err="1" smtClean="0"/>
              <a:t>granitoid</a:t>
            </a:r>
            <a:r>
              <a:rPr lang="en-US" altLang="en-US" sz="1500" dirty="0" smtClean="0"/>
              <a:t> and rhyolitic rocks. High Si, Na, K, Al</a:t>
            </a:r>
          </a:p>
          <a:p>
            <a:pPr>
              <a:spcBef>
                <a:spcPts val="638"/>
              </a:spcBef>
            </a:pPr>
            <a:r>
              <a:rPr lang="en-US" altLang="en-US" sz="1000" dirty="0" smtClean="0"/>
              <a:t>Categories are often gradational, and cannot include the full range of possible parental rocks</a:t>
            </a:r>
          </a:p>
          <a:p>
            <a:pPr>
              <a:spcBef>
                <a:spcPts val="638"/>
              </a:spcBef>
            </a:pPr>
            <a:r>
              <a:rPr lang="en-US" altLang="en-US" sz="1000" dirty="0" smtClean="0"/>
              <a:t>One common gradational rock type is a sand-shale mixture: </a:t>
            </a:r>
            <a:r>
              <a:rPr lang="en-US" altLang="en-US" sz="1000" b="1" dirty="0" err="1" smtClean="0">
                <a:solidFill>
                  <a:srgbClr val="00CC00"/>
                </a:solidFill>
              </a:rPr>
              <a:t>psammite</a:t>
            </a:r>
            <a:endParaRPr lang="en-US" altLang="en-US" sz="1000" b="1" dirty="0" smtClean="0"/>
          </a:p>
          <a:p>
            <a:pPr>
              <a:spcBef>
                <a:spcPts val="638"/>
              </a:spcBef>
            </a:pPr>
            <a:r>
              <a:rPr lang="en-US" altLang="en-US" sz="1000" dirty="0" smtClean="0"/>
              <a:t>Other rocks: </a:t>
            </a:r>
            <a:r>
              <a:rPr lang="en-US" altLang="en-US" sz="1000" dirty="0" err="1" smtClean="0"/>
              <a:t>evaporites</a:t>
            </a:r>
            <a:r>
              <a:rPr lang="en-US" altLang="en-US" sz="1000" dirty="0" smtClean="0"/>
              <a:t>, ironstones, manganese sediments, phosphates, laterites, alkaline igneous rocks, coal, and ore bodies</a:t>
            </a:r>
          </a:p>
          <a:p>
            <a:pPr>
              <a:spcBef>
                <a:spcPts val="638"/>
              </a:spcBef>
            </a:pPr>
            <a:endParaRPr lang="en-US" altLang="en-US" b="1" dirty="0" smtClean="0">
              <a:solidFill>
                <a:srgbClr val="FFFF00"/>
              </a:solidFill>
            </a:endParaRPr>
          </a:p>
        </p:txBody>
      </p:sp>
    </p:spTree>
    <p:extLst>
      <p:ext uri="{BB962C8B-B14F-4D97-AF65-F5344CB8AC3E}">
        <p14:creationId xmlns:p14="http://schemas.microsoft.com/office/powerpoint/2010/main" val="3561485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smtClean="0"/>
              <a:t>Orogenic Regional Metamorphism, Scottish Highlands</a:t>
            </a:r>
            <a:endParaRPr lang="en-US" altLang="en-US" dirty="0" smtClean="0"/>
          </a:p>
          <a:p>
            <a:endParaRPr lang="en-US" altLang="en-US" dirty="0" smtClean="0"/>
          </a:p>
          <a:p>
            <a:r>
              <a:rPr lang="en-US" altLang="en-US" dirty="0" smtClean="0"/>
              <a:t>George Barrow, British petrologist, made one of the first systematic studies of metamorphic rock types, their variation, and mineral assemblages in an episode of progressive metamorphism. His studies were centered in the SE Highlands of Scotland, starting in the late 19th century. These rocks were produced by the </a:t>
            </a:r>
            <a:r>
              <a:rPr lang="en-US" altLang="en-US" dirty="0" err="1" smtClean="0"/>
              <a:t>Caledonain</a:t>
            </a:r>
            <a:r>
              <a:rPr lang="en-US" altLang="en-US" dirty="0" smtClean="0"/>
              <a:t> orogeny, which peaked about 500 </a:t>
            </a:r>
            <a:r>
              <a:rPr lang="en-US" altLang="en-US" dirty="0" err="1" smtClean="0"/>
              <a:t>mybp</a:t>
            </a:r>
            <a:r>
              <a:rPr lang="en-US" altLang="en-US" dirty="0" smtClean="0"/>
              <a:t>. Deformation was intense. The rocks were folded and thrust into a series of nappes, with numerous large granitic intrusions. Later plate movements fragmented the orogenic belt, and pieces of it are found in Scandinavia, Greenland, and in the Appalachian belt of N. America. The Scottish rocks comprise a total thickness of 13 kilometers, composed of conglomerate, sandstone, shale, limestone, and mafic rocks.</a:t>
            </a:r>
          </a:p>
          <a:p>
            <a:endParaRPr lang="en-US" altLang="en-US" dirty="0" smtClean="0"/>
          </a:p>
          <a:p>
            <a:r>
              <a:rPr lang="en-US" altLang="en-US" dirty="0" smtClean="0"/>
              <a:t>Barrow found little change in the sandstones. The </a:t>
            </a:r>
            <a:r>
              <a:rPr lang="en-US" altLang="en-US" dirty="0" err="1" smtClean="0"/>
              <a:t>pelitic</a:t>
            </a:r>
            <a:r>
              <a:rPr lang="en-US" altLang="en-US" dirty="0" smtClean="0"/>
              <a:t> rocks (</a:t>
            </a:r>
            <a:r>
              <a:rPr lang="en-US" altLang="en-US" dirty="0" err="1" smtClean="0"/>
              <a:t>protolith</a:t>
            </a:r>
            <a:r>
              <a:rPr lang="en-US" altLang="en-US" dirty="0" smtClean="0"/>
              <a:t>: shale) he divided into a series of </a:t>
            </a:r>
            <a:r>
              <a:rPr lang="en-US" altLang="en-US" b="1" dirty="0" smtClean="0"/>
              <a:t>metamorphic zones</a:t>
            </a:r>
            <a:r>
              <a:rPr lang="en-US" altLang="en-US" dirty="0" smtClean="0"/>
              <a:t> based on the appearance of a new mineral in each zone. He also observed that grain size increased through the zones. The minerals used to denote the zones are called </a:t>
            </a:r>
            <a:r>
              <a:rPr lang="en-US" altLang="en-US" b="1" dirty="0" smtClean="0"/>
              <a:t>index minerals</a:t>
            </a:r>
            <a:r>
              <a:rPr lang="en-US" altLang="en-US" dirty="0" smtClean="0"/>
              <a:t>. The zones now recognized in the Scottish highlands are: (See Figure 21-8)</a:t>
            </a:r>
          </a:p>
          <a:p>
            <a:endParaRPr lang="en-US" altLang="en-US" dirty="0" smtClean="0"/>
          </a:p>
          <a:p>
            <a:endParaRPr lang="en-US" altLang="en-US" dirty="0" smtClean="0"/>
          </a:p>
          <a:p>
            <a:endParaRPr lang="en-US" alt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B63B00E-F681-4AD2-A753-9AD3EF855635}" type="slidenum">
              <a:rPr lang="en-US" altLang="en-US" sz="1300"/>
              <a:pPr eaLnBrk="1" hangingPunct="1">
                <a:spcBef>
                  <a:spcPct val="0"/>
                </a:spcBef>
              </a:pPr>
              <a:t>31</a:t>
            </a:fld>
            <a:endParaRPr lang="en-US" altLang="en-US" sz="1300"/>
          </a:p>
        </p:txBody>
      </p:sp>
    </p:spTree>
    <p:extLst>
      <p:ext uri="{BB962C8B-B14F-4D97-AF65-F5344CB8AC3E}">
        <p14:creationId xmlns:p14="http://schemas.microsoft.com/office/powerpoint/2010/main" val="1558779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(Roll mouse wheel to show zones successively)</a:t>
            </a:r>
          </a:p>
          <a:p>
            <a:endParaRPr lang="en-US" altLang="en-US" smtClean="0"/>
          </a:p>
          <a:p>
            <a:r>
              <a:rPr lang="en-US" altLang="en-US" smtClean="0"/>
              <a:t>This sequence has been recognized in a number of orogenic belts. The zones are now well-established as </a:t>
            </a:r>
            <a:r>
              <a:rPr lang="en-US" altLang="en-US" b="1" smtClean="0"/>
              <a:t>Barrovian zones</a:t>
            </a:r>
            <a:r>
              <a:rPr lang="en-US" altLang="en-US" smtClean="0"/>
              <a:t>. C.E. Tilley added the term </a:t>
            </a:r>
            <a:r>
              <a:rPr lang="en-US" altLang="en-US" b="1" smtClean="0"/>
              <a:t>isograd</a:t>
            </a:r>
            <a:r>
              <a:rPr lang="en-US" altLang="en-US" smtClean="0"/>
              <a:t> for the boundary that separates zones. The classical definition of isograd is a line connecting points of the first appearance of a particular metamorphic index mineral in the field as one progresses up the metamorphic grade.  </a:t>
            </a:r>
          </a:p>
          <a:p>
            <a:endParaRPr lang="en-US" altLang="en-US" smtClean="0"/>
          </a:p>
          <a:p>
            <a:r>
              <a:rPr lang="en-US" altLang="en-US" smtClean="0"/>
              <a:t>When an isograd is crossed, a new zone is entered. The zone has the same name as the isograd which marks its lower boundary. An isograd is intended to represent a line of constant metamorphic grade. It is, of course, difficult to find continuous outcrops in the field. Thus the boundaries may be somewhat fuzzy in areas of poor exposure. In addition, isograds are probably irregular curved surfaces in space, and the mapped isograds represent the intersection of the three-dimensional isograd with the earth's surface.</a:t>
            </a:r>
          </a:p>
          <a:p>
            <a:endParaRPr lang="en-US" altLang="en-US" smtClean="0"/>
          </a:p>
          <a:p>
            <a:r>
              <a:rPr lang="en-US" altLang="en-US" smtClean="0"/>
              <a:t>An index mineral may be present in zones higher than its own. Even when the mineral should have been replaced, it may persist. The Al</a:t>
            </a:r>
            <a:r>
              <a:rPr lang="en-US" altLang="en-US" baseline="-25000" smtClean="0"/>
              <a:t>2</a:t>
            </a:r>
            <a:r>
              <a:rPr lang="en-US" altLang="en-US" smtClean="0"/>
              <a:t>SiO</a:t>
            </a:r>
            <a:r>
              <a:rPr lang="en-US" altLang="en-US" baseline="-25000" smtClean="0"/>
              <a:t>5</a:t>
            </a:r>
            <a:r>
              <a:rPr lang="en-US" altLang="en-US" smtClean="0"/>
              <a:t> polymorphs serve as examples. </a:t>
            </a:r>
          </a:p>
          <a:p>
            <a:endParaRPr lang="en-US" alt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476078C-9026-49D8-A7A1-82DE37B3AD1E}" type="slidenum">
              <a:rPr lang="en-US" altLang="en-US" sz="1300"/>
              <a:pPr eaLnBrk="1" hangingPunct="1">
                <a:spcBef>
                  <a:spcPct val="0"/>
                </a:spcBef>
              </a:pPr>
              <a:t>32</a:t>
            </a:fld>
            <a:endParaRPr lang="en-US" altLang="en-US" sz="1300"/>
          </a:p>
        </p:txBody>
      </p:sp>
    </p:spTree>
    <p:extLst>
      <p:ext uri="{BB962C8B-B14F-4D97-AF65-F5344CB8AC3E}">
        <p14:creationId xmlns:p14="http://schemas.microsoft.com/office/powerpoint/2010/main" val="2818967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(See Figure 21-9) The </a:t>
            </a:r>
            <a:r>
              <a:rPr lang="en-US" altLang="en-US" dirty="0" err="1" smtClean="0"/>
              <a:t>kyanite</a:t>
            </a:r>
            <a:r>
              <a:rPr lang="en-US" altLang="en-US" dirty="0" smtClean="0"/>
              <a:t> to </a:t>
            </a:r>
            <a:r>
              <a:rPr lang="en-US" altLang="en-US" dirty="0" err="1" smtClean="0"/>
              <a:t>sillimanite</a:t>
            </a:r>
            <a:r>
              <a:rPr lang="en-US" altLang="en-US" dirty="0" smtClean="0"/>
              <a:t> reaction involves small changes in free energy, so the </a:t>
            </a:r>
            <a:r>
              <a:rPr lang="en-US" altLang="en-US" dirty="0" err="1" smtClean="0"/>
              <a:t>kyanite</a:t>
            </a:r>
            <a:r>
              <a:rPr lang="en-US" altLang="en-US" dirty="0" smtClean="0"/>
              <a:t> may persist </a:t>
            </a:r>
            <a:r>
              <a:rPr lang="en-US" altLang="en-US" dirty="0" err="1" smtClean="0"/>
              <a:t>metastably</a:t>
            </a:r>
            <a:r>
              <a:rPr lang="en-US" altLang="en-US" dirty="0" smtClean="0"/>
              <a:t>. (It is possible that conditions are exactly on the phase boundary, but the appearance of two minerals in the same zone happens much more commonly than it should by chance position in a phase diagram.) </a:t>
            </a:r>
          </a:p>
          <a:p>
            <a:endParaRPr lang="en-US" altLang="en-US" dirty="0" smtClean="0"/>
          </a:p>
          <a:p>
            <a:r>
              <a:rPr lang="en-US" altLang="en-US" dirty="0" err="1" smtClean="0"/>
              <a:t>Barrovian</a:t>
            </a:r>
            <a:r>
              <a:rPr lang="en-US" altLang="en-US" dirty="0" smtClean="0"/>
              <a:t> zones were developed in an area of rather narrow compositional range. In regions with different compositions, the use of additional or replacement index minerals may be appropriate. In the Appalachians, the shales are more iron and aluminum rich than in the Scottish Highlands. It is possible to introduce a </a:t>
            </a:r>
            <a:r>
              <a:rPr lang="en-US" altLang="en-US" dirty="0" err="1" smtClean="0"/>
              <a:t>chloritiod</a:t>
            </a:r>
            <a:r>
              <a:rPr lang="en-US" altLang="en-US" dirty="0" smtClean="0"/>
              <a:t> </a:t>
            </a:r>
            <a:r>
              <a:rPr lang="en-US" altLang="en-US" dirty="0" err="1" smtClean="0"/>
              <a:t>isograd</a:t>
            </a:r>
            <a:r>
              <a:rPr lang="en-US" altLang="en-US" dirty="0" smtClean="0"/>
              <a:t> in such cases. In the Banff and Buchan districts of Scotland, the </a:t>
            </a:r>
            <a:r>
              <a:rPr lang="en-US" altLang="en-US" dirty="0" err="1" smtClean="0"/>
              <a:t>isograds</a:t>
            </a:r>
            <a:r>
              <a:rPr lang="en-US" altLang="en-US" dirty="0" smtClean="0"/>
              <a:t> are as follows:</a:t>
            </a:r>
          </a:p>
          <a:p>
            <a:endParaRPr lang="en-US" altLang="en-US"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10BAF99-B06B-493D-9477-A3D26A4CE817}" type="slidenum">
              <a:rPr lang="en-US" altLang="en-US" sz="1300"/>
              <a:pPr eaLnBrk="1" hangingPunct="1">
                <a:spcBef>
                  <a:spcPct val="0"/>
                </a:spcBef>
              </a:pPr>
              <a:t>33</a:t>
            </a:fld>
            <a:endParaRPr lang="en-US" altLang="en-US" sz="1300"/>
          </a:p>
        </p:txBody>
      </p:sp>
    </p:spTree>
    <p:extLst>
      <p:ext uri="{BB962C8B-B14F-4D97-AF65-F5344CB8AC3E}">
        <p14:creationId xmlns:p14="http://schemas.microsoft.com/office/powerpoint/2010/main" val="1675400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appearance of andalusite instead of kyanite is an indication that pressures were low, since andalusite is not stable above 0.37 GPa. Cordierite has a large molar volume, a good indication that it too is a low pressure mineral. Thus it appears the geothermal gradient was higher in the Buchan area, and pressures were lower at equivalent temperatures. This sequence is known as </a:t>
            </a:r>
            <a:r>
              <a:rPr lang="en-US" altLang="en-US" b="1" smtClean="0"/>
              <a:t>Buchan-type</a:t>
            </a:r>
            <a:r>
              <a:rPr lang="en-US" altLang="en-US" smtClean="0"/>
              <a:t> metamorphism. In Japan, the same variation is known as the </a:t>
            </a:r>
            <a:r>
              <a:rPr lang="en-US" altLang="en-US" b="1" smtClean="0"/>
              <a:t>Abukuma-type</a:t>
            </a:r>
            <a:r>
              <a:rPr lang="en-US" altLang="en-US" smtClean="0"/>
              <a:t>. </a:t>
            </a:r>
          </a:p>
          <a:p>
            <a:endParaRPr lang="en-US" altLang="en-US" u="sng" smtClean="0"/>
          </a:p>
          <a:p>
            <a:r>
              <a:rPr lang="en-US" altLang="en-US" u="sng" smtClean="0"/>
              <a:t>Regional Burial Metamorphism, Otago, New Zealand</a:t>
            </a:r>
            <a:endParaRPr lang="en-US" altLang="en-US" smtClean="0"/>
          </a:p>
          <a:p>
            <a:endParaRPr lang="en-US" altLang="en-US" smtClean="0"/>
          </a:p>
          <a:p>
            <a:r>
              <a:rPr lang="en-US" altLang="en-US" smtClean="0"/>
              <a:t>From the Permian through the Jurassic, much of the island of New Zealand was the location of voluminous sedimentation. This included graywacke, tuff and some volcanics, deposited in a trough. This combination of rocks has a very fine grain size making them very prone to metamorphism. During the Cretaceous, these rocks were metamorphosed.</a:t>
            </a:r>
          </a:p>
          <a:p>
            <a:endParaRPr lang="en-US" altLang="en-US" smtClean="0"/>
          </a:p>
          <a:p>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D302BFB-4942-4AF2-BF7D-4444761A0BD4}" type="slidenum">
              <a:rPr lang="en-US" altLang="en-US" sz="1300"/>
              <a:pPr eaLnBrk="1" hangingPunct="1">
                <a:spcBef>
                  <a:spcPct val="0"/>
                </a:spcBef>
              </a:pPr>
              <a:t>34</a:t>
            </a:fld>
            <a:endParaRPr lang="en-US" altLang="en-US" sz="1300"/>
          </a:p>
        </p:txBody>
      </p:sp>
    </p:spTree>
    <p:extLst>
      <p:ext uri="{BB962C8B-B14F-4D97-AF65-F5344CB8AC3E}">
        <p14:creationId xmlns:p14="http://schemas.microsoft.com/office/powerpoint/2010/main" val="961906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(See Figure 21-10) Studies by D.S. Coombs and coworkers on the South Island of New Zealand have made this the "type locality" for burial metamorphism. In the northern part of the island, medium grade Barrovian zones are reached. But in the south, we see lower grade rocks that are another variation. There is little deformation here, and plutons are almost non-existent. </a:t>
            </a:r>
          </a:p>
          <a:p>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3A95D1C-6ADA-4317-BAA5-9604B874C03E}" type="slidenum">
              <a:rPr lang="en-US" altLang="en-US" sz="1300"/>
              <a:pPr eaLnBrk="1" hangingPunct="1">
                <a:spcBef>
                  <a:spcPct val="0"/>
                </a:spcBef>
              </a:pPr>
              <a:t>35</a:t>
            </a:fld>
            <a:endParaRPr lang="en-US" altLang="en-US" sz="1300"/>
          </a:p>
        </p:txBody>
      </p:sp>
    </p:spTree>
    <p:extLst>
      <p:ext uri="{BB962C8B-B14F-4D97-AF65-F5344CB8AC3E}">
        <p14:creationId xmlns:p14="http://schemas.microsoft.com/office/powerpoint/2010/main" val="2556296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isograds the Coombs group mapped here are shown in Figure 21-11, which is of the Haast River section. The isograds are:</a:t>
            </a:r>
          </a:p>
          <a:p>
            <a:endParaRPr lang="en-US" altLang="en-US" smtClean="0"/>
          </a:p>
          <a:p>
            <a:r>
              <a:rPr lang="en-US" altLang="en-US" smtClean="0"/>
              <a:t>Zeolite</a:t>
            </a:r>
          </a:p>
          <a:p>
            <a:r>
              <a:rPr lang="en-US" altLang="en-US" smtClean="0"/>
              <a:t>Prehnite-pumpellyite</a:t>
            </a:r>
          </a:p>
          <a:p>
            <a:r>
              <a:rPr lang="en-US" altLang="en-US" smtClean="0"/>
              <a:t>Pumpellyite(-actinolite)</a:t>
            </a:r>
          </a:p>
          <a:p>
            <a:r>
              <a:rPr lang="en-US" altLang="en-US" smtClean="0"/>
              <a:t>Chlorite (-clinozoisite)</a:t>
            </a:r>
          </a:p>
          <a:p>
            <a:r>
              <a:rPr lang="en-US" altLang="en-US" smtClean="0"/>
              <a:t>Biotite</a:t>
            </a:r>
          </a:p>
          <a:p>
            <a:r>
              <a:rPr lang="en-US" altLang="en-US" smtClean="0"/>
              <a:t>Almandine garnet</a:t>
            </a:r>
          </a:p>
          <a:p>
            <a:r>
              <a:rPr lang="en-US" altLang="en-US" smtClean="0"/>
              <a:t>Oligoclase</a:t>
            </a:r>
          </a:p>
          <a:p>
            <a:endParaRPr lang="en-US" altLang="en-US" smtClean="0"/>
          </a:p>
          <a:p>
            <a:r>
              <a:rPr lang="en-US" altLang="en-US" smtClean="0"/>
              <a:t>The zeolite zone is characterized by the alteration of volcanic glass to the zeolites heulandite or analcite, accompanied by secondary quartz and some phyllosilicates. The original minerals are essentially unaltered, even high temperature volcanics which are far from their field of stability. As depth increases, heulandite is replaced by laumonite, and both prehnite and pumpellyite form. Plagioclase is albitized because the most calcic compositions are unstable. As grade increases, the rocks are more recrystallized, and good schistosity develops. The rocks then evolve into grades associated with regional orogenic metamorphism. </a:t>
            </a:r>
          </a:p>
          <a:p>
            <a:endParaRPr lang="en-US" altLang="en-US" smtClean="0"/>
          </a:p>
          <a:p>
            <a:r>
              <a:rPr lang="en-US" altLang="en-US" smtClean="0"/>
              <a:t>At very low grade, reaction rates are slow. Equilibrium is probably not obtainable in geologically reasonable times. The preservation of original igneous textures and minerals is common. Where hot fluids have penetrated, grades are higher. Zonation is apparent if the rocks are carefully observed, and the index minerals altered. The rocks in New Zealand represent the various lowest levels of metamorphism, actually a transition from diagenesis to metamorphism. We might expect to see similar zones in the outermost areas of most orogenic belts, but careful work has found them only in a few cases. It seems likely the unstable tuffs and graywackes react faster than most rock. Hot fluids have also increased reaction rates. Typical pelitic sediments seem incapable of reaction under similar conditions. </a:t>
            </a:r>
          </a:p>
          <a:p>
            <a:endParaRPr lang="en-US" altLang="en-US" smtClean="0"/>
          </a:p>
          <a:p>
            <a:r>
              <a:rPr lang="en-US" altLang="en-US" smtClean="0"/>
              <a:t>Ca-bearing minerals, like laumonite, prehnite, and pumpellyite are stable in water-rich, carbonate-free fluids. In the presence of carbon dioxide, calcium would form calcite instead. In the Salton Sea geothermal field of Southern California, hot fluids contain carbon dioxide. Zeolites are absent, but epidote and chlorite are common. </a:t>
            </a:r>
          </a:p>
          <a:p>
            <a:endParaRPr lang="en-US" altLang="en-US" smtClean="0"/>
          </a:p>
          <a:p>
            <a:r>
              <a:rPr lang="en-US" altLang="en-US" u="sng" smtClean="0"/>
              <a:t>Paired Orogenic Metamorphic Belts of Japan</a:t>
            </a:r>
            <a:endParaRPr lang="en-US" altLang="en-US" smtClean="0"/>
          </a:p>
          <a:p>
            <a:endParaRPr lang="en-US" altLang="en-US" smtClean="0"/>
          </a:p>
          <a:p>
            <a:r>
              <a:rPr lang="en-US" altLang="en-US" smtClean="0"/>
              <a:t>On the islands of Shikoku and Honshu in Japan, a pair of metamorphic belts are present along a NE-SW line parallel to the subduction zone. Both belts are the same age, but they have different metamorphic signatures.</a:t>
            </a:r>
          </a:p>
          <a:p>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887EFAD-D387-4BE2-95DE-80A6F24D3FC9}" type="slidenum">
              <a:rPr lang="en-US" altLang="en-US" sz="1300"/>
              <a:pPr eaLnBrk="1" hangingPunct="1">
                <a:spcBef>
                  <a:spcPct val="0"/>
                </a:spcBef>
              </a:pPr>
              <a:t>36</a:t>
            </a:fld>
            <a:endParaRPr lang="en-US" altLang="en-US" sz="1300"/>
          </a:p>
        </p:txBody>
      </p:sp>
    </p:spTree>
    <p:extLst>
      <p:ext uri="{BB962C8B-B14F-4D97-AF65-F5344CB8AC3E}">
        <p14:creationId xmlns:p14="http://schemas.microsoft.com/office/powerpoint/2010/main" val="702291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(See Figure 21-12) The </a:t>
            </a:r>
            <a:r>
              <a:rPr lang="en-US" altLang="en-US" dirty="0" err="1" smtClean="0"/>
              <a:t>Abukuma</a:t>
            </a:r>
            <a:r>
              <a:rPr lang="en-US" altLang="en-US" dirty="0" smtClean="0"/>
              <a:t> or </a:t>
            </a:r>
            <a:r>
              <a:rPr lang="en-US" altLang="en-US" dirty="0" err="1" smtClean="0"/>
              <a:t>Ryoke</a:t>
            </a:r>
            <a:r>
              <a:rPr lang="en-US" altLang="en-US" dirty="0" smtClean="0"/>
              <a:t> belt, which lies to the NW, farthest away from the subduction zone, is a Buchan type low P/T belt. Rocks are meta-</a:t>
            </a:r>
            <a:r>
              <a:rPr lang="en-US" altLang="en-US" dirty="0" err="1" smtClean="0"/>
              <a:t>pelitic</a:t>
            </a:r>
            <a:r>
              <a:rPr lang="en-US" altLang="en-US" dirty="0" smtClean="0"/>
              <a:t> sediments ranging up to </a:t>
            </a:r>
            <a:r>
              <a:rPr lang="en-US" altLang="en-US" dirty="0" err="1" smtClean="0"/>
              <a:t>sillimanite</a:t>
            </a:r>
            <a:r>
              <a:rPr lang="en-US" altLang="en-US" dirty="0" smtClean="0"/>
              <a:t> zone. Granitic plutons are common. These rocks represent high-temperature, low-pressure conditions. </a:t>
            </a:r>
          </a:p>
          <a:p>
            <a:endParaRPr lang="en-US" altLang="en-US" dirty="0" smtClean="0"/>
          </a:p>
          <a:p>
            <a:r>
              <a:rPr lang="en-US" altLang="en-US" dirty="0" smtClean="0"/>
              <a:t>The </a:t>
            </a:r>
            <a:r>
              <a:rPr lang="en-US" altLang="en-US" dirty="0" err="1" smtClean="0"/>
              <a:t>Sanbagawa</a:t>
            </a:r>
            <a:r>
              <a:rPr lang="en-US" altLang="en-US" dirty="0" smtClean="0"/>
              <a:t> belt, which lies closer to the subduction zone, is composed of late Paleozoic volcanic/sedimentary fill, with grade increasing toward the NW. It shows much higher pressures than the </a:t>
            </a:r>
            <a:r>
              <a:rPr lang="en-US" altLang="en-US" dirty="0" err="1" smtClean="0"/>
              <a:t>Ryoke</a:t>
            </a:r>
            <a:r>
              <a:rPr lang="en-US" altLang="en-US" dirty="0" smtClean="0"/>
              <a:t> belt. The highest grade reached is garnet, in </a:t>
            </a:r>
            <a:r>
              <a:rPr lang="en-US" altLang="en-US" dirty="0" err="1" smtClean="0"/>
              <a:t>pelitic</a:t>
            </a:r>
            <a:r>
              <a:rPr lang="en-US" altLang="en-US" dirty="0" smtClean="0"/>
              <a:t> rocks. Alkaline rocks are more common, however, and </a:t>
            </a:r>
            <a:r>
              <a:rPr lang="en-US" altLang="en-US" dirty="0" err="1" smtClean="0"/>
              <a:t>glaucophane</a:t>
            </a:r>
            <a:r>
              <a:rPr lang="en-US" altLang="en-US" dirty="0" smtClean="0"/>
              <a:t> develops in the alkaline rocks, giving way to hornblende at higher grade. </a:t>
            </a:r>
            <a:r>
              <a:rPr lang="en-US" altLang="en-US" dirty="0" err="1" smtClean="0"/>
              <a:t>Glaucophane</a:t>
            </a:r>
            <a:r>
              <a:rPr lang="en-US" altLang="en-US" dirty="0" smtClean="0"/>
              <a:t> is an important indicator mineral, denoting high-pressure low temperature conditions. The bluish color of the </a:t>
            </a:r>
            <a:r>
              <a:rPr lang="en-US" altLang="en-US" dirty="0" err="1" smtClean="0"/>
              <a:t>glaucophane</a:t>
            </a:r>
            <a:r>
              <a:rPr lang="en-US" altLang="en-US" dirty="0" smtClean="0"/>
              <a:t> is used in naming the rocks </a:t>
            </a:r>
            <a:r>
              <a:rPr lang="en-US" altLang="en-US" b="1" dirty="0" err="1" smtClean="0"/>
              <a:t>blueschists</a:t>
            </a:r>
            <a:r>
              <a:rPr lang="en-US" altLang="en-US" dirty="0" smtClean="0"/>
              <a:t>.</a:t>
            </a:r>
          </a:p>
          <a:p>
            <a:endParaRPr lang="en-US" altLang="en-US" dirty="0" smtClean="0"/>
          </a:p>
          <a:p>
            <a:r>
              <a:rPr lang="en-US" altLang="en-US" dirty="0" smtClean="0"/>
              <a:t>The two belts are entirely separated by a major fault zone called the Median Line. The </a:t>
            </a:r>
            <a:r>
              <a:rPr lang="en-US" altLang="en-US" dirty="0" err="1" smtClean="0"/>
              <a:t>Ryoke-Abukuma</a:t>
            </a:r>
            <a:r>
              <a:rPr lang="en-US" altLang="en-US" dirty="0" smtClean="0"/>
              <a:t> belt is derived from sediments typical of a mature volcanic arc. The </a:t>
            </a:r>
            <a:r>
              <a:rPr lang="en-US" altLang="en-US" dirty="0" err="1" smtClean="0"/>
              <a:t>Sanbagawa</a:t>
            </a:r>
            <a:r>
              <a:rPr lang="en-US" altLang="en-US" dirty="0" smtClean="0"/>
              <a:t> belt is formed from the </a:t>
            </a:r>
            <a:r>
              <a:rPr lang="en-US" altLang="en-US" dirty="0" err="1" smtClean="0"/>
              <a:t>oceanward</a:t>
            </a:r>
            <a:r>
              <a:rPr lang="en-US" altLang="en-US" dirty="0" smtClean="0"/>
              <a:t> accretionary wedge, with a mixture of arc-derived sediments and </a:t>
            </a:r>
            <a:r>
              <a:rPr lang="en-US" altLang="en-US" dirty="0" err="1" smtClean="0"/>
              <a:t>volcanics</a:t>
            </a:r>
            <a:r>
              <a:rPr lang="en-US" altLang="en-US" dirty="0" smtClean="0"/>
              <a:t> mixed together with oceanic crust and marine sediments. It is the marine sediments that contribute the high sodium content necessary to form </a:t>
            </a:r>
            <a:r>
              <a:rPr lang="en-US" altLang="en-US" dirty="0" err="1" smtClean="0"/>
              <a:t>glaucophane</a:t>
            </a:r>
            <a:r>
              <a:rPr lang="en-US" altLang="en-US" dirty="0" smtClean="0"/>
              <a:t>.</a:t>
            </a:r>
          </a:p>
          <a:p>
            <a:endParaRPr lang="en-US" alt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37673C0-9EAB-41CA-AB96-CBD35A7EA46B}" type="slidenum">
              <a:rPr lang="en-US" altLang="en-US" sz="1300"/>
              <a:pPr eaLnBrk="1" hangingPunct="1">
                <a:spcBef>
                  <a:spcPct val="0"/>
                </a:spcBef>
              </a:pPr>
              <a:t>37</a:t>
            </a:fld>
            <a:endParaRPr lang="en-US" altLang="en-US" sz="1300"/>
          </a:p>
        </p:txBody>
      </p:sp>
    </p:spTree>
    <p:extLst>
      <p:ext uri="{BB962C8B-B14F-4D97-AF65-F5344CB8AC3E}">
        <p14:creationId xmlns:p14="http://schemas.microsoft.com/office/powerpoint/2010/main" val="2387528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16-15 shows a cross-section of a subduction zone. The 600̊C isotherm is as deep as 100 km in the trench-subduction zone area, whereas it can be as shallow as 20 km below the volcanic arc. Thus the </a:t>
            </a:r>
            <a:r>
              <a:rPr lang="en-US" altLang="en-US" dirty="0" err="1" smtClean="0"/>
              <a:t>Ryoke-Sanbagawa</a:t>
            </a:r>
            <a:r>
              <a:rPr lang="en-US" altLang="en-US" dirty="0" smtClean="0"/>
              <a:t> belts probably represent a pair of coeval belts. A higher P/T belt will be near the </a:t>
            </a:r>
            <a:r>
              <a:rPr lang="en-US" altLang="en-US" dirty="0" smtClean="0"/>
              <a:t>trench (</a:t>
            </a:r>
            <a:r>
              <a:rPr lang="en-US" altLang="en-US" dirty="0" err="1" smtClean="0"/>
              <a:t>Ryoke</a:t>
            </a:r>
            <a:r>
              <a:rPr lang="en-US" altLang="en-US" dirty="0" smtClean="0"/>
              <a:t>), </a:t>
            </a:r>
            <a:r>
              <a:rPr lang="en-US" altLang="en-US" dirty="0" smtClean="0"/>
              <a:t>and a lower P/T </a:t>
            </a:r>
            <a:r>
              <a:rPr lang="en-US" altLang="en-US" dirty="0" smtClean="0"/>
              <a:t>(</a:t>
            </a:r>
            <a:r>
              <a:rPr lang="en-US" altLang="en-US" dirty="0" err="1" smtClean="0"/>
              <a:t>Sanbagawa</a:t>
            </a:r>
            <a:r>
              <a:rPr lang="en-US" altLang="en-US" smtClean="0"/>
              <a:t>) belt </a:t>
            </a:r>
            <a:r>
              <a:rPr lang="en-US" altLang="en-US" dirty="0" smtClean="0"/>
              <a:t>away from the trench. These should be common in many ocean-continent or ocean-ocean subduction zones. These were called Paired Metamorphic Belts by Miyashiro.</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A0120C6-ABBA-418F-8517-5F5D8AFF74F0}" type="slidenum">
              <a:rPr lang="en-US" altLang="en-US" sz="1300"/>
              <a:pPr eaLnBrk="1" hangingPunct="1">
                <a:spcBef>
                  <a:spcPct val="0"/>
                </a:spcBef>
              </a:pPr>
              <a:t>38</a:t>
            </a:fld>
            <a:endParaRPr lang="en-US" altLang="en-US" sz="1300"/>
          </a:p>
        </p:txBody>
      </p:sp>
    </p:spTree>
    <p:extLst>
      <p:ext uri="{BB962C8B-B14F-4D97-AF65-F5344CB8AC3E}">
        <p14:creationId xmlns:p14="http://schemas.microsoft.com/office/powerpoint/2010/main" val="1571688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21-13 shows a map of the </a:t>
            </a:r>
            <a:r>
              <a:rPr lang="en-US" altLang="en-US" dirty="0" err="1" smtClean="0"/>
              <a:t>circum</a:t>
            </a:r>
            <a:r>
              <a:rPr lang="en-US" altLang="en-US" dirty="0" smtClean="0"/>
              <a:t>-Pacific belt, </a:t>
            </a:r>
            <a:r>
              <a:rPr lang="en-US" altLang="en-US" smtClean="0"/>
              <a:t>showing six </a:t>
            </a:r>
            <a:r>
              <a:rPr lang="en-US" altLang="en-US" dirty="0" smtClean="0"/>
              <a:t>examples, and one more in the Caribbean. The paired belts are separated by 100-200 </a:t>
            </a:r>
            <a:r>
              <a:rPr lang="en-US" altLang="en-US" dirty="0" err="1" smtClean="0"/>
              <a:t>kms</a:t>
            </a:r>
            <a:r>
              <a:rPr lang="en-US" altLang="en-US" dirty="0" smtClean="0"/>
              <a:t>, an area called the arc-trench gap. The contact between the belts in the ocean-continent case is often a major fault.  The offset along the faults is dip-slip, but considerable strike-slip component may be present. </a:t>
            </a:r>
          </a:p>
          <a:p>
            <a:endParaRPr lang="en-US" altLang="en-US" u="sng" dirty="0" smtClean="0"/>
          </a:p>
          <a:p>
            <a:r>
              <a:rPr lang="en-US" altLang="en-US" u="sng" dirty="0" smtClean="0"/>
              <a:t>Contact Metamorphism of </a:t>
            </a:r>
            <a:r>
              <a:rPr lang="en-US" altLang="en-US" u="sng" dirty="0" err="1" smtClean="0"/>
              <a:t>Pelitic</a:t>
            </a:r>
            <a:r>
              <a:rPr lang="en-US" altLang="en-US" u="sng" dirty="0" smtClean="0"/>
              <a:t> Rocks, Skiddaw Aureole, UK</a:t>
            </a:r>
            <a:endParaRPr lang="en-US" altLang="en-US" dirty="0" smtClean="0"/>
          </a:p>
          <a:p>
            <a:endParaRPr lang="en-US" altLang="en-US" dirty="0" smtClean="0"/>
          </a:p>
          <a:p>
            <a:r>
              <a:rPr lang="en-US" altLang="en-US" dirty="0" smtClean="0"/>
              <a:t>In the English Lake District, Ordovician Skiddaw Slates are intruded by granite and granodiorite bodies. The intrusions are shallow. Contact metamorphism overprints earlier low-grade regional orogenic metamorphism. The orogenic metamorphism reached chlorite-zone. Outside of the contact aureole, the slates contain muscovite (or sericite-</a:t>
            </a:r>
            <a:r>
              <a:rPr lang="en-US" altLang="en-US" dirty="0" err="1" smtClean="0"/>
              <a:t>phengite</a:t>
            </a:r>
            <a:r>
              <a:rPr lang="en-US" altLang="en-US" dirty="0" smtClean="0"/>
              <a:t>, at the lowest grades), quartz, chlorite, </a:t>
            </a:r>
            <a:r>
              <a:rPr lang="en-US" altLang="en-US" dirty="0" err="1" smtClean="0"/>
              <a:t>chloritoid</a:t>
            </a:r>
            <a:r>
              <a:rPr lang="en-US" altLang="en-US" dirty="0" smtClean="0"/>
              <a:t>, and mixed </a:t>
            </a:r>
            <a:r>
              <a:rPr lang="en-US" altLang="en-US" dirty="0" err="1" smtClean="0"/>
              <a:t>opaques</a:t>
            </a:r>
            <a:r>
              <a:rPr lang="en-US" altLang="en-US" dirty="0" smtClean="0"/>
              <a:t> (graphite, sulfides, mixed Fe-oxides), ±biotite. They have been divided into three zones, mainly on the basis of texture.</a:t>
            </a:r>
          </a:p>
          <a:p>
            <a:endParaRPr lang="en-US"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EB72305-43FD-41EF-872B-AA0B3A465B83}" type="slidenum">
              <a:rPr lang="en-US" altLang="en-US" sz="1300"/>
              <a:pPr eaLnBrk="1" hangingPunct="1">
                <a:spcBef>
                  <a:spcPct val="0"/>
                </a:spcBef>
              </a:pPr>
              <a:t>39</a:t>
            </a:fld>
            <a:endParaRPr lang="en-US" altLang="en-US" sz="1300"/>
          </a:p>
        </p:txBody>
      </p:sp>
    </p:spTree>
    <p:extLst>
      <p:ext uri="{BB962C8B-B14F-4D97-AF65-F5344CB8AC3E}">
        <p14:creationId xmlns:p14="http://schemas.microsoft.com/office/powerpoint/2010/main" val="373723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Minerals used to characterize the onset of metamorphism include: </a:t>
            </a:r>
          </a:p>
          <a:p>
            <a:endParaRPr lang="en-US" altLang="en-US" smtClean="0"/>
          </a:p>
          <a:p>
            <a:r>
              <a:rPr lang="en-US" altLang="en-US" smtClean="0"/>
              <a:t>Analcime, carpholite, glaucophane, heulandite, laumontite, lawsonite, paragonite, prehnite, pumpellyite, and stilpnomelane. </a:t>
            </a:r>
          </a:p>
          <a:p>
            <a:endParaRPr lang="en-US" altLang="en-US" smtClean="0"/>
          </a:p>
          <a:p>
            <a:r>
              <a:rPr lang="en-US" altLang="en-US" smtClean="0"/>
              <a:t>The high temperature boundary also has problems. We have seen that granitic melts may begin to melt as low as 600̊C, but that melting is limited by low volatile content, and may extend over hundreds of degrees. The melt itself is igneous, but what is the residuum? When it is the majority, it seems appropriate to call it metamorphic. What about when the residuum is a few percent of the original rock? Natural boundaries are vague, and petrologists must be prepared to deal with these vague boundaries. Labels such as igneous or metamorphic petrologist often necessarily blend together.</a:t>
            </a:r>
          </a:p>
          <a:p>
            <a:endParaRPr lang="en-US" altLang="en-US" smtClean="0"/>
          </a:p>
          <a:p>
            <a:r>
              <a:rPr lang="en-US" altLang="en-US" smtClean="0"/>
              <a:t>Pressure limits are also somewhat vague. Under low pressure conditions, metamorphism may require quite high temperatures, seen only in regions of very high geothermal gradients. Such gradients may exist near the contacts with igneous intrusions, but seldom elsewhere. Truly high-pressure rocks from the earth’s lower mantle or inner core might be considered metamorphic, but they never reach the surface, and we therefore don’t deal with them. Kimberlite xenoliths indicate pressures of &gt;4 GPa (&gt;120Km), and are considered metamorphic. Mantle samples are also found in ophiolite sequences. With these exceptions, most rocks are crustal. The upper limit for pressure is thus about 3 GPa, usually lower. </a:t>
            </a:r>
          </a:p>
          <a:p>
            <a:endParaRPr lang="en-US" altLang="en-US" smtClean="0"/>
          </a:p>
          <a:p>
            <a:r>
              <a:rPr lang="en-US" altLang="en-US" smtClean="0"/>
              <a:t>With these ideas in mind, the SCMR has proposed the following definition of metamorphism:</a:t>
            </a:r>
          </a:p>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9F3BAFD-FC14-461A-AA72-9E44F97A9E61}" type="slidenum">
              <a:rPr lang="en-US" altLang="en-US" sz="1300"/>
              <a:pPr eaLnBrk="1" hangingPunct="1">
                <a:spcBef>
                  <a:spcPct val="0"/>
                </a:spcBef>
              </a:pPr>
              <a:t>4</a:t>
            </a:fld>
            <a:endParaRPr lang="en-US" altLang="en-US" sz="1300"/>
          </a:p>
        </p:txBody>
      </p:sp>
    </p:spTree>
    <p:extLst>
      <p:ext uri="{BB962C8B-B14F-4D97-AF65-F5344CB8AC3E}">
        <p14:creationId xmlns:p14="http://schemas.microsoft.com/office/powerpoint/2010/main" val="1906220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width of the aureole, 2 km, suggests that the exposed igneous contact dips outward at a small angle. </a:t>
            </a:r>
          </a:p>
          <a:p>
            <a:endParaRPr lang="en-US"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A8FC76F-01AE-46A5-BEDD-4786F1A58908}" type="slidenum">
              <a:rPr lang="en-US" altLang="en-US" sz="1300"/>
              <a:pPr eaLnBrk="1" hangingPunct="1">
                <a:spcBef>
                  <a:spcPct val="0"/>
                </a:spcBef>
              </a:pPr>
              <a:t>40</a:t>
            </a:fld>
            <a:endParaRPr lang="en-US" altLang="en-US" sz="1300"/>
          </a:p>
        </p:txBody>
      </p:sp>
    </p:spTree>
    <p:extLst>
      <p:ext uri="{BB962C8B-B14F-4D97-AF65-F5344CB8AC3E}">
        <p14:creationId xmlns:p14="http://schemas.microsoft.com/office/powerpoint/2010/main" val="3857875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outer zone is characterized by small spots (0.2 - 2.0 mm). The finer material has recrystallized, and is slightly coarser than matrix in the unaltered slate. </a:t>
            </a:r>
            <a:r>
              <a:rPr lang="en-US" altLang="en-US" dirty="0" smtClean="0"/>
              <a:t>The </a:t>
            </a:r>
            <a:r>
              <a:rPr lang="en-US" altLang="en-US" dirty="0" smtClean="0"/>
              <a:t>spots are black because the </a:t>
            </a:r>
            <a:r>
              <a:rPr lang="en-US" altLang="en-US" dirty="0" err="1" smtClean="0"/>
              <a:t>opaques</a:t>
            </a:r>
            <a:r>
              <a:rPr lang="en-US" altLang="en-US" dirty="0" smtClean="0"/>
              <a:t> seem to concentrate around the center of crystallization. Thin-section examination of the spots and matrix reveals essentially the same mineralogy, except for slightly more muscovite in the spots. The spots were probably a single grain which surrounded nearby minerals, and were likely either </a:t>
            </a:r>
            <a:r>
              <a:rPr lang="en-US" altLang="en-US" dirty="0" err="1" smtClean="0"/>
              <a:t>andalusite</a:t>
            </a:r>
            <a:r>
              <a:rPr lang="en-US" altLang="en-US" dirty="0" smtClean="0"/>
              <a:t> or cordierite. Retrograde metamorphism has reduced them to a fine aggregate, dominated by muscovite. Both cordierite and </a:t>
            </a:r>
            <a:r>
              <a:rPr lang="en-US" altLang="en-US" dirty="0" err="1" smtClean="0"/>
              <a:t>andalusite</a:t>
            </a:r>
            <a:r>
              <a:rPr lang="en-US" altLang="en-US" dirty="0" smtClean="0"/>
              <a:t> are found at higher grades, including the inner-most part of the outer zone, where they are corroded. This scenario makes the spots </a:t>
            </a:r>
            <a:r>
              <a:rPr lang="en-US" altLang="en-US" dirty="0" err="1" smtClean="0"/>
              <a:t>pseudomorphs</a:t>
            </a:r>
            <a:r>
              <a:rPr lang="en-US" altLang="en-US" dirty="0" smtClean="0"/>
              <a:t>. </a:t>
            </a:r>
          </a:p>
          <a:p>
            <a:endParaRPr lang="en-US" altLang="en-US" dirty="0" smtClean="0"/>
          </a:p>
          <a:p>
            <a:r>
              <a:rPr lang="en-US" altLang="en-US" dirty="0" smtClean="0"/>
              <a:t>The middle zone contains biotite, muscovite, cordierite, </a:t>
            </a:r>
            <a:r>
              <a:rPr lang="en-US" altLang="en-US" dirty="0" err="1" smtClean="0"/>
              <a:t>andalusite</a:t>
            </a:r>
            <a:r>
              <a:rPr lang="en-US" altLang="en-US" dirty="0" smtClean="0"/>
              <a:t>, quartz, and opaque minerals. Cordierite forms irregular, </a:t>
            </a:r>
            <a:r>
              <a:rPr lang="en-US" altLang="en-US" dirty="0" err="1" smtClean="0"/>
              <a:t>equi</a:t>
            </a:r>
            <a:r>
              <a:rPr lang="en-US" altLang="en-US" dirty="0" smtClean="0"/>
              <a:t>-dimensional crystals with numerous inclusions. Mica inclusions retain the orientation of the external slate matrix, indicating cordierite enveloped aligned micas. This is evidence for the overprint of thermal metamorphism on earlier regional metamorphism. </a:t>
            </a:r>
          </a:p>
          <a:p>
            <a:endParaRPr lang="en-US" alt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6A17BA9-06C6-4149-BB0B-D2127D7ADE41}" type="slidenum">
              <a:rPr lang="en-US" altLang="en-US" sz="1300"/>
              <a:pPr eaLnBrk="1" hangingPunct="1">
                <a:spcBef>
                  <a:spcPct val="0"/>
                </a:spcBef>
              </a:pPr>
              <a:t>41</a:t>
            </a:fld>
            <a:endParaRPr lang="en-US" altLang="en-US" sz="1300"/>
          </a:p>
        </p:txBody>
      </p:sp>
    </p:spTree>
    <p:extLst>
      <p:ext uri="{BB962C8B-B14F-4D97-AF65-F5344CB8AC3E}">
        <p14:creationId xmlns:p14="http://schemas.microsoft.com/office/powerpoint/2010/main" val="1120442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Andalusite crystals contain fewer inclusions than cordierite, and may have cruciform inclusions of opaque minerals (chiastolite - Figure 21-15 shows incipient andalusite, figure 21-16 a chiastolite grain). </a:t>
            </a:r>
          </a:p>
          <a:p>
            <a:endParaRPr lang="en-US" alt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CB8C558-B4B5-4DEE-A6A3-7B6FBB365C24}" type="slidenum">
              <a:rPr lang="en-US" altLang="en-US" sz="1300"/>
              <a:pPr eaLnBrk="1" hangingPunct="1">
                <a:spcBef>
                  <a:spcPct val="0"/>
                </a:spcBef>
              </a:pPr>
              <a:t>42</a:t>
            </a:fld>
            <a:endParaRPr lang="en-US" altLang="en-US" sz="1300"/>
          </a:p>
        </p:txBody>
      </p:sp>
    </p:spTree>
    <p:extLst>
      <p:ext uri="{BB962C8B-B14F-4D97-AF65-F5344CB8AC3E}">
        <p14:creationId xmlns:p14="http://schemas.microsoft.com/office/powerpoint/2010/main" val="3455598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Both andalusite and cordierite are low-pressure minerals, so must represent the contact metamorphism episode, which occurred at shallow depths.</a:t>
            </a:r>
          </a:p>
          <a:p>
            <a:r>
              <a:rPr lang="en-US" altLang="en-US" smtClean="0"/>
              <a:t>The inner zone minerals are coarser and more recrystallized than the middle zone, but have the same mineral assembly. Cordierite has no mica inclusions, but contains trains of opaques which may record the original foliation direction. Some rocks are schistose, but the innermost zone loses all foliation, and the rocks are hornfelsic.  The quartz-rich areas shown in figure 21-16 meet in triple junctions, at about 120̊, typical of nearly hydrostatic metamorphism.</a:t>
            </a:r>
          </a:p>
          <a:p>
            <a:endParaRPr lang="en-US" altLang="en-US" smtClean="0"/>
          </a:p>
          <a:p>
            <a:r>
              <a:rPr lang="en-US" altLang="en-US" smtClean="0"/>
              <a:t>The zones at Skiddaw are structural, rather than on a grade basis. The sequence of mineral development with grade is difficult to determine. Most minerals appear in the outer zone. Thus the textural approach appears more useful at Skiddaw. This may extend to other contact metamorphic aureoles as well.</a:t>
            </a:r>
          </a:p>
          <a:p>
            <a:endParaRPr lang="en-US" altLang="en-US" smtClean="0"/>
          </a:p>
          <a:p>
            <a:r>
              <a:rPr lang="en-US" altLang="en-US" smtClean="0"/>
              <a:t>In Scotland, Comrie schists were intruded by much hotter (diorite) rocks than at Skiddaw. The inner aureole is granofels, containing very high temperature mineral associations (opx + K-spar). These minerals form by dehydration of biotite and muscovite. Opx, in both contact and regional metamorphic rocks, appears only at the highest grades, usually accompanied by partial melting. Typical mineral assemblage:</a:t>
            </a:r>
          </a:p>
          <a:p>
            <a:endParaRPr lang="en-US" alt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6A74E74-A143-4DDE-A994-8584E66946BC}" type="slidenum">
              <a:rPr lang="en-US" altLang="en-US" sz="1300"/>
              <a:pPr eaLnBrk="1" hangingPunct="1">
                <a:spcBef>
                  <a:spcPct val="0"/>
                </a:spcBef>
              </a:pPr>
              <a:t>43</a:t>
            </a:fld>
            <a:endParaRPr lang="en-US" altLang="en-US" sz="1300"/>
          </a:p>
        </p:txBody>
      </p:sp>
    </p:spTree>
    <p:extLst>
      <p:ext uri="{BB962C8B-B14F-4D97-AF65-F5344CB8AC3E}">
        <p14:creationId xmlns:p14="http://schemas.microsoft.com/office/powerpoint/2010/main" val="309868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43FFDEF-0244-475F-B241-E953A12A050A}" type="slidenum">
              <a:rPr lang="en-US" altLang="en-US" sz="1300"/>
              <a:pPr eaLnBrk="1" hangingPunct="1">
                <a:spcBef>
                  <a:spcPct val="0"/>
                </a:spcBef>
              </a:pPr>
              <a:t>44</a:t>
            </a:fld>
            <a:endParaRPr lang="en-US" altLang="en-US" sz="13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smtClean="0"/>
              <a:t>Contact metamorphosed by diorite intrusion, much hotter than the Skiddaw Intrusion</a:t>
            </a:r>
          </a:p>
          <a:p>
            <a:pPr eaLnBrk="1" hangingPunct="1"/>
            <a:endParaRPr lang="en-US" altLang="en-US" sz="1600" dirty="0" smtClean="0"/>
          </a:p>
          <a:p>
            <a:r>
              <a:rPr lang="en-US" altLang="en-US" dirty="0" smtClean="0"/>
              <a:t>Since the silica </a:t>
            </a:r>
            <a:r>
              <a:rPr lang="en-US" altLang="en-US" dirty="0" err="1" smtClean="0"/>
              <a:t>undersaturated</a:t>
            </a:r>
            <a:r>
              <a:rPr lang="en-US" altLang="en-US" dirty="0" smtClean="0"/>
              <a:t> regions occur only in the inner aureole, Tilley attributed their presence to Si loss to the diorite. More likely, SiO</a:t>
            </a:r>
            <a:r>
              <a:rPr lang="en-US" altLang="en-US" baseline="-25000" dirty="0" smtClean="0"/>
              <a:t>2</a:t>
            </a:r>
            <a:r>
              <a:rPr lang="en-US" altLang="en-US" dirty="0" smtClean="0"/>
              <a:t> and water entered partial melts, and were removed. </a:t>
            </a:r>
          </a:p>
          <a:p>
            <a:endParaRPr lang="en-US" altLang="en-US" dirty="0" smtClean="0"/>
          </a:p>
          <a:p>
            <a:r>
              <a:rPr lang="en-US" altLang="en-US" u="sng" dirty="0" smtClean="0"/>
              <a:t>Contact Metamorphism and Skarn Formation, </a:t>
            </a:r>
            <a:r>
              <a:rPr lang="en-US" altLang="en-US" u="sng" dirty="0" err="1" smtClean="0"/>
              <a:t>Crestmore</a:t>
            </a:r>
            <a:r>
              <a:rPr lang="en-US" altLang="en-US" u="sng" dirty="0" smtClean="0"/>
              <a:t>, California</a:t>
            </a:r>
          </a:p>
          <a:p>
            <a:endParaRPr lang="en-US" altLang="en-US" u="sng" dirty="0" smtClean="0"/>
          </a:p>
          <a:p>
            <a:r>
              <a:rPr lang="en-US" altLang="en-US" dirty="0" smtClean="0"/>
              <a:t>The </a:t>
            </a:r>
            <a:r>
              <a:rPr lang="en-US" altLang="en-US" dirty="0" err="1" smtClean="0"/>
              <a:t>Crestmore</a:t>
            </a:r>
            <a:r>
              <a:rPr lang="en-US" altLang="en-US" dirty="0" smtClean="0"/>
              <a:t> Quarry in Los Angeles California is a world famous location for contact </a:t>
            </a:r>
            <a:r>
              <a:rPr lang="en-US" altLang="en-US" dirty="0" err="1" smtClean="0"/>
              <a:t>pyrometamorphism</a:t>
            </a:r>
            <a:r>
              <a:rPr lang="en-US" altLang="en-US" dirty="0" smtClean="0"/>
              <a:t> involving </a:t>
            </a:r>
            <a:r>
              <a:rPr lang="en-US" altLang="en-US" dirty="0" err="1" smtClean="0"/>
              <a:t>metasomatism</a:t>
            </a:r>
            <a:r>
              <a:rPr lang="en-US" altLang="en-US" dirty="0" smtClean="0"/>
              <a:t>. The quarry is operated by a cement company, which uses to products for the manufacture of cement. Most of the aureole is now gone. Burnham's 1959 study provides an excellent view of this classic location. </a:t>
            </a:r>
          </a:p>
          <a:p>
            <a:pPr eaLnBrk="1" hangingPunct="1"/>
            <a:endParaRPr lang="en-US" altLang="en-US" sz="1600" dirty="0" smtClean="0"/>
          </a:p>
        </p:txBody>
      </p:sp>
    </p:spTree>
    <p:extLst>
      <p:ext uri="{BB962C8B-B14F-4D97-AF65-F5344CB8AC3E}">
        <p14:creationId xmlns:p14="http://schemas.microsoft.com/office/powerpoint/2010/main" val="121603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quartz monzonite porphyry was intruded into Mg-bearing carbonates. The country rock had experienced an earlier metamorphic event, and were brucite-bearing calcitic marbles. The temperatures involved at Crestmore were high enough to make this a case of pyrometamorphism. Considering the shallow depth (as evidenced by low pressure minerals) this is very unusual, seen in only a few places on earth.  </a:t>
            </a:r>
          </a:p>
          <a:p>
            <a:endParaRPr lang="en-US" altLang="en-US" smtClean="0"/>
          </a:p>
          <a:p>
            <a:r>
              <a:rPr lang="en-US" altLang="en-US" smtClean="0"/>
              <a:t>Burnham's study mapped four zones, consisting of a total of 10 assemblages.</a:t>
            </a:r>
          </a:p>
          <a:p>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D5E111D-25BF-4F39-87A4-897BE1D6805A}" type="slidenum">
              <a:rPr lang="en-US" altLang="en-US" sz="1300"/>
              <a:pPr eaLnBrk="1" hangingPunct="1">
                <a:spcBef>
                  <a:spcPct val="0"/>
                </a:spcBef>
              </a:pPr>
              <a:t>45</a:t>
            </a:fld>
            <a:endParaRPr lang="en-US" altLang="en-US" sz="1300"/>
          </a:p>
        </p:txBody>
      </p:sp>
    </p:spTree>
    <p:extLst>
      <p:ext uri="{BB962C8B-B14F-4D97-AF65-F5344CB8AC3E}">
        <p14:creationId xmlns:p14="http://schemas.microsoft.com/office/powerpoint/2010/main" val="3785715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Mineral Formulas</a:t>
            </a:r>
          </a:p>
          <a:p>
            <a:endParaRPr lang="en-US" altLang="en-US" smtClean="0"/>
          </a:p>
          <a:p>
            <a:r>
              <a:rPr lang="en-US" altLang="en-US" smtClean="0"/>
              <a:t>Brucite		Mg(OH)</a:t>
            </a:r>
            <a:r>
              <a:rPr lang="en-US" altLang="en-US" baseline="-25000" smtClean="0"/>
              <a:t>2</a:t>
            </a:r>
            <a:endParaRPr lang="en-US" altLang="en-US" smtClean="0"/>
          </a:p>
          <a:p>
            <a:endParaRPr lang="en-US" altLang="en-US" smtClean="0"/>
          </a:p>
          <a:p>
            <a:r>
              <a:rPr lang="en-US" altLang="en-US" smtClean="0"/>
              <a:t>Calcite		CaCO</a:t>
            </a:r>
            <a:r>
              <a:rPr lang="en-US" altLang="en-US" baseline="-25000" smtClean="0"/>
              <a:t>3</a:t>
            </a:r>
            <a:r>
              <a:rPr lang="en-US" altLang="en-US" smtClean="0"/>
              <a:t>	</a:t>
            </a:r>
          </a:p>
          <a:p>
            <a:endParaRPr lang="en-US" altLang="en-US" smtClean="0"/>
          </a:p>
          <a:p>
            <a:r>
              <a:rPr lang="en-US" altLang="en-US" smtClean="0"/>
              <a:t>Clinohumite		Mg</a:t>
            </a:r>
            <a:r>
              <a:rPr lang="en-US" altLang="en-US" baseline="-25000" smtClean="0"/>
              <a:t>9</a:t>
            </a:r>
            <a:r>
              <a:rPr lang="en-US" altLang="en-US" smtClean="0"/>
              <a:t>(SiO</a:t>
            </a:r>
            <a:r>
              <a:rPr lang="en-US" altLang="en-US" baseline="-25000" smtClean="0"/>
              <a:t>4</a:t>
            </a:r>
            <a:r>
              <a:rPr lang="en-US" altLang="en-US" smtClean="0"/>
              <a:t>)</a:t>
            </a:r>
            <a:r>
              <a:rPr lang="en-US" altLang="en-US" baseline="-25000" smtClean="0"/>
              <a:t>4</a:t>
            </a:r>
            <a:r>
              <a:rPr lang="en-US" altLang="en-US" smtClean="0"/>
              <a:t>(F,OH)</a:t>
            </a:r>
            <a:r>
              <a:rPr lang="en-US" altLang="en-US" baseline="-25000" smtClean="0"/>
              <a:t>2</a:t>
            </a:r>
          </a:p>
          <a:p>
            <a:endParaRPr lang="en-US" altLang="en-US" smtClean="0"/>
          </a:p>
          <a:p>
            <a:r>
              <a:rPr lang="en-US" altLang="en-US" smtClean="0"/>
              <a:t>Clinonite		Ca(Mg,Al)</a:t>
            </a:r>
            <a:r>
              <a:rPr lang="en-US" altLang="en-US" baseline="-25000" smtClean="0"/>
              <a:t>3⇌2</a:t>
            </a:r>
            <a:r>
              <a:rPr lang="en-US" altLang="en-US" smtClean="0"/>
              <a:t>Al</a:t>
            </a:r>
            <a:r>
              <a:rPr lang="en-US" altLang="en-US" baseline="-25000" smtClean="0"/>
              <a:t>2</a:t>
            </a:r>
            <a:r>
              <a:rPr lang="en-US" altLang="en-US" smtClean="0"/>
              <a:t>Si</a:t>
            </a:r>
            <a:r>
              <a:rPr lang="en-US" altLang="en-US" baseline="-25000" smtClean="0"/>
              <a:t>2</a:t>
            </a:r>
            <a:r>
              <a:rPr lang="en-US" altLang="en-US" smtClean="0"/>
              <a:t>O</a:t>
            </a:r>
            <a:r>
              <a:rPr lang="en-US" altLang="en-US" baseline="-25000" smtClean="0"/>
              <a:t>10</a:t>
            </a:r>
            <a:r>
              <a:rPr lang="en-US" altLang="en-US" smtClean="0"/>
              <a:t>(OH)</a:t>
            </a:r>
            <a:r>
              <a:rPr lang="en-US" altLang="en-US" baseline="-25000" smtClean="0"/>
              <a:t>2</a:t>
            </a:r>
            <a:endParaRPr lang="en-US" altLang="en-US" smtClean="0"/>
          </a:p>
          <a:p>
            <a:endParaRPr lang="en-US" altLang="en-US" smtClean="0"/>
          </a:p>
          <a:p>
            <a:r>
              <a:rPr lang="en-US" altLang="en-US" smtClean="0"/>
              <a:t>Diopside		CaMgSi</a:t>
            </a:r>
            <a:r>
              <a:rPr lang="en-US" altLang="en-US" baseline="-25000" smtClean="0"/>
              <a:t>2</a:t>
            </a:r>
            <a:r>
              <a:rPr lang="en-US" altLang="en-US" smtClean="0"/>
              <a:t>O</a:t>
            </a:r>
            <a:r>
              <a:rPr lang="en-US" altLang="en-US" baseline="-25000" smtClean="0"/>
              <a:t>6</a:t>
            </a:r>
            <a:endParaRPr lang="en-US" altLang="en-US" smtClean="0"/>
          </a:p>
          <a:p>
            <a:endParaRPr lang="en-US" altLang="en-US" smtClean="0"/>
          </a:p>
          <a:p>
            <a:r>
              <a:rPr lang="en-US" altLang="en-US" smtClean="0"/>
              <a:t>Forsterite		Mg</a:t>
            </a:r>
            <a:r>
              <a:rPr lang="en-US" altLang="en-US" baseline="-25000" smtClean="0"/>
              <a:t>2</a:t>
            </a:r>
            <a:r>
              <a:rPr lang="en-US" altLang="en-US" smtClean="0"/>
              <a:t>SiO</a:t>
            </a:r>
            <a:r>
              <a:rPr lang="en-US" altLang="en-US" baseline="-25000" smtClean="0"/>
              <a:t>4</a:t>
            </a:r>
            <a:endParaRPr lang="en-US" altLang="en-US" smtClean="0"/>
          </a:p>
          <a:p>
            <a:endParaRPr lang="en-US" altLang="en-US" smtClean="0"/>
          </a:p>
          <a:p>
            <a:r>
              <a:rPr lang="en-US" altLang="en-US" smtClean="0"/>
              <a:t>Grossular (garnet)	Ca</a:t>
            </a:r>
            <a:r>
              <a:rPr lang="en-US" altLang="en-US" baseline="-25000" smtClean="0"/>
              <a:t>2</a:t>
            </a:r>
            <a:r>
              <a:rPr lang="en-US" altLang="en-US" smtClean="0"/>
              <a:t>Al</a:t>
            </a:r>
            <a:r>
              <a:rPr lang="en-US" altLang="en-US" baseline="-25000" smtClean="0"/>
              <a:t>2</a:t>
            </a:r>
            <a:r>
              <a:rPr lang="en-US" altLang="en-US" smtClean="0"/>
              <a:t>Si</a:t>
            </a:r>
            <a:r>
              <a:rPr lang="en-US" altLang="en-US" baseline="-25000" smtClean="0"/>
              <a:t>3</a:t>
            </a:r>
            <a:r>
              <a:rPr lang="en-US" altLang="en-US" smtClean="0"/>
              <a:t>O</a:t>
            </a:r>
            <a:r>
              <a:rPr lang="en-US" altLang="en-US" baseline="-25000" smtClean="0"/>
              <a:t>12</a:t>
            </a:r>
            <a:endParaRPr lang="en-US" altLang="en-US" smtClean="0"/>
          </a:p>
          <a:p>
            <a:endParaRPr lang="en-US" altLang="en-US" smtClean="0"/>
          </a:p>
          <a:p>
            <a:r>
              <a:rPr lang="en-US" altLang="en-US" smtClean="0"/>
              <a:t>Melilite		(Ca,Na)</a:t>
            </a:r>
            <a:r>
              <a:rPr lang="en-US" altLang="en-US" baseline="-25000" smtClean="0"/>
              <a:t>2</a:t>
            </a:r>
            <a:r>
              <a:rPr lang="en-US" altLang="en-US" smtClean="0"/>
              <a:t>(Mg,Al)(Si,Al)</a:t>
            </a:r>
            <a:r>
              <a:rPr lang="en-US" altLang="en-US" baseline="-25000" smtClean="0"/>
              <a:t>2</a:t>
            </a:r>
            <a:r>
              <a:rPr lang="en-US" altLang="en-US" smtClean="0"/>
              <a:t>O</a:t>
            </a:r>
            <a:r>
              <a:rPr lang="en-US" altLang="en-US" baseline="-25000" smtClean="0"/>
              <a:t>7</a:t>
            </a:r>
            <a:r>
              <a:rPr lang="en-US" altLang="en-US" smtClean="0"/>
              <a:t>	</a:t>
            </a:r>
          </a:p>
          <a:p>
            <a:endParaRPr lang="en-US" altLang="en-US" smtClean="0"/>
          </a:p>
          <a:p>
            <a:r>
              <a:rPr lang="en-US" altLang="en-US" smtClean="0"/>
              <a:t>Merwinite		Ca</a:t>
            </a:r>
            <a:r>
              <a:rPr lang="en-US" altLang="en-US" baseline="-25000" smtClean="0"/>
              <a:t>3</a:t>
            </a:r>
            <a:r>
              <a:rPr lang="en-US" altLang="en-US" smtClean="0"/>
              <a:t>Mg(SiO</a:t>
            </a:r>
            <a:r>
              <a:rPr lang="en-US" altLang="en-US" baseline="-25000" smtClean="0"/>
              <a:t>4</a:t>
            </a:r>
            <a:r>
              <a:rPr lang="en-US" altLang="en-US" smtClean="0"/>
              <a:t>)</a:t>
            </a:r>
            <a:r>
              <a:rPr lang="en-US" altLang="en-US" baseline="-25000" smtClean="0"/>
              <a:t>2</a:t>
            </a:r>
            <a:endParaRPr lang="en-US" altLang="en-US" smtClean="0"/>
          </a:p>
          <a:p>
            <a:endParaRPr lang="en-US" altLang="en-US" smtClean="0"/>
          </a:p>
          <a:p>
            <a:r>
              <a:rPr lang="en-US" altLang="en-US" smtClean="0"/>
              <a:t>Monticellite		CaMgSiO</a:t>
            </a:r>
            <a:r>
              <a:rPr lang="en-US" altLang="en-US" baseline="-25000" smtClean="0"/>
              <a:t>4</a:t>
            </a:r>
            <a:endParaRPr lang="en-US" altLang="en-US" smtClean="0"/>
          </a:p>
          <a:p>
            <a:endParaRPr lang="en-US" altLang="en-US" smtClean="0"/>
          </a:p>
          <a:p>
            <a:r>
              <a:rPr lang="en-US" altLang="en-US" smtClean="0"/>
              <a:t>Spinel		MgAl</a:t>
            </a:r>
            <a:r>
              <a:rPr lang="en-US" altLang="en-US" baseline="-25000" smtClean="0"/>
              <a:t>2</a:t>
            </a:r>
            <a:r>
              <a:rPr lang="en-US" altLang="en-US" smtClean="0"/>
              <a:t>O</a:t>
            </a:r>
            <a:r>
              <a:rPr lang="en-US" altLang="en-US" baseline="-25000" smtClean="0"/>
              <a:t>4</a:t>
            </a:r>
            <a:endParaRPr lang="en-US" altLang="en-US" smtClean="0"/>
          </a:p>
          <a:p>
            <a:endParaRPr lang="en-US" altLang="en-US" smtClean="0"/>
          </a:p>
          <a:p>
            <a:r>
              <a:rPr lang="en-US" altLang="en-US" smtClean="0"/>
              <a:t>Spurrite		Ca</a:t>
            </a:r>
            <a:r>
              <a:rPr lang="en-US" altLang="en-US" baseline="-25000" smtClean="0"/>
              <a:t>5</a:t>
            </a:r>
            <a:r>
              <a:rPr lang="en-US" altLang="en-US" smtClean="0"/>
              <a:t>(SiO</a:t>
            </a:r>
            <a:r>
              <a:rPr lang="en-US" altLang="en-US" baseline="-25000" smtClean="0"/>
              <a:t>4</a:t>
            </a:r>
            <a:r>
              <a:rPr lang="en-US" altLang="en-US" smtClean="0"/>
              <a:t>)</a:t>
            </a:r>
            <a:r>
              <a:rPr lang="en-US" altLang="en-US" baseline="-25000" smtClean="0"/>
              <a:t>2</a:t>
            </a:r>
            <a:r>
              <a:rPr lang="en-US" altLang="en-US" smtClean="0"/>
              <a:t>(CO</a:t>
            </a:r>
            <a:r>
              <a:rPr lang="en-US" altLang="en-US" baseline="-25000" smtClean="0"/>
              <a:t>3</a:t>
            </a:r>
            <a:r>
              <a:rPr lang="en-US" altLang="en-US" smtClean="0"/>
              <a:t>)</a:t>
            </a:r>
          </a:p>
          <a:p>
            <a:endParaRPr lang="en-US" altLang="en-US" smtClean="0"/>
          </a:p>
          <a:p>
            <a:r>
              <a:rPr lang="en-US" altLang="en-US" smtClean="0"/>
              <a:t>Tillyite		Ca</a:t>
            </a:r>
            <a:r>
              <a:rPr lang="en-US" altLang="en-US" baseline="-25000" smtClean="0"/>
              <a:t>5</a:t>
            </a:r>
            <a:r>
              <a:rPr lang="en-US" altLang="en-US" smtClean="0"/>
              <a:t>Si</a:t>
            </a:r>
            <a:r>
              <a:rPr lang="en-US" altLang="en-US" baseline="-25000" smtClean="0"/>
              <a:t>2</a:t>
            </a:r>
            <a:r>
              <a:rPr lang="en-US" altLang="en-US" smtClean="0"/>
              <a:t>O</a:t>
            </a:r>
            <a:r>
              <a:rPr lang="en-US" altLang="en-US" baseline="-25000" smtClean="0"/>
              <a:t>7</a:t>
            </a:r>
            <a:r>
              <a:rPr lang="en-US" altLang="en-US" smtClean="0"/>
              <a:t>(CO</a:t>
            </a:r>
            <a:r>
              <a:rPr lang="en-US" altLang="en-US" baseline="-25000" smtClean="0"/>
              <a:t>3</a:t>
            </a:r>
            <a:r>
              <a:rPr lang="en-US" altLang="en-US" smtClean="0"/>
              <a:t>)</a:t>
            </a:r>
            <a:r>
              <a:rPr lang="en-US" altLang="en-US" baseline="-25000" smtClean="0"/>
              <a:t>2</a:t>
            </a:r>
            <a:endParaRPr lang="en-US" altLang="en-US" smtClean="0"/>
          </a:p>
          <a:p>
            <a:endParaRPr lang="en-US" altLang="en-US" smtClean="0"/>
          </a:p>
          <a:p>
            <a:r>
              <a:rPr lang="en-US" altLang="en-US" smtClean="0"/>
              <a:t>Vesuvianite (Idocrase)	Ca</a:t>
            </a:r>
            <a:r>
              <a:rPr lang="en-US" altLang="en-US" baseline="-25000" smtClean="0"/>
              <a:t>19</a:t>
            </a:r>
            <a:r>
              <a:rPr lang="en-US" altLang="en-US" smtClean="0"/>
              <a:t>(Al,Mg,)</a:t>
            </a:r>
            <a:r>
              <a:rPr lang="en-US" altLang="en-US" baseline="-25000" smtClean="0"/>
              <a:t>13</a:t>
            </a:r>
            <a:r>
              <a:rPr lang="en-US" altLang="en-US" smtClean="0"/>
              <a:t>B</a:t>
            </a:r>
            <a:r>
              <a:rPr lang="en-US" altLang="en-US" baseline="-25000" smtClean="0"/>
              <a:t>0-5</a:t>
            </a:r>
            <a:r>
              <a:rPr lang="en-US" altLang="en-US" smtClean="0"/>
              <a:t>Si</a:t>
            </a:r>
            <a:r>
              <a:rPr lang="en-US" altLang="en-US" baseline="-25000" smtClean="0"/>
              <a:t>18</a:t>
            </a:r>
            <a:r>
              <a:rPr lang="en-US" altLang="en-US" smtClean="0"/>
              <a:t>O</a:t>
            </a:r>
            <a:r>
              <a:rPr lang="en-US" altLang="en-US" baseline="-25000" smtClean="0"/>
              <a:t>68</a:t>
            </a:r>
            <a:r>
              <a:rPr lang="en-US" altLang="en-US" smtClean="0"/>
              <a:t>(OH,O,F)</a:t>
            </a:r>
            <a:r>
              <a:rPr lang="en-US" altLang="en-US" baseline="-25000" smtClean="0"/>
              <a:t>10</a:t>
            </a:r>
          </a:p>
          <a:p>
            <a:endParaRPr lang="en-US" altLang="en-US" smtClean="0"/>
          </a:p>
          <a:p>
            <a:r>
              <a:rPr lang="en-US" altLang="en-US" smtClean="0"/>
              <a:t>Wollastonite		CaSiO</a:t>
            </a:r>
            <a:r>
              <a:rPr lang="en-US" altLang="en-US" baseline="-25000" smtClean="0"/>
              <a:t>3</a:t>
            </a:r>
            <a:endParaRPr lang="en-US" altLang="en-US" smtClean="0"/>
          </a:p>
          <a:p>
            <a:endParaRPr lang="en-US" altLang="en-US" smtClean="0"/>
          </a:p>
          <a:p>
            <a:r>
              <a:rPr lang="en-US" altLang="en-US" smtClean="0"/>
              <a:t>This kind of representation represents information overload. It is difficult to remember all the assemblages, and the chemistry that is taking please is difficult to interpret.  It is clear there are a progression of minerals, such as the replacement of clinohumite by clintonite between assemblages 2 and 3. The appearance of the index minerals is also clear. In order to help clarify what is actually happening, we can rewrite the information in the form of chemical equations</a:t>
            </a:r>
          </a:p>
          <a:p>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E9CFAC6-9555-48BF-99E0-9F96225909F1}" type="slidenum">
              <a:rPr lang="en-US" altLang="en-US" sz="1300"/>
              <a:pPr eaLnBrk="1" hangingPunct="1">
                <a:spcBef>
                  <a:spcPct val="0"/>
                </a:spcBef>
              </a:pPr>
              <a:t>46</a:t>
            </a:fld>
            <a:endParaRPr lang="en-US" altLang="en-US" sz="1300"/>
          </a:p>
        </p:txBody>
      </p:sp>
    </p:spTree>
    <p:extLst>
      <p:ext uri="{BB962C8B-B14F-4D97-AF65-F5344CB8AC3E}">
        <p14:creationId xmlns:p14="http://schemas.microsoft.com/office/powerpoint/2010/main" val="1644139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chemical equations provide additional information, but also have draw-backs. They aren't easy to determine. They also are difficult to remember. But they do provide information not clear from the mineral assemblages alone, such as the liberation of carbon dioxide during the formation of </a:t>
            </a:r>
            <a:r>
              <a:rPr lang="en-US" altLang="en-US" dirty="0" err="1" smtClean="0"/>
              <a:t>vesuvianite</a:t>
            </a:r>
            <a:r>
              <a:rPr lang="en-US" altLang="en-US" dirty="0" smtClean="0"/>
              <a:t>.  This has lead to a new trend, treating all </a:t>
            </a:r>
            <a:r>
              <a:rPr lang="en-US" altLang="en-US" dirty="0" err="1" smtClean="0"/>
              <a:t>isograds</a:t>
            </a:r>
            <a:r>
              <a:rPr lang="en-US" altLang="en-US" smtClean="0"/>
              <a:t> as chemical reactions, whenever possible. </a:t>
            </a:r>
          </a:p>
          <a:p>
            <a:endParaRPr lang="en-US" altLang="en-US" dirty="0" smtClean="0"/>
          </a:p>
          <a:p>
            <a:r>
              <a:rPr lang="en-US" altLang="en-US" dirty="0" smtClean="0"/>
              <a:t>Large quantities of numerical data are often handled best by displaying the data graphically.  Examination of the mineral list reveals that most of the minerals can be represented by the system CaO-MgO-SiO</a:t>
            </a:r>
            <a:r>
              <a:rPr lang="en-US" altLang="en-US" baseline="-25000" dirty="0" smtClean="0"/>
              <a:t>2</a:t>
            </a:r>
            <a:r>
              <a:rPr lang="en-US" altLang="en-US" dirty="0" smtClean="0"/>
              <a:t>-CO</a:t>
            </a:r>
            <a:r>
              <a:rPr lang="en-US" altLang="en-US" baseline="-25000" dirty="0" smtClean="0"/>
              <a:t>2</a:t>
            </a:r>
            <a:r>
              <a:rPr lang="en-US" altLang="en-US" dirty="0" smtClean="0"/>
              <a:t>-H</a:t>
            </a:r>
            <a:r>
              <a:rPr lang="en-US" altLang="en-US" baseline="-25000" dirty="0" smtClean="0"/>
              <a:t>2</a:t>
            </a:r>
            <a:r>
              <a:rPr lang="en-US" altLang="en-US" dirty="0" smtClean="0"/>
              <a:t>O. Omitting the volatiles, the system can be plotted on the ternary diagram CaO-MgO-SiO</a:t>
            </a:r>
            <a:r>
              <a:rPr lang="en-US" altLang="en-US" baseline="-25000" dirty="0" smtClean="0"/>
              <a:t>2 </a:t>
            </a:r>
            <a:r>
              <a:rPr lang="en-US" altLang="en-US" dirty="0" smtClean="0"/>
              <a:t>(Figure 21-18).</a:t>
            </a:r>
          </a:p>
          <a:p>
            <a:endParaRPr lang="en-US" altLang="en-US" dirty="0" smtClean="0"/>
          </a:p>
          <a:p>
            <a:endParaRPr lang="en-US" altLang="en-US" dirty="0"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D198011-0575-49A7-8858-4DD23084590B}" type="slidenum">
              <a:rPr lang="en-US" altLang="en-US" sz="1300"/>
              <a:pPr eaLnBrk="1" hangingPunct="1">
                <a:spcBef>
                  <a:spcPct val="0"/>
                </a:spcBef>
              </a:pPr>
              <a:t>47</a:t>
            </a:fld>
            <a:endParaRPr lang="en-US" altLang="en-US" sz="1300"/>
          </a:p>
        </p:txBody>
      </p:sp>
    </p:spTree>
    <p:extLst>
      <p:ext uri="{BB962C8B-B14F-4D97-AF65-F5344CB8AC3E}">
        <p14:creationId xmlns:p14="http://schemas.microsoft.com/office/powerpoint/2010/main" val="436269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Such diagrams are called </a:t>
            </a:r>
            <a:r>
              <a:rPr lang="en-US" altLang="en-US" b="1" dirty="0" err="1" smtClean="0"/>
              <a:t>chemographic</a:t>
            </a:r>
            <a:r>
              <a:rPr lang="en-US" altLang="en-US" b="1" dirty="0" smtClean="0"/>
              <a:t> compatibility</a:t>
            </a:r>
            <a:r>
              <a:rPr lang="en-US" altLang="en-US" dirty="0" smtClean="0"/>
              <a:t>, or </a:t>
            </a:r>
            <a:r>
              <a:rPr lang="en-US" altLang="en-US" b="1" dirty="0" smtClean="0"/>
              <a:t>composition-</a:t>
            </a:r>
            <a:r>
              <a:rPr lang="en-US" altLang="en-US" b="1" dirty="0" err="1" smtClean="0"/>
              <a:t>paragenesis</a:t>
            </a:r>
            <a:r>
              <a:rPr lang="en-US" altLang="en-US" dirty="0" smtClean="0"/>
              <a:t> diagrams. </a:t>
            </a:r>
          </a:p>
          <a:p>
            <a:endParaRPr lang="en-US" altLang="en-US" dirty="0" smtClean="0"/>
          </a:p>
          <a:p>
            <a:r>
              <a:rPr lang="en-US" altLang="en-US" dirty="0" smtClean="0"/>
              <a:t>Figure 21-18 shows the diagram for </a:t>
            </a:r>
            <a:r>
              <a:rPr lang="en-US" altLang="en-US" dirty="0" err="1" smtClean="0"/>
              <a:t>Crestmore</a:t>
            </a:r>
            <a:r>
              <a:rPr lang="en-US" altLang="en-US" dirty="0" smtClean="0"/>
              <a:t>. All of the minerals in the assemblages are plotted on the diagram. Coexisting minerals are connected by lines, called "tie-lines". The numbers represent the mineral assemblages discussed previously. Any point which lies within a small triangle created by the tie-lines will consist of the minerals at the corners of the triangle. Points lying on lines will consist of just the two minerals at opposite ends of the line. Presented in this manner, a trend leaps off the page. The mineral assemblages become increasing rich in silica. Since Mg-bearing carbonates have little silica available, the only likely source of silica is from silica-rich fluids released from the magma. </a:t>
            </a:r>
          </a:p>
          <a:p>
            <a:endParaRPr lang="en-US" altLang="en-US" dirty="0" smtClean="0"/>
          </a:p>
          <a:p>
            <a:r>
              <a:rPr lang="en-US" altLang="en-US" dirty="0" smtClean="0"/>
              <a:t>The porphyry nature of the intrusive rock supports this idea. When the magma is rising, crystals form and grow, becoming phenocrysts. When the magma gets close to the surface, the volatiles may escape. This quickly undercools the magma (raises the melting point) and the remaining magma solidifies in tiny crystals. The escaping volatiles, especially water, are hot and loaded with dissolved silica. The heat from the escaping water adds to convective heat loss, and creates a </a:t>
            </a:r>
            <a:r>
              <a:rPr lang="en-US" altLang="en-US" dirty="0" err="1" smtClean="0"/>
              <a:t>pyrometamorphic</a:t>
            </a:r>
            <a:r>
              <a:rPr lang="en-US" altLang="en-US" dirty="0" smtClean="0"/>
              <a:t> situation. The silica reacts with the carbonates, creating the assemblages seen. Alumina and volatiles were omitted. </a:t>
            </a:r>
          </a:p>
          <a:p>
            <a:endParaRPr lang="en-US" altLang="en-US" dirty="0" smtClean="0"/>
          </a:p>
          <a:p>
            <a:r>
              <a:rPr lang="en-US" altLang="en-US" dirty="0" smtClean="0"/>
              <a:t>Care must be chosen in selecting the three end members. Computers have actually aided the process, since they can plot all possible diagrams for examination. This removes a lot of the fun of discovery, however, since no intuition is involved.</a:t>
            </a:r>
          </a:p>
          <a:p>
            <a:endParaRPr lang="en-US" alt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255B204-8357-4E90-9A42-1992E8B95548}" type="slidenum">
              <a:rPr lang="en-US" altLang="en-US" sz="1300"/>
              <a:pPr eaLnBrk="1" hangingPunct="1">
                <a:spcBef>
                  <a:spcPct val="0"/>
                </a:spcBef>
              </a:pPr>
              <a:t>48</a:t>
            </a:fld>
            <a:endParaRPr lang="en-US" altLang="en-US" sz="1300"/>
          </a:p>
        </p:txBody>
      </p:sp>
    </p:spTree>
    <p:extLst>
      <p:ext uri="{BB962C8B-B14F-4D97-AF65-F5344CB8AC3E}">
        <p14:creationId xmlns:p14="http://schemas.microsoft.com/office/powerpoint/2010/main" val="416029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Generally the study of coal, petroleum, and ore deposits are excluded from petrology. Anthracite, the highest grade of coal, is regarded as metamorphic. Many ore formation processes involve metamorphic reactions. The exclusion is based solely on the perceived need to have specialists in these subjects.	</a:t>
            </a:r>
          </a:p>
          <a:p>
            <a:endParaRPr lang="en-US" altLang="en-US" dirty="0" smtClean="0"/>
          </a:p>
          <a:p>
            <a:r>
              <a:rPr lang="en-US" altLang="en-US" b="1" dirty="0" smtClean="0"/>
              <a:t>Agents of Metamorphism</a:t>
            </a:r>
          </a:p>
          <a:p>
            <a:endParaRPr lang="en-US" altLang="en-US" dirty="0" smtClean="0"/>
          </a:p>
          <a:p>
            <a:r>
              <a:rPr lang="en-US" altLang="en-US" dirty="0" smtClean="0"/>
              <a:t>Any change in the physical or chemical state of a rock can potentially lead to metamorphism. Several “agents”, or types of change are commonly recognized. These may act independently, but are often observed to act in combination. These are covered in the</a:t>
            </a:r>
            <a:r>
              <a:rPr lang="en-US" altLang="en-US" baseline="0" dirty="0" smtClean="0"/>
              <a:t> lab lecture for lecture 9. They  will be examined further here. </a:t>
            </a:r>
            <a:endParaRPr lang="en-US" altLang="en-US" dirty="0" smtClean="0"/>
          </a:p>
          <a:p>
            <a:endParaRPr lang="en-US" alt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B623CAA-38C7-44E0-9D88-AF39C6BB9569}" type="slidenum">
              <a:rPr lang="en-US" altLang="en-US" sz="1300"/>
              <a:pPr eaLnBrk="1" hangingPunct="1">
                <a:spcBef>
                  <a:spcPct val="0"/>
                </a:spcBef>
              </a:pPr>
              <a:t>5</a:t>
            </a:fld>
            <a:endParaRPr lang="en-US" altLang="en-US" sz="1300"/>
          </a:p>
        </p:txBody>
      </p:sp>
    </p:spTree>
    <p:extLst>
      <p:ext uri="{BB962C8B-B14F-4D97-AF65-F5344CB8AC3E}">
        <p14:creationId xmlns:p14="http://schemas.microsoft.com/office/powerpoint/2010/main" val="360932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Temperature</a:t>
            </a:r>
          </a:p>
          <a:p>
            <a:endParaRPr lang="en-US" altLang="en-US" dirty="0" smtClean="0"/>
          </a:p>
          <a:p>
            <a:r>
              <a:rPr lang="en-US" altLang="en-US" dirty="0" smtClean="0"/>
              <a:t>Metamorphism Introduction, slide 5 here</a:t>
            </a:r>
          </a:p>
          <a:p>
            <a:endParaRPr lang="en-US" altLang="en-US" dirty="0" smtClean="0"/>
          </a:p>
          <a:p>
            <a:r>
              <a:rPr lang="en-US" altLang="en-US" dirty="0" smtClean="0"/>
              <a:t>Changes in temperature commonly contribute to metamorphic changes.  Figure 1-9 shows the ordinary oceanic and continental </a:t>
            </a:r>
            <a:r>
              <a:rPr lang="en-US" altLang="en-US" dirty="0" err="1" smtClean="0"/>
              <a:t>geotherms</a:t>
            </a:r>
            <a:r>
              <a:rPr lang="en-US" altLang="en-US" dirty="0" smtClean="0"/>
              <a:t>. The boundary lines shown, between 10-40 </a:t>
            </a:r>
            <a:r>
              <a:rPr lang="en-US" altLang="en-US" dirty="0" err="1" smtClean="0"/>
              <a:t>kms</a:t>
            </a:r>
            <a:r>
              <a:rPr lang="en-US" altLang="en-US" dirty="0" smtClean="0"/>
              <a:t>, represent mid to lower continental crust. The continental geotherm is considerably higher, due to LIL elements, which concentrate in continental crust and generate significant heat. </a:t>
            </a:r>
          </a:p>
          <a:p>
            <a:endParaRPr lang="en-US" altLang="en-US" dirty="0" smtClean="0"/>
          </a:p>
          <a:p>
            <a:r>
              <a:rPr lang="en-US" altLang="en-US" dirty="0" smtClean="0"/>
              <a:t>Increased heat promotes recrystallization, especially:</a:t>
            </a:r>
          </a:p>
          <a:p>
            <a:endParaRPr lang="en-US" altLang="en-US" dirty="0" smtClean="0"/>
          </a:p>
          <a:p>
            <a:r>
              <a:rPr lang="en-US" altLang="en-US" dirty="0" smtClean="0"/>
              <a:t>1. When the rocks are fine-grained, because these have much higher area/volume ratios, and reactions occur on surfaces.</a:t>
            </a:r>
          </a:p>
          <a:p>
            <a:endParaRPr lang="en-US" altLang="en-US" dirty="0" smtClean="0"/>
          </a:p>
          <a:p>
            <a:r>
              <a:rPr lang="en-US" altLang="en-US" dirty="0" smtClean="0"/>
              <a:t>2. When the environment is static. Shear stresses typically reduce grain sizes.</a:t>
            </a:r>
          </a:p>
          <a:p>
            <a:endParaRPr lang="en-US" altLang="en-US" dirty="0" smtClean="0"/>
          </a:p>
          <a:p>
            <a:endParaRPr lang="en-US" altLang="en-US" dirty="0" smtClean="0"/>
          </a:p>
          <a:p>
            <a:r>
              <a:rPr lang="en-US" altLang="en-US" dirty="0" smtClean="0"/>
              <a:t>The process of converting smaller grains to fewer, larger grains of the same type is annealing, often observed in metals and ceramics when these materials are held at high temperatures.</a:t>
            </a:r>
          </a:p>
          <a:p>
            <a:endParaRPr lang="en-US" altLang="en-US" dirty="0" smtClean="0"/>
          </a:p>
          <a:p>
            <a:r>
              <a:rPr lang="en-US" altLang="en-US" dirty="0" smtClean="0"/>
              <a:t>Increased heat may also take a mineral beyond its natural limit of stability. This results in a reaction or reactions that consume the mineral, forming a new stable phase. Kinetic barriers can and do impede this process, sometimes precluding it from occurring until very much higher temperatures are reached. Some substances, known as mineralizers (effectively catalysts) reduce the kinetic barriers. Fluoride ion is a very effective mineralizer, and water and carbon dioxide may play the same role, The types of reactions which may occur include:</a:t>
            </a:r>
          </a:p>
          <a:p>
            <a:endParaRPr lang="en-US" altLang="en-US" dirty="0" smtClean="0"/>
          </a:p>
          <a:p>
            <a:r>
              <a:rPr lang="en-US" altLang="en-US" dirty="0" smtClean="0"/>
              <a:t>1. </a:t>
            </a:r>
            <a:r>
              <a:rPr lang="en-US" altLang="en-US" dirty="0" err="1" smtClean="0"/>
              <a:t>Devolatilization</a:t>
            </a:r>
            <a:r>
              <a:rPr lang="en-US" altLang="en-US" dirty="0" smtClean="0"/>
              <a:t> reactions - This may include dehydration or </a:t>
            </a:r>
            <a:r>
              <a:rPr lang="en-US" altLang="en-US" dirty="0" err="1" smtClean="0"/>
              <a:t>decarbonation</a:t>
            </a:r>
            <a:r>
              <a:rPr lang="en-US" altLang="en-US" dirty="0" smtClean="0"/>
              <a:t>, as water or carbon dioxide molecules break bonds at increasing temperatures. Volatile-bearing minerals must be in the original assemblage for these reactions to occur. The higher the volatile content, the more likely these reactions are to occur. Minerals such as clays, zeolites, chlorites, and serpentines form at low temperature, and </a:t>
            </a:r>
            <a:r>
              <a:rPr lang="en-US" altLang="en-US" dirty="0" err="1" smtClean="0"/>
              <a:t>there</a:t>
            </a:r>
            <a:r>
              <a:rPr lang="en-US" altLang="en-US" dirty="0" smtClean="0"/>
              <a:t> very volatile rich character makes them targets for diagenetic and low-temperature metamorphic reactions.</a:t>
            </a:r>
          </a:p>
          <a:p>
            <a:endParaRPr lang="en-US" altLang="en-US" dirty="0" smtClean="0"/>
          </a:p>
          <a:p>
            <a:r>
              <a:rPr lang="en-US" altLang="en-US" dirty="0" smtClean="0"/>
              <a:t>2. Crystallization reactions - These include the formation of new minerals, as well as the recrystallization of existing minerals. The term </a:t>
            </a:r>
            <a:r>
              <a:rPr lang="en-US" altLang="en-US" dirty="0" err="1" smtClean="0"/>
              <a:t>neocrystallization</a:t>
            </a:r>
            <a:r>
              <a:rPr lang="en-US" altLang="en-US" dirty="0" smtClean="0"/>
              <a:t> is sometimes used to specify that new minerals are being formed.</a:t>
            </a:r>
          </a:p>
          <a:p>
            <a:endParaRPr lang="en-US" altLang="en-US" dirty="0" smtClean="0"/>
          </a:p>
          <a:p>
            <a:r>
              <a:rPr lang="en-US" altLang="en-US" dirty="0" smtClean="0"/>
              <a:t>3. Kinetic barrier - As temperatures are raised, kinetic barriers that may preclude some reactions </a:t>
            </a:r>
            <a:r>
              <a:rPr lang="en-US" altLang="en-US" dirty="0" err="1" smtClean="0"/>
              <a:t>form</a:t>
            </a:r>
            <a:r>
              <a:rPr lang="en-US" altLang="en-US" dirty="0" smtClean="0"/>
              <a:t> occurring may be overcome. These barriers prevent the attainment of equilibrium at lower temperatures, but elevated temperatures allow the rocks to equilibrate. </a:t>
            </a:r>
          </a:p>
          <a:p>
            <a:r>
              <a:rPr lang="en-US" altLang="en-US" dirty="0" smtClean="0"/>
              <a:t> 	</a:t>
            </a:r>
          </a:p>
          <a:p>
            <a:r>
              <a:rPr lang="en-US" altLang="en-US" b="1" dirty="0" smtClean="0"/>
              <a:t>Pressure</a:t>
            </a:r>
          </a:p>
          <a:p>
            <a:endParaRPr lang="en-US" altLang="en-US" dirty="0" smtClean="0"/>
          </a:p>
          <a:p>
            <a:r>
              <a:rPr lang="en-US" altLang="en-US" dirty="0" smtClean="0"/>
              <a:t>Since most rocks are metamorphosed at regions within the earth where temperatures are higher, pressure has also necessarily increased. Such pressure is variously known as lithostatic, confining, or load pressure. Most rocks will find themselves under conditions represented by the geothermal gradients curves of figure 1-9. Perturbations of the geothermal gradient can and do occur:</a:t>
            </a:r>
          </a:p>
          <a:p>
            <a:endParaRPr lang="en-US" altLang="en-US" dirty="0" smtClean="0"/>
          </a:p>
          <a:p>
            <a:r>
              <a:rPr lang="en-US" altLang="en-US" dirty="0" smtClean="0"/>
              <a:t>Lower than average - Within a </a:t>
            </a:r>
            <a:r>
              <a:rPr lang="en-US" altLang="en-US" dirty="0" err="1" smtClean="0"/>
              <a:t>subducting</a:t>
            </a:r>
            <a:r>
              <a:rPr lang="en-US" altLang="en-US" dirty="0" smtClean="0"/>
              <a:t> plate</a:t>
            </a:r>
          </a:p>
          <a:p>
            <a:endParaRPr lang="en-US" altLang="en-US" dirty="0" smtClean="0"/>
          </a:p>
          <a:p>
            <a:r>
              <a:rPr lang="en-US" altLang="en-US" dirty="0" smtClean="0"/>
              <a:t>Higher than average - Above a hot spot, near an igneous intrusion, unusual radioactive concentrations, near zones of crustal thickening or extension</a:t>
            </a:r>
          </a:p>
          <a:p>
            <a:endParaRPr lang="en-US" altLang="en-US" dirty="0" smtClean="0"/>
          </a:p>
          <a:p>
            <a:r>
              <a:rPr lang="en-US" altLang="en-US" dirty="0" smtClean="0"/>
              <a:t>Most perturbations are transient phenomena, and the effects will diminish as the perturbations disappears.  </a:t>
            </a:r>
          </a:p>
          <a:p>
            <a:endParaRPr lang="en-US" altLang="en-US" dirty="0" smtClean="0"/>
          </a:p>
          <a:p>
            <a:r>
              <a:rPr lang="en-US" altLang="en-US" dirty="0" smtClean="0"/>
              <a:t>Examination of old orogenic belts can yield useful information about the pressure temperature relationships that have occurred under different conditions. </a:t>
            </a:r>
          </a:p>
          <a:p>
            <a:endParaRPr lang="en-US" altLang="en-US" dirty="0" smtClean="0"/>
          </a:p>
          <a:p>
            <a:endParaRPr lang="en-US" altLang="en-US" dirty="0"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D9F5A6F-2AC4-4721-81E5-07C55946B0EF}" type="slidenum">
              <a:rPr lang="en-US" altLang="en-US" sz="1300"/>
              <a:pPr eaLnBrk="1" hangingPunct="1">
                <a:spcBef>
                  <a:spcPct val="0"/>
                </a:spcBef>
              </a:pPr>
              <a:t>6</a:t>
            </a:fld>
            <a:endParaRPr lang="en-US" altLang="en-US" sz="1300"/>
          </a:p>
        </p:txBody>
      </p:sp>
    </p:spTree>
    <p:extLst>
      <p:ext uri="{BB962C8B-B14F-4D97-AF65-F5344CB8AC3E}">
        <p14:creationId xmlns:p14="http://schemas.microsoft.com/office/powerpoint/2010/main" val="308594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21-1 shows a plot of data from studies that have been done. Typically these data are generated by traversing a metamorphic outcrop from the lowest toward the highest grade of metamorphism. Highest grade conditions are usually at the greatest depths. However, the traverses rarely represent a true vertical cross-section, and are thus not representative of the exact geothermal gradient. Post-metamorphic uplift and erosion are uneven, accounting for many of the problems observed. The metamorphic field gradients, aka metamorphic trajectories or arrays, give us the best estimate we have of the true geothermal gradient at the time of metamorphism. Actual trajectories may vary across an </a:t>
            </a:r>
            <a:r>
              <a:rPr lang="en-US" altLang="en-US" dirty="0" err="1" smtClean="0"/>
              <a:t>orogen</a:t>
            </a:r>
            <a:r>
              <a:rPr lang="en-US" altLang="en-US" dirty="0" smtClean="0"/>
              <a:t>, increasing toward the point where heat and </a:t>
            </a:r>
            <a:r>
              <a:rPr lang="en-US" altLang="en-US" dirty="0" err="1" smtClean="0"/>
              <a:t>plutonism</a:t>
            </a:r>
            <a:r>
              <a:rPr lang="en-US" altLang="en-US" dirty="0" smtClean="0"/>
              <a:t> were highest. </a:t>
            </a:r>
          </a:p>
          <a:p>
            <a:endParaRPr lang="en-US" altLang="en-US" dirty="0" smtClean="0"/>
          </a:p>
          <a:p>
            <a:r>
              <a:rPr lang="en-US" altLang="en-US" dirty="0" smtClean="0"/>
              <a:t>Minerals have stability limits for pressure as well as temperature. Increasing pressure may cause the disappearance of a mineral, replacing it with a new phase. The different trajectories seen in Figure 21-1 may thus show quite different replacement patterns. For example, the Franciscan path is nearly vertical, indicating rapid change in pressure with little increase in temperature. The various trajectories for Scottish rocks show a much higher rate of temperature change, often with modest pressure increases.</a:t>
            </a:r>
          </a:p>
          <a:p>
            <a:endParaRPr lang="en-US" altLang="en-US" dirty="0" smtClean="0"/>
          </a:p>
          <a:p>
            <a:r>
              <a:rPr lang="en-US" altLang="en-US" dirty="0" smtClean="0"/>
              <a:t>The term “metamorphic grade” is often used to express the degree of metamorphism. Generally more attention is paid to temperature than pressure in determining metamorphic grade. If we accept the role of pressure as being subsidiary to temperature, than pressure can be a modifier. When pressures are low, less dense phases will form, whereas high pressures favor denser minerals.</a:t>
            </a:r>
          </a:p>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67E84B6-B053-4BA5-9D90-4D6C98C374D3}" type="slidenum">
              <a:rPr lang="en-US" altLang="en-US" sz="1300"/>
              <a:pPr eaLnBrk="1" hangingPunct="1">
                <a:spcBef>
                  <a:spcPct val="0"/>
                </a:spcBef>
              </a:pPr>
              <a:t>7</a:t>
            </a:fld>
            <a:endParaRPr lang="en-US" altLang="en-US" sz="1300"/>
          </a:p>
        </p:txBody>
      </p:sp>
    </p:spTree>
    <p:extLst>
      <p:ext uri="{BB962C8B-B14F-4D97-AF65-F5344CB8AC3E}">
        <p14:creationId xmlns:p14="http://schemas.microsoft.com/office/powerpoint/2010/main" val="156836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(Roll mouse) The type of pressure is also important. Lithostatic pressure is equal in all directions. Tectonic pressures are usually directed along an axis. When this occurs, ductile flow usually occurs in a way that reduces the effect of the imposed pressure. (Le Châtlier again) This happens whenever the imposed pressure differential exceeds the strength of the rock. This happens below a relatively shallow depth. Above this depth, the rocks behave in a brittle manner, fracturing and then moving along the fracture (= faulting).</a:t>
            </a:r>
          </a:p>
          <a:p>
            <a:endParaRPr lang="en-US" altLang="en-US" smtClean="0"/>
          </a:p>
          <a:p>
            <a:r>
              <a:rPr lang="en-US" altLang="en-US" b="1" smtClean="0"/>
              <a:t>Deviatoric Stress </a:t>
            </a:r>
            <a:r>
              <a:rPr lang="en-US" altLang="en-US" smtClean="0"/>
              <a:t>(roll mouse)</a:t>
            </a:r>
            <a:endParaRPr lang="en-US" altLang="en-US" b="1" smtClean="0"/>
          </a:p>
          <a:p>
            <a:r>
              <a:rPr lang="en-US" altLang="en-US" b="1" smtClean="0"/>
              <a:t> </a:t>
            </a:r>
            <a:endParaRPr lang="en-US" altLang="en-US" smtClean="0"/>
          </a:p>
          <a:p>
            <a:r>
              <a:rPr lang="en-US" altLang="en-US" smtClean="0"/>
              <a:t>Deformation, common in metamorphic rocks, is seen only when pressure is unequal in different directions. Lithostatic pressure, which is uniform (equal in all directions), can produce only equal contraction, not deformation. Deviatoric stress (unequal in different directions) is produced by tectonic forces.  Three dimensional vectors (such as force) can be resolved into three principal components. The stress tensor can be resolved into three principal components, as follows:</a:t>
            </a:r>
          </a:p>
          <a:p>
            <a:r>
              <a:rPr lang="en-US" altLang="en-US" smtClean="0"/>
              <a:t>(roll mouse - 3 times)</a:t>
            </a:r>
          </a:p>
          <a:p>
            <a:endParaRPr lang="en-US" altLang="en-US" smtClean="0"/>
          </a:p>
          <a:p>
            <a:r>
              <a:rPr lang="en-US" altLang="en-US" smtClean="0"/>
              <a:t>σ</a:t>
            </a:r>
            <a:r>
              <a:rPr lang="en-US" altLang="en-US" baseline="-25000" smtClean="0"/>
              <a:t>1</a:t>
            </a:r>
            <a:r>
              <a:rPr lang="en-US" altLang="en-US" smtClean="0"/>
              <a:t> is the maximum principal stress</a:t>
            </a:r>
          </a:p>
          <a:p>
            <a:endParaRPr lang="en-US" altLang="en-US" smtClean="0"/>
          </a:p>
          <a:p>
            <a:r>
              <a:rPr lang="en-US" altLang="en-US" smtClean="0"/>
              <a:t>σ</a:t>
            </a:r>
            <a:r>
              <a:rPr lang="en-US" altLang="en-US" baseline="-25000" smtClean="0"/>
              <a:t>2</a:t>
            </a:r>
            <a:r>
              <a:rPr lang="en-US" altLang="en-US" smtClean="0"/>
              <a:t> is the intermediate principal stress</a:t>
            </a:r>
          </a:p>
          <a:p>
            <a:endParaRPr lang="en-US" altLang="en-US" smtClean="0"/>
          </a:p>
          <a:p>
            <a:r>
              <a:rPr lang="en-US" altLang="en-US" smtClean="0"/>
              <a:t>σ</a:t>
            </a:r>
            <a:r>
              <a:rPr lang="en-US" altLang="en-US" baseline="-25000" smtClean="0"/>
              <a:t>3</a:t>
            </a:r>
            <a:r>
              <a:rPr lang="en-US" altLang="en-US" smtClean="0"/>
              <a:t> is the minimum principal stress</a:t>
            </a:r>
          </a:p>
          <a:p>
            <a:endParaRPr lang="en-US" altLang="en-US" smtClean="0"/>
          </a:p>
          <a:p>
            <a:r>
              <a:rPr lang="en-US" altLang="en-US" smtClean="0"/>
              <a:t>(roll mouse) For uniform stress, σ</a:t>
            </a:r>
            <a:r>
              <a:rPr lang="en-US" altLang="en-US" baseline="-25000" smtClean="0"/>
              <a:t>1</a:t>
            </a:r>
            <a:r>
              <a:rPr lang="en-US" altLang="en-US" smtClean="0"/>
              <a:t> = σ</a:t>
            </a:r>
            <a:r>
              <a:rPr lang="en-US" altLang="en-US" baseline="-25000" smtClean="0"/>
              <a:t>2</a:t>
            </a:r>
            <a:r>
              <a:rPr lang="en-US" altLang="en-US" smtClean="0"/>
              <a:t> =</a:t>
            </a:r>
            <a:r>
              <a:rPr lang="en-US" altLang="en-US" baseline="-25000" smtClean="0"/>
              <a:t> </a:t>
            </a:r>
            <a:r>
              <a:rPr lang="en-US" altLang="en-US" smtClean="0"/>
              <a:t>σ</a:t>
            </a:r>
            <a:r>
              <a:rPr lang="en-US" altLang="en-US" baseline="-25000" smtClean="0"/>
              <a:t>3</a:t>
            </a:r>
            <a:r>
              <a:rPr lang="en-US" altLang="en-US" smtClean="0"/>
              <a:t>. Stress will be maintained as long as differential pressure is applied, and keeps pace with the rocks ability to yield. Examples include orogenic belts, extending rifts, and shear zones. The yielding by the rock is deformation, aka strain. Stress is force/unit area, and the deformational response is strain. </a:t>
            </a:r>
          </a:p>
          <a:p>
            <a:endParaRPr lang="en-US"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3CBFCAC-289C-4792-B7EB-DEF1324F1883}" type="slidenum">
              <a:rPr lang="en-US" altLang="en-US" sz="1300"/>
              <a:pPr eaLnBrk="1" hangingPunct="1">
                <a:spcBef>
                  <a:spcPct val="0"/>
                </a:spcBef>
              </a:pPr>
              <a:t>8</a:t>
            </a:fld>
            <a:endParaRPr lang="en-US" altLang="en-US" sz="1300"/>
          </a:p>
        </p:txBody>
      </p:sp>
    </p:spTree>
    <p:extLst>
      <p:ext uri="{BB962C8B-B14F-4D97-AF65-F5344CB8AC3E}">
        <p14:creationId xmlns:p14="http://schemas.microsoft.com/office/powerpoint/2010/main" val="130544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altLang="en-US" smtClean="0"/>
              <a:t>Deviatoric stress affects the textures and structures, </a:t>
            </a:r>
            <a:r>
              <a:rPr lang="en-US" altLang="en-US" smtClean="0">
                <a:solidFill>
                  <a:srgbClr val="00CC00"/>
                </a:solidFill>
              </a:rPr>
              <a:t>but not the equilibrium mineral assemblage</a:t>
            </a:r>
          </a:p>
          <a:p>
            <a:pPr>
              <a:spcBef>
                <a:spcPts val="600"/>
              </a:spcBef>
            </a:pPr>
            <a:r>
              <a:rPr lang="en-US" altLang="en-US" smtClean="0"/>
              <a:t>Strain energy may overcome kinetic barriers to reactions</a:t>
            </a:r>
          </a:p>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373A815-E005-48AC-A610-DCDA28B3031C}" type="slidenum">
              <a:rPr lang="en-US" altLang="en-US" sz="1300"/>
              <a:pPr eaLnBrk="1" hangingPunct="1">
                <a:spcBef>
                  <a:spcPct val="0"/>
                </a:spcBef>
              </a:pPr>
              <a:t>9</a:t>
            </a:fld>
            <a:endParaRPr lang="en-US" altLang="en-US" sz="1300"/>
          </a:p>
        </p:txBody>
      </p:sp>
    </p:spTree>
    <p:extLst>
      <p:ext uri="{BB962C8B-B14F-4D97-AF65-F5344CB8AC3E}">
        <p14:creationId xmlns:p14="http://schemas.microsoft.com/office/powerpoint/2010/main" val="46843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B9C165-C811-4B04-8531-12E972EABB09}" type="slidenum">
              <a:rPr lang="en-US" altLang="en-US"/>
              <a:pPr/>
              <a:t>‹#›</a:t>
            </a:fld>
            <a:endParaRPr lang="en-US" altLang="en-US"/>
          </a:p>
        </p:txBody>
      </p:sp>
    </p:spTree>
    <p:extLst>
      <p:ext uri="{BB962C8B-B14F-4D97-AF65-F5344CB8AC3E}">
        <p14:creationId xmlns:p14="http://schemas.microsoft.com/office/powerpoint/2010/main" val="79262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679482-42F1-4D45-B8FD-477BF5A86501}" type="slidenum">
              <a:rPr lang="en-US" altLang="en-US"/>
              <a:pPr/>
              <a:t>‹#›</a:t>
            </a:fld>
            <a:endParaRPr lang="en-US" altLang="en-US"/>
          </a:p>
        </p:txBody>
      </p:sp>
    </p:spTree>
    <p:extLst>
      <p:ext uri="{BB962C8B-B14F-4D97-AF65-F5344CB8AC3E}">
        <p14:creationId xmlns:p14="http://schemas.microsoft.com/office/powerpoint/2010/main" val="290636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714D5B-0A14-4F0B-A8EB-0195A1535C26}" type="slidenum">
              <a:rPr lang="en-US" altLang="en-US"/>
              <a:pPr/>
              <a:t>‹#›</a:t>
            </a:fld>
            <a:endParaRPr lang="en-US" altLang="en-US"/>
          </a:p>
        </p:txBody>
      </p:sp>
    </p:spTree>
    <p:extLst>
      <p:ext uri="{BB962C8B-B14F-4D97-AF65-F5344CB8AC3E}">
        <p14:creationId xmlns:p14="http://schemas.microsoft.com/office/powerpoint/2010/main" val="2778570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BCAF221-8400-475A-95AD-7A9267472D6B}" type="slidenum">
              <a:rPr lang="en-US" altLang="en-US"/>
              <a:pPr/>
              <a:t>‹#›</a:t>
            </a:fld>
            <a:endParaRPr lang="en-US" altLang="en-US"/>
          </a:p>
        </p:txBody>
      </p:sp>
    </p:spTree>
    <p:extLst>
      <p:ext uri="{BB962C8B-B14F-4D97-AF65-F5344CB8AC3E}">
        <p14:creationId xmlns:p14="http://schemas.microsoft.com/office/powerpoint/2010/main" val="260433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C91C510-F767-4A52-ADA7-C45298222E27}" type="slidenum">
              <a:rPr lang="en-US" altLang="en-US"/>
              <a:pPr/>
              <a:t>‹#›</a:t>
            </a:fld>
            <a:endParaRPr lang="en-US" altLang="en-US"/>
          </a:p>
        </p:txBody>
      </p:sp>
    </p:spTree>
    <p:extLst>
      <p:ext uri="{BB962C8B-B14F-4D97-AF65-F5344CB8AC3E}">
        <p14:creationId xmlns:p14="http://schemas.microsoft.com/office/powerpoint/2010/main" val="96437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AFDFA0-8107-4445-A3A4-B2C75AD80954}" type="slidenum">
              <a:rPr lang="en-US" altLang="en-US"/>
              <a:pPr/>
              <a:t>‹#›</a:t>
            </a:fld>
            <a:endParaRPr lang="en-US" altLang="en-US"/>
          </a:p>
        </p:txBody>
      </p:sp>
    </p:spTree>
    <p:extLst>
      <p:ext uri="{BB962C8B-B14F-4D97-AF65-F5344CB8AC3E}">
        <p14:creationId xmlns:p14="http://schemas.microsoft.com/office/powerpoint/2010/main" val="114151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B64CAB-E77F-4FCA-8A00-545B9E41F75F}" type="slidenum">
              <a:rPr lang="en-US" altLang="en-US"/>
              <a:pPr/>
              <a:t>‹#›</a:t>
            </a:fld>
            <a:endParaRPr lang="en-US" altLang="en-US"/>
          </a:p>
        </p:txBody>
      </p:sp>
    </p:spTree>
    <p:extLst>
      <p:ext uri="{BB962C8B-B14F-4D97-AF65-F5344CB8AC3E}">
        <p14:creationId xmlns:p14="http://schemas.microsoft.com/office/powerpoint/2010/main" val="361655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CC3733-930C-4C71-9ED2-29E76E2A489B}" type="slidenum">
              <a:rPr lang="en-US" altLang="en-US"/>
              <a:pPr/>
              <a:t>‹#›</a:t>
            </a:fld>
            <a:endParaRPr lang="en-US" altLang="en-US"/>
          </a:p>
        </p:txBody>
      </p:sp>
    </p:spTree>
    <p:extLst>
      <p:ext uri="{BB962C8B-B14F-4D97-AF65-F5344CB8AC3E}">
        <p14:creationId xmlns:p14="http://schemas.microsoft.com/office/powerpoint/2010/main" val="238131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C9DE83D-4F93-4456-B681-C2B744A6342B}" type="slidenum">
              <a:rPr lang="en-US" altLang="en-US"/>
              <a:pPr/>
              <a:t>‹#›</a:t>
            </a:fld>
            <a:endParaRPr lang="en-US" altLang="en-US"/>
          </a:p>
        </p:txBody>
      </p:sp>
    </p:spTree>
    <p:extLst>
      <p:ext uri="{BB962C8B-B14F-4D97-AF65-F5344CB8AC3E}">
        <p14:creationId xmlns:p14="http://schemas.microsoft.com/office/powerpoint/2010/main" val="228455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5EBD893-C8D7-4CC4-AD45-990DFE39FFD1}" type="slidenum">
              <a:rPr lang="en-US" altLang="en-US"/>
              <a:pPr/>
              <a:t>‹#›</a:t>
            </a:fld>
            <a:endParaRPr lang="en-US" altLang="en-US"/>
          </a:p>
        </p:txBody>
      </p:sp>
    </p:spTree>
    <p:extLst>
      <p:ext uri="{BB962C8B-B14F-4D97-AF65-F5344CB8AC3E}">
        <p14:creationId xmlns:p14="http://schemas.microsoft.com/office/powerpoint/2010/main" val="237337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E1DB1F8-E370-4D0A-B0B0-6D0503929056}" type="slidenum">
              <a:rPr lang="en-US" altLang="en-US"/>
              <a:pPr/>
              <a:t>‹#›</a:t>
            </a:fld>
            <a:endParaRPr lang="en-US" altLang="en-US"/>
          </a:p>
        </p:txBody>
      </p:sp>
    </p:spTree>
    <p:extLst>
      <p:ext uri="{BB962C8B-B14F-4D97-AF65-F5344CB8AC3E}">
        <p14:creationId xmlns:p14="http://schemas.microsoft.com/office/powerpoint/2010/main" val="225681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FA8006-6124-4750-847A-ECA4772B5D4B}" type="slidenum">
              <a:rPr lang="en-US" altLang="en-US"/>
              <a:pPr/>
              <a:t>‹#›</a:t>
            </a:fld>
            <a:endParaRPr lang="en-US" altLang="en-US"/>
          </a:p>
        </p:txBody>
      </p:sp>
    </p:spTree>
    <p:extLst>
      <p:ext uri="{BB962C8B-B14F-4D97-AF65-F5344CB8AC3E}">
        <p14:creationId xmlns:p14="http://schemas.microsoft.com/office/powerpoint/2010/main" val="422349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03E200-ADFB-4776-ADB8-62E2E5FDBF5F}" type="slidenum">
              <a:rPr lang="en-US" altLang="en-US"/>
              <a:pPr/>
              <a:t>‹#›</a:t>
            </a:fld>
            <a:endParaRPr lang="en-US" altLang="en-US"/>
          </a:p>
        </p:txBody>
      </p:sp>
    </p:spTree>
    <p:extLst>
      <p:ext uri="{BB962C8B-B14F-4D97-AF65-F5344CB8AC3E}">
        <p14:creationId xmlns:p14="http://schemas.microsoft.com/office/powerpoint/2010/main" val="125697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0DD5997-821D-4CCD-B192-F16B843D0B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4.wmf"/><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B66D3CC-CB87-4A96-BD0F-677CC5127A52}" type="slidenum">
              <a:rPr lang="en-US" altLang="en-US" sz="1400"/>
              <a:pPr eaLnBrk="1" hangingPunct="1">
                <a:spcBef>
                  <a:spcPct val="0"/>
                </a:spcBef>
                <a:buFontTx/>
                <a:buNone/>
              </a:pPr>
              <a:t>1</a:t>
            </a:fld>
            <a:endParaRPr lang="en-US" altLang="en-US" sz="1400"/>
          </a:p>
        </p:txBody>
      </p:sp>
      <p:sp>
        <p:nvSpPr>
          <p:cNvPr id="2051" name="Rectangle 2"/>
          <p:cNvSpPr>
            <a:spLocks noGrp="1" noChangeArrowheads="1"/>
          </p:cNvSpPr>
          <p:nvPr>
            <p:ph type="ctrTitle"/>
          </p:nvPr>
        </p:nvSpPr>
        <p:spPr>
          <a:xfrm>
            <a:off x="685800" y="2286000"/>
            <a:ext cx="7772400" cy="1143000"/>
          </a:xfrm>
        </p:spPr>
        <p:txBody>
          <a:bodyPr/>
          <a:lstStyle/>
          <a:p>
            <a:pPr eaLnBrk="1" hangingPunct="1"/>
            <a:r>
              <a:rPr lang="en-US" altLang="en-US" smtClean="0"/>
              <a:t>Petrology Lecture 9</a:t>
            </a:r>
          </a:p>
        </p:txBody>
      </p:sp>
      <p:sp>
        <p:nvSpPr>
          <p:cNvPr id="2052" name="Rectangle 3"/>
          <p:cNvSpPr>
            <a:spLocks noGrp="1" noChangeArrowheads="1"/>
          </p:cNvSpPr>
          <p:nvPr>
            <p:ph type="subTitle" idx="1"/>
          </p:nvPr>
        </p:nvSpPr>
        <p:spPr/>
        <p:txBody>
          <a:bodyPr/>
          <a:lstStyle/>
          <a:p>
            <a:pPr eaLnBrk="1" hangingPunct="1"/>
            <a:r>
              <a:rPr lang="en-US" altLang="en-US" b="1" dirty="0" smtClean="0"/>
              <a:t>Introduction to Metamorphism</a:t>
            </a:r>
          </a:p>
          <a:p>
            <a:pPr eaLnBrk="1" hangingPunct="1"/>
            <a:r>
              <a:rPr lang="en-US" altLang="en-US" dirty="0" smtClean="0"/>
              <a:t>GLY 4310  - Spring, 2019</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A8D784D-9807-4132-AA52-BB26B6C2F851}" type="slidenum">
              <a:rPr lang="en-US" altLang="en-US" sz="1400"/>
              <a:pPr eaLnBrk="1" hangingPunct="1">
                <a:spcBef>
                  <a:spcPct val="0"/>
                </a:spcBef>
                <a:buFontTx/>
                <a:buNone/>
              </a:pPr>
              <a:t>10</a:t>
            </a:fld>
            <a:endParaRPr lang="en-US" altLang="en-US" sz="1400"/>
          </a:p>
        </p:txBody>
      </p:sp>
      <p:sp>
        <p:nvSpPr>
          <p:cNvPr id="10243" name="Rectangle 2"/>
          <p:cNvSpPr>
            <a:spLocks noGrp="1" noChangeArrowheads="1"/>
          </p:cNvSpPr>
          <p:nvPr>
            <p:ph type="title"/>
          </p:nvPr>
        </p:nvSpPr>
        <p:spPr>
          <a:xfrm>
            <a:off x="457200" y="457200"/>
            <a:ext cx="7848600" cy="838200"/>
          </a:xfrm>
        </p:spPr>
        <p:txBody>
          <a:bodyPr/>
          <a:lstStyle/>
          <a:p>
            <a:pPr eaLnBrk="1" hangingPunct="1"/>
            <a:r>
              <a:rPr lang="en-US" altLang="en-US" smtClean="0"/>
              <a:t>Deviatoric Stress: Tension</a:t>
            </a:r>
          </a:p>
        </p:txBody>
      </p:sp>
      <p:pic>
        <p:nvPicPr>
          <p:cNvPr id="10244" name="Picture 8" descr="Fig 21-2a"/>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1371600"/>
            <a:ext cx="8305800" cy="3986213"/>
          </a:xfrm>
          <a:noFill/>
        </p:spPr>
      </p:pic>
      <p:sp>
        <p:nvSpPr>
          <p:cNvPr id="10245" name="Text Box 9"/>
          <p:cNvSpPr txBox="1">
            <a:spLocks noChangeArrowheads="1"/>
          </p:cNvSpPr>
          <p:nvPr/>
        </p:nvSpPr>
        <p:spPr bwMode="auto">
          <a:xfrm>
            <a:off x="746125" y="5603875"/>
            <a:ext cx="725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246" name="Rectangle 10"/>
          <p:cNvSpPr>
            <a:spLocks noChangeArrowheads="1"/>
          </p:cNvSpPr>
          <p:nvPr/>
        </p:nvSpPr>
        <p:spPr bwMode="auto">
          <a:xfrm>
            <a:off x="685800" y="5257800"/>
            <a:ext cx="7467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cs typeface="Times New Roman" panose="02020603050405020304" pitchFamily="18" charset="0"/>
              </a:rPr>
              <a:t>Figure 21-2. The three main types of deviatoric stress with an example of possible resulting structures. a. Tension, in which one stress in negative. “Tension fractures” may open normal to the extension direction and become filled with mineral precipitates. Winter (2001) An Introduction to Igneous and Metamorphic Petrology. Prentice Hall.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868F60F-238F-458F-9DA5-41926B66DFDA}" type="slidenum">
              <a:rPr lang="en-US" altLang="en-US" sz="1400"/>
              <a:pPr eaLnBrk="1" hangingPunct="1">
                <a:spcBef>
                  <a:spcPct val="0"/>
                </a:spcBef>
                <a:buFontTx/>
                <a:buNone/>
              </a:pPr>
              <a:t>11</a:t>
            </a:fld>
            <a:endParaRPr lang="en-US" altLang="en-US" sz="1400"/>
          </a:p>
        </p:txBody>
      </p:sp>
      <p:sp>
        <p:nvSpPr>
          <p:cNvPr id="11267" name="Rectangle 2"/>
          <p:cNvSpPr>
            <a:spLocks noGrp="1" noChangeArrowheads="1"/>
          </p:cNvSpPr>
          <p:nvPr>
            <p:ph type="title"/>
          </p:nvPr>
        </p:nvSpPr>
        <p:spPr>
          <a:xfrm>
            <a:off x="685800" y="152400"/>
            <a:ext cx="7772400" cy="1143000"/>
          </a:xfrm>
        </p:spPr>
        <p:txBody>
          <a:bodyPr/>
          <a:lstStyle/>
          <a:p>
            <a:pPr eaLnBrk="1" hangingPunct="1"/>
            <a:r>
              <a:rPr lang="en-US" altLang="en-US" smtClean="0"/>
              <a:t>Deviatoric Stress: Compression</a:t>
            </a:r>
          </a:p>
        </p:txBody>
      </p:sp>
      <p:sp>
        <p:nvSpPr>
          <p:cNvPr id="11268" name="Rectangle 4"/>
          <p:cNvSpPr>
            <a:spLocks noGrp="1" noChangeArrowheads="1"/>
          </p:cNvSpPr>
          <p:nvPr>
            <p:ph type="body" sz="half" idx="2"/>
          </p:nvPr>
        </p:nvSpPr>
        <p:spPr>
          <a:xfrm>
            <a:off x="1219200" y="5943600"/>
            <a:ext cx="6324600" cy="533400"/>
          </a:xfrm>
        </p:spPr>
        <p:txBody>
          <a:bodyPr/>
          <a:lstStyle/>
          <a:p>
            <a:pPr>
              <a:lnSpc>
                <a:spcPct val="90000"/>
              </a:lnSpc>
              <a:spcBef>
                <a:spcPct val="0"/>
              </a:spcBef>
              <a:buFontTx/>
              <a:buNone/>
            </a:pPr>
            <a:r>
              <a:rPr lang="en-US" altLang="en-US" sz="1200" b="1" smtClean="0">
                <a:cs typeface="Times New Roman" panose="02020603050405020304" pitchFamily="18" charset="0"/>
              </a:rPr>
              <a:t>Figure 21-2. The three main types of deviatoric stress with an example of possible resulting structures. b. Compression, causing flattening or folding. Winter (2001) An Introduction to Igneous and Metamorphic Petrology. Prentice Hall.</a:t>
            </a:r>
          </a:p>
          <a:p>
            <a:pPr eaLnBrk="1" hangingPunct="1">
              <a:lnSpc>
                <a:spcPct val="90000"/>
              </a:lnSpc>
            </a:pPr>
            <a:endParaRPr lang="en-US" altLang="en-US" sz="2800" smtClean="0"/>
          </a:p>
        </p:txBody>
      </p:sp>
      <p:pic>
        <p:nvPicPr>
          <p:cNvPr id="11269" name="Picture 5" descr="Fig 21-2b"/>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14400" y="1143000"/>
            <a:ext cx="6934200" cy="4792663"/>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D8025B7-5671-4EAF-A02D-5019E2968230}" type="slidenum">
              <a:rPr lang="en-US" altLang="en-US" sz="1400"/>
              <a:pPr eaLnBrk="1" hangingPunct="1">
                <a:spcBef>
                  <a:spcPct val="0"/>
                </a:spcBef>
                <a:buFontTx/>
                <a:buNone/>
              </a:pPr>
              <a:t>12</a:t>
            </a:fld>
            <a:endParaRPr lang="en-US" altLang="en-US" sz="1400"/>
          </a:p>
        </p:txBody>
      </p:sp>
      <p:sp>
        <p:nvSpPr>
          <p:cNvPr id="12291" name="Rectangle 2"/>
          <p:cNvSpPr>
            <a:spLocks noGrp="1" noChangeArrowheads="1"/>
          </p:cNvSpPr>
          <p:nvPr>
            <p:ph type="title"/>
          </p:nvPr>
        </p:nvSpPr>
        <p:spPr>
          <a:xfrm>
            <a:off x="1066800" y="152400"/>
            <a:ext cx="7391400" cy="609600"/>
          </a:xfrm>
        </p:spPr>
        <p:txBody>
          <a:bodyPr/>
          <a:lstStyle/>
          <a:p>
            <a:pPr eaLnBrk="1" hangingPunct="1"/>
            <a:r>
              <a:rPr lang="en-US" altLang="en-US" smtClean="0"/>
              <a:t>Flattening</a:t>
            </a:r>
          </a:p>
        </p:txBody>
      </p:sp>
      <p:pic>
        <p:nvPicPr>
          <p:cNvPr id="12292" name="Picture 8" descr="Fig 21-3"/>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447800" y="914400"/>
            <a:ext cx="6629400" cy="3065463"/>
          </a:xfrm>
          <a:noFill/>
        </p:spPr>
      </p:pic>
      <p:sp>
        <p:nvSpPr>
          <p:cNvPr id="8203" name="Rectangle 11"/>
          <p:cNvSpPr>
            <a:spLocks noChangeArrowheads="1"/>
          </p:cNvSpPr>
          <p:nvPr/>
        </p:nvSpPr>
        <p:spPr bwMode="auto">
          <a:xfrm>
            <a:off x="762000" y="4038600"/>
            <a:ext cx="7620000" cy="1801813"/>
          </a:xfrm>
          <a:prstGeom prst="rect">
            <a:avLst/>
          </a:prstGeom>
          <a:noFill/>
          <a:ln w="9525">
            <a:noFill/>
            <a:miter lim="800000"/>
            <a:headEnd/>
            <a:tailEnd/>
          </a:ln>
          <a:effectLst/>
        </p:spPr>
        <p:txBody>
          <a:bodyPr>
            <a:spAutoFit/>
          </a:bodyPr>
          <a:lstStyle/>
          <a:p>
            <a:pPr eaLnBrk="0" hangingPunct="0">
              <a:spcBef>
                <a:spcPct val="50000"/>
              </a:spcBef>
              <a:buFont typeface="Arial" pitchFamily="34" charset="0"/>
              <a:buChar char="•"/>
              <a:defRPr/>
            </a:pPr>
            <a:r>
              <a:rPr lang="en-US" sz="2800" dirty="0">
                <a:effectLst>
                  <a:outerShdw blurRad="38100" dist="38100" dir="2700000" algn="tl">
                    <a:srgbClr val="C0C0C0"/>
                  </a:outerShdw>
                </a:effectLst>
                <a:latin typeface="Symbol" pitchFamily="18" charset="2"/>
              </a:rPr>
              <a:t> s</a:t>
            </a:r>
            <a:r>
              <a:rPr lang="en-US" sz="2800" baseline="-25000" dirty="0">
                <a:effectLst>
                  <a:outerShdw blurRad="38100" dist="38100" dir="2700000" algn="tl">
                    <a:srgbClr val="C0C0C0"/>
                  </a:outerShdw>
                </a:effectLst>
              </a:rPr>
              <a:t>1</a:t>
            </a:r>
            <a:r>
              <a:rPr lang="en-US" sz="2800" dirty="0">
                <a:effectLst>
                  <a:outerShdw blurRad="38100" dist="38100" dir="2700000" algn="tl">
                    <a:srgbClr val="C0C0C0"/>
                  </a:outerShdw>
                </a:effectLst>
              </a:rPr>
              <a:t> &gt; </a:t>
            </a:r>
            <a:r>
              <a:rPr lang="en-US" sz="2800" dirty="0">
                <a:effectLst>
                  <a:outerShdw blurRad="38100" dist="38100" dir="2700000" algn="tl">
                    <a:srgbClr val="C0C0C0"/>
                  </a:outerShdw>
                </a:effectLst>
                <a:latin typeface="Symbol" pitchFamily="18" charset="2"/>
              </a:rPr>
              <a:t>s</a:t>
            </a:r>
            <a:r>
              <a:rPr lang="en-US" sz="2800" baseline="-25000" dirty="0">
                <a:effectLst>
                  <a:outerShdw blurRad="38100" dist="38100" dir="2700000" algn="tl">
                    <a:srgbClr val="C0C0C0"/>
                  </a:outerShdw>
                </a:effectLst>
              </a:rPr>
              <a:t>2</a:t>
            </a:r>
            <a:r>
              <a:rPr lang="en-US" sz="2800" dirty="0">
                <a:effectLst>
                  <a:outerShdw blurRad="38100" dist="38100" dir="2700000" algn="tl">
                    <a:srgbClr val="C0C0C0"/>
                  </a:outerShdw>
                </a:effectLst>
              </a:rPr>
              <a:t> = </a:t>
            </a:r>
            <a:r>
              <a:rPr lang="en-US" sz="2800" dirty="0">
                <a:effectLst>
                  <a:outerShdw blurRad="38100" dist="38100" dir="2700000" algn="tl">
                    <a:srgbClr val="C0C0C0"/>
                  </a:outerShdw>
                </a:effectLst>
                <a:latin typeface="Symbol" pitchFamily="18" charset="2"/>
              </a:rPr>
              <a:t>s</a:t>
            </a:r>
            <a:r>
              <a:rPr lang="en-US" sz="2800" baseline="-25000" dirty="0">
                <a:effectLst>
                  <a:outerShdw blurRad="38100" dist="38100" dir="2700000" algn="tl">
                    <a:srgbClr val="C0C0C0"/>
                  </a:outerShdw>
                </a:effectLst>
              </a:rPr>
              <a:t>3 </a:t>
            </a:r>
            <a:r>
              <a:rPr lang="en-US" sz="2800" dirty="0">
                <a:effectLst>
                  <a:outerShdw blurRad="38100" dist="38100" dir="2700000" algn="tl">
                    <a:srgbClr val="C0C0C0"/>
                  </a:outerShdw>
                </a:effectLst>
                <a:sym typeface="Symbol" pitchFamily="18" charset="2"/>
              </a:rPr>
              <a:t> foliation and no lineation</a:t>
            </a:r>
          </a:p>
          <a:p>
            <a:pPr eaLnBrk="0" hangingPunct="0">
              <a:spcBef>
                <a:spcPct val="50000"/>
              </a:spcBef>
              <a:buFont typeface="Arial" pitchFamily="34" charset="0"/>
              <a:buChar char="•"/>
              <a:defRPr/>
            </a:pPr>
            <a:r>
              <a:rPr lang="en-US" sz="2800" dirty="0">
                <a:effectLst>
                  <a:outerShdw blurRad="38100" dist="38100" dir="2700000" algn="tl">
                    <a:srgbClr val="C0C0C0"/>
                  </a:outerShdw>
                </a:effectLst>
                <a:latin typeface="Symbol" pitchFamily="18" charset="2"/>
              </a:rPr>
              <a:t> s</a:t>
            </a:r>
            <a:r>
              <a:rPr lang="en-US" sz="2800" baseline="-25000" dirty="0">
                <a:effectLst>
                  <a:outerShdw blurRad="38100" dist="38100" dir="2700000" algn="tl">
                    <a:srgbClr val="C0C0C0"/>
                  </a:outerShdw>
                </a:effectLst>
              </a:rPr>
              <a:t>1</a:t>
            </a:r>
            <a:r>
              <a:rPr lang="en-US" sz="2800" dirty="0">
                <a:effectLst>
                  <a:outerShdw blurRad="38100" dist="38100" dir="2700000" algn="tl">
                    <a:srgbClr val="C0C0C0"/>
                  </a:outerShdw>
                </a:effectLst>
              </a:rPr>
              <a:t> = </a:t>
            </a:r>
            <a:r>
              <a:rPr lang="en-US" sz="2800" dirty="0">
                <a:effectLst>
                  <a:outerShdw blurRad="38100" dist="38100" dir="2700000" algn="tl">
                    <a:srgbClr val="C0C0C0"/>
                  </a:outerShdw>
                </a:effectLst>
                <a:latin typeface="Symbol" pitchFamily="18" charset="2"/>
              </a:rPr>
              <a:t>s</a:t>
            </a:r>
            <a:r>
              <a:rPr lang="en-US" sz="2800" baseline="-25000" dirty="0">
                <a:effectLst>
                  <a:outerShdw blurRad="38100" dist="38100" dir="2700000" algn="tl">
                    <a:srgbClr val="C0C0C0"/>
                  </a:outerShdw>
                </a:effectLst>
              </a:rPr>
              <a:t>2</a:t>
            </a:r>
            <a:r>
              <a:rPr lang="en-US" sz="2800" dirty="0">
                <a:effectLst>
                  <a:outerShdw blurRad="38100" dist="38100" dir="2700000" algn="tl">
                    <a:srgbClr val="C0C0C0"/>
                  </a:outerShdw>
                </a:effectLst>
              </a:rPr>
              <a:t> &gt; </a:t>
            </a:r>
            <a:r>
              <a:rPr lang="en-US" sz="2800" dirty="0">
                <a:effectLst>
                  <a:outerShdw blurRad="38100" dist="38100" dir="2700000" algn="tl">
                    <a:srgbClr val="C0C0C0"/>
                  </a:outerShdw>
                </a:effectLst>
                <a:latin typeface="Symbol" pitchFamily="18" charset="2"/>
              </a:rPr>
              <a:t>s</a:t>
            </a:r>
            <a:r>
              <a:rPr lang="en-US" sz="2800" baseline="-25000" dirty="0">
                <a:effectLst>
                  <a:outerShdw blurRad="38100" dist="38100" dir="2700000" algn="tl">
                    <a:srgbClr val="C0C0C0"/>
                  </a:outerShdw>
                </a:effectLst>
              </a:rPr>
              <a:t>3 </a:t>
            </a:r>
            <a:r>
              <a:rPr lang="en-US" sz="2800" dirty="0">
                <a:effectLst>
                  <a:outerShdw blurRad="38100" dist="38100" dir="2700000" algn="tl">
                    <a:srgbClr val="C0C0C0"/>
                  </a:outerShdw>
                </a:effectLst>
                <a:sym typeface="Symbol" pitchFamily="18" charset="2"/>
              </a:rPr>
              <a:t> lineation and no foliation </a:t>
            </a:r>
          </a:p>
          <a:p>
            <a:pPr eaLnBrk="0" hangingPunct="0">
              <a:spcBef>
                <a:spcPct val="50000"/>
              </a:spcBef>
              <a:buFont typeface="Arial" pitchFamily="34" charset="0"/>
              <a:buChar char="•"/>
              <a:defRPr/>
            </a:pPr>
            <a:r>
              <a:rPr lang="en-US" sz="2800" dirty="0">
                <a:effectLst>
                  <a:outerShdw blurRad="38100" dist="38100" dir="2700000" algn="tl">
                    <a:srgbClr val="C0C0C0"/>
                  </a:outerShdw>
                </a:effectLst>
                <a:latin typeface="Symbol" pitchFamily="18" charset="2"/>
              </a:rPr>
              <a:t> s</a:t>
            </a:r>
            <a:r>
              <a:rPr lang="en-US" sz="2800" baseline="-25000" dirty="0">
                <a:effectLst>
                  <a:outerShdw blurRad="38100" dist="38100" dir="2700000" algn="tl">
                    <a:srgbClr val="C0C0C0"/>
                  </a:outerShdw>
                </a:effectLst>
              </a:rPr>
              <a:t>1</a:t>
            </a:r>
            <a:r>
              <a:rPr lang="en-US" sz="2800" dirty="0">
                <a:effectLst>
                  <a:outerShdw blurRad="38100" dist="38100" dir="2700000" algn="tl">
                    <a:srgbClr val="C0C0C0"/>
                  </a:outerShdw>
                </a:effectLst>
              </a:rPr>
              <a:t> &gt; </a:t>
            </a:r>
            <a:r>
              <a:rPr lang="en-US" sz="2800" dirty="0">
                <a:effectLst>
                  <a:outerShdw blurRad="38100" dist="38100" dir="2700000" algn="tl">
                    <a:srgbClr val="C0C0C0"/>
                  </a:outerShdw>
                </a:effectLst>
                <a:latin typeface="Symbol" pitchFamily="18" charset="2"/>
              </a:rPr>
              <a:t>s</a:t>
            </a:r>
            <a:r>
              <a:rPr lang="en-US" sz="2800" baseline="-25000" dirty="0">
                <a:effectLst>
                  <a:outerShdw blurRad="38100" dist="38100" dir="2700000" algn="tl">
                    <a:srgbClr val="C0C0C0"/>
                  </a:outerShdw>
                </a:effectLst>
              </a:rPr>
              <a:t>2</a:t>
            </a:r>
            <a:r>
              <a:rPr lang="en-US" sz="2800" dirty="0">
                <a:effectLst>
                  <a:outerShdw blurRad="38100" dist="38100" dir="2700000" algn="tl">
                    <a:srgbClr val="C0C0C0"/>
                  </a:outerShdw>
                </a:effectLst>
              </a:rPr>
              <a:t> &gt; </a:t>
            </a:r>
            <a:r>
              <a:rPr lang="en-US" sz="2800" dirty="0">
                <a:effectLst>
                  <a:outerShdw blurRad="38100" dist="38100" dir="2700000" algn="tl">
                    <a:srgbClr val="C0C0C0"/>
                  </a:outerShdw>
                </a:effectLst>
                <a:latin typeface="Symbol" pitchFamily="18" charset="2"/>
              </a:rPr>
              <a:t>s</a:t>
            </a:r>
            <a:r>
              <a:rPr lang="en-US" sz="2800" baseline="-25000" dirty="0">
                <a:effectLst>
                  <a:outerShdw blurRad="38100" dist="38100" dir="2700000" algn="tl">
                    <a:srgbClr val="C0C0C0"/>
                  </a:outerShdw>
                </a:effectLst>
              </a:rPr>
              <a:t>3 </a:t>
            </a:r>
            <a:r>
              <a:rPr lang="en-US" sz="2800" dirty="0">
                <a:effectLst>
                  <a:outerShdw blurRad="38100" dist="38100" dir="2700000" algn="tl">
                    <a:srgbClr val="C0C0C0"/>
                  </a:outerShdw>
                </a:effectLst>
                <a:sym typeface="Symbol" pitchFamily="18" charset="2"/>
              </a:rPr>
              <a:t> both foliation and lineation</a:t>
            </a:r>
          </a:p>
        </p:txBody>
      </p:sp>
      <p:sp>
        <p:nvSpPr>
          <p:cNvPr id="12294" name="Rectangle 12"/>
          <p:cNvSpPr>
            <a:spLocks noChangeArrowheads="1"/>
          </p:cNvSpPr>
          <p:nvPr/>
        </p:nvSpPr>
        <p:spPr bwMode="auto">
          <a:xfrm>
            <a:off x="1219200" y="5867400"/>
            <a:ext cx="662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a:cs typeface="Times New Roman" panose="02020603050405020304" pitchFamily="18" charset="0"/>
              </a:rPr>
              <a:t>Figure 21-3. Flattening of a ductile homogeneous sphere (a) containing randomly oriented flat disks or flakes. In (b), the matrix flows with progressive flattening, and the flakes are rotated toward parallelism normal to the predominant stress.  Winter (2001) An Introduction to Igneous and Metamorphic Petrology. Prentice Hall.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6452B4B-B6EF-4DC5-AC7C-DB001956A42C}" type="slidenum">
              <a:rPr lang="en-US" altLang="en-US" sz="1400"/>
              <a:pPr eaLnBrk="1" hangingPunct="1">
                <a:spcBef>
                  <a:spcPct val="0"/>
                </a:spcBef>
                <a:buFontTx/>
                <a:buNone/>
              </a:pPr>
              <a:t>13</a:t>
            </a:fld>
            <a:endParaRPr lang="en-US" altLang="en-US" sz="1400"/>
          </a:p>
        </p:txBody>
      </p:sp>
      <p:sp>
        <p:nvSpPr>
          <p:cNvPr id="13315" name="Rectangle 1026"/>
          <p:cNvSpPr>
            <a:spLocks noGrp="1" noChangeArrowheads="1"/>
          </p:cNvSpPr>
          <p:nvPr>
            <p:ph type="title"/>
          </p:nvPr>
        </p:nvSpPr>
        <p:spPr>
          <a:xfrm>
            <a:off x="685800" y="228600"/>
            <a:ext cx="7772400" cy="914400"/>
          </a:xfrm>
        </p:spPr>
        <p:txBody>
          <a:bodyPr/>
          <a:lstStyle/>
          <a:p>
            <a:pPr eaLnBrk="1" hangingPunct="1"/>
            <a:r>
              <a:rPr lang="en-US" altLang="en-US" smtClean="0"/>
              <a:t>Deviatoric Stress: Shear</a:t>
            </a:r>
          </a:p>
        </p:txBody>
      </p:sp>
      <p:sp>
        <p:nvSpPr>
          <p:cNvPr id="13316" name="Rectangle 1028"/>
          <p:cNvSpPr>
            <a:spLocks noGrp="1" noChangeArrowheads="1"/>
          </p:cNvSpPr>
          <p:nvPr>
            <p:ph type="body" sz="half" idx="2"/>
          </p:nvPr>
        </p:nvSpPr>
        <p:spPr>
          <a:xfrm>
            <a:off x="533400" y="5257800"/>
            <a:ext cx="7924800" cy="914400"/>
          </a:xfrm>
        </p:spPr>
        <p:txBody>
          <a:bodyPr/>
          <a:lstStyle/>
          <a:p>
            <a:pPr>
              <a:spcBef>
                <a:spcPct val="0"/>
              </a:spcBef>
              <a:buFontTx/>
              <a:buNone/>
            </a:pPr>
            <a:r>
              <a:rPr lang="en-US" altLang="en-US" sz="1400" b="1" smtClean="0">
                <a:cs typeface="Times New Roman" panose="02020603050405020304" pitchFamily="18" charset="0"/>
              </a:rPr>
              <a:t>Figure 21-2. The three main types of deviatoric stress with an example of possible resulting structures. b. Shear, causing slip along parallel planes and rotation. Winter (2001) An Introduction to Igneous and Metamorphic Petrology. Prentice Hall.</a:t>
            </a:r>
            <a:endParaRPr lang="en-US" altLang="en-US" smtClean="0"/>
          </a:p>
        </p:txBody>
      </p:sp>
      <p:pic>
        <p:nvPicPr>
          <p:cNvPr id="13317" name="Picture 1029" descr="Fig 21-2c"/>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1143000"/>
            <a:ext cx="8305800" cy="3786188"/>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C7E051E-25A3-419D-9036-B84B389FF296}" type="slidenum">
              <a:rPr lang="en-US" altLang="en-US" sz="1400"/>
              <a:pPr eaLnBrk="1" hangingPunct="1">
                <a:spcBef>
                  <a:spcPct val="0"/>
                </a:spcBef>
                <a:buFontTx/>
                <a:buNone/>
              </a:pPr>
              <a:t>14</a:t>
            </a:fld>
            <a:endParaRPr lang="en-US" altLang="en-US" sz="1400"/>
          </a:p>
        </p:txBody>
      </p:sp>
      <p:sp>
        <p:nvSpPr>
          <p:cNvPr id="14339" name="Rectangle 2"/>
          <p:cNvSpPr>
            <a:spLocks noGrp="1" noChangeArrowheads="1"/>
          </p:cNvSpPr>
          <p:nvPr>
            <p:ph type="title"/>
          </p:nvPr>
        </p:nvSpPr>
        <p:spPr>
          <a:xfrm>
            <a:off x="5410200" y="609600"/>
            <a:ext cx="3581400" cy="1143000"/>
          </a:xfrm>
        </p:spPr>
        <p:txBody>
          <a:bodyPr/>
          <a:lstStyle/>
          <a:p>
            <a:pPr eaLnBrk="1" hangingPunct="1"/>
            <a:r>
              <a:rPr lang="en-US" altLang="en-US" smtClean="0"/>
              <a:t>Phase Diagram for Water</a:t>
            </a:r>
          </a:p>
        </p:txBody>
      </p:sp>
      <p:pic>
        <p:nvPicPr>
          <p:cNvPr id="14340" name="Picture 8" descr="Fig 6-7"/>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228600"/>
            <a:ext cx="4714875" cy="6019800"/>
          </a:xfrm>
          <a:noFill/>
        </p:spPr>
      </p:pic>
      <p:sp>
        <p:nvSpPr>
          <p:cNvPr id="14341" name="Rectangle 9"/>
          <p:cNvSpPr>
            <a:spLocks noChangeArrowheads="1"/>
          </p:cNvSpPr>
          <p:nvPr/>
        </p:nvSpPr>
        <p:spPr bwMode="auto">
          <a:xfrm>
            <a:off x="5486400" y="3200400"/>
            <a:ext cx="3276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cs typeface="Arial" panose="020B0604020202020204" pitchFamily="34" charset="0"/>
              </a:rPr>
              <a:t>Fig. 6-7. After Bridgman (1911) </a:t>
            </a:r>
            <a:r>
              <a:rPr lang="en-US" altLang="en-US" sz="1600">
                <a:cs typeface="Times New Roman" panose="02020603050405020304" pitchFamily="18" charset="0"/>
              </a:rPr>
              <a:t>Proc. Amer. Acad. Arts and Sci., 5, 441-513</a:t>
            </a:r>
            <a:r>
              <a:rPr lang="en-US" altLang="en-US" sz="1600">
                <a:cs typeface="Arial" panose="020B0604020202020204" pitchFamily="34" charset="0"/>
              </a:rPr>
              <a:t>; (1936) </a:t>
            </a:r>
            <a:r>
              <a:rPr lang="en-US" altLang="en-US" sz="1600">
                <a:cs typeface="Times New Roman" panose="02020603050405020304" pitchFamily="18" charset="0"/>
              </a:rPr>
              <a:t>J. Chem. Phys., 3, 597-605</a:t>
            </a:r>
            <a:r>
              <a:rPr lang="en-US" altLang="en-US" sz="1600">
                <a:cs typeface="Arial" panose="020B0604020202020204" pitchFamily="34" charset="0"/>
              </a:rPr>
              <a:t>; (1937) </a:t>
            </a:r>
            <a:r>
              <a:rPr lang="en-US" altLang="en-US" sz="1600">
                <a:cs typeface="Times New Roman" panose="02020603050405020304" pitchFamily="18" charset="0"/>
              </a:rPr>
              <a:t>J. Chem. Phys., 5, 964-966.</a:t>
            </a:r>
            <a:r>
              <a:rPr lang="en-US" altLang="en-US" sz="1600">
                <a:cs typeface="Arial" panose="020B0604020202020204"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E345F04-68EA-4789-9A11-238D009846F2}" type="slidenum">
              <a:rPr lang="en-US" altLang="en-US" sz="1400"/>
              <a:pPr eaLnBrk="1" hangingPunct="1">
                <a:spcBef>
                  <a:spcPct val="0"/>
                </a:spcBef>
                <a:buFontTx/>
                <a:buNone/>
              </a:pPr>
              <a:t>15</a:t>
            </a:fld>
            <a:endParaRPr lang="en-US" altLang="en-US" sz="1400"/>
          </a:p>
        </p:txBody>
      </p:sp>
      <p:sp>
        <p:nvSpPr>
          <p:cNvPr id="15363" name="Rectangle 2"/>
          <p:cNvSpPr>
            <a:spLocks noGrp="1" noChangeArrowheads="1"/>
          </p:cNvSpPr>
          <p:nvPr>
            <p:ph type="title"/>
          </p:nvPr>
        </p:nvSpPr>
        <p:spPr>
          <a:xfrm>
            <a:off x="4648200" y="609600"/>
            <a:ext cx="3810000" cy="1143000"/>
          </a:xfrm>
        </p:spPr>
        <p:txBody>
          <a:bodyPr/>
          <a:lstStyle/>
          <a:p>
            <a:pPr eaLnBrk="1" hangingPunct="1"/>
            <a:r>
              <a:rPr lang="en-US" altLang="en-US" smtClean="0"/>
              <a:t>Collapse</a:t>
            </a:r>
          </a:p>
        </p:txBody>
      </p:sp>
      <p:pic>
        <p:nvPicPr>
          <p:cNvPr id="15364" name="Picture 14" descr="Fig 21-4"/>
          <p:cNvPicPr>
            <a:picLocks noGrp="1" noChangeAspect="1" noChangeArrowheads="1"/>
          </p:cNvPicPr>
          <p:nvPr>
            <p:ph type="clipArt" sz="half" idx="1"/>
          </p:nvPr>
        </p:nvPicPr>
        <p:blipFill>
          <a:blip r:embed="rId3">
            <a:lum bright="10000"/>
            <a:extLst>
              <a:ext uri="{28A0092B-C50C-407E-A947-70E740481C1C}">
                <a14:useLocalDpi xmlns:a14="http://schemas.microsoft.com/office/drawing/2010/main" val="0"/>
              </a:ext>
            </a:extLst>
          </a:blip>
          <a:srcRect/>
          <a:stretch>
            <a:fillRect/>
          </a:stretch>
        </p:blipFill>
        <p:spPr>
          <a:xfrm>
            <a:off x="228600" y="304800"/>
            <a:ext cx="4572000" cy="4505325"/>
          </a:xfrm>
          <a:noFill/>
        </p:spPr>
      </p:pic>
      <p:sp>
        <p:nvSpPr>
          <p:cNvPr id="15365" name="Rectangle 15"/>
          <p:cNvSpPr>
            <a:spLocks noChangeArrowheads="1"/>
          </p:cNvSpPr>
          <p:nvPr/>
        </p:nvSpPr>
        <p:spPr bwMode="auto">
          <a:xfrm>
            <a:off x="304800" y="4953000"/>
            <a:ext cx="8077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a:cs typeface="Times New Roman" panose="02020603050405020304" pitchFamily="18" charset="0"/>
              </a:rPr>
              <a:t>Figure 21-4. A situation in which lithostatic pressure (P</a:t>
            </a:r>
            <a:r>
              <a:rPr lang="en-US" altLang="en-US" sz="1200" b="1" baseline="-30000">
                <a:cs typeface="Times New Roman" panose="02020603050405020304" pitchFamily="18" charset="0"/>
              </a:rPr>
              <a:t>lith</a:t>
            </a:r>
            <a:r>
              <a:rPr lang="en-US" altLang="en-US" sz="1200" b="1">
                <a:cs typeface="Times New Roman" panose="02020603050405020304" pitchFamily="18" charset="0"/>
              </a:rPr>
              <a:t>) exerted by the mineral grains is greater than the intergranular fluid pressure (P</a:t>
            </a:r>
            <a:r>
              <a:rPr lang="en-US" altLang="en-US" sz="1200" b="1" baseline="-30000">
                <a:cs typeface="Times New Roman" panose="02020603050405020304" pitchFamily="18" charset="0"/>
              </a:rPr>
              <a:t>fluid</a:t>
            </a:r>
            <a:r>
              <a:rPr lang="en-US" altLang="en-US" sz="1200" b="1">
                <a:cs typeface="Times New Roman" panose="02020603050405020304" pitchFamily="18" charset="0"/>
              </a:rPr>
              <a:t>). At a depth around 10 km (or T around 300</a:t>
            </a:r>
            <a:r>
              <a:rPr lang="en-US" altLang="en-US" sz="1200" b="1" baseline="30000">
                <a:cs typeface="Times New Roman" panose="02020603050405020304" pitchFamily="18" charset="0"/>
              </a:rPr>
              <a:t>o</a:t>
            </a:r>
            <a:r>
              <a:rPr lang="en-US" altLang="en-US" sz="1200" b="1">
                <a:cs typeface="Times New Roman" panose="02020603050405020304" pitchFamily="18" charset="0"/>
              </a:rPr>
              <a:t>C) minerals begin to yield or dissolve at the contact points and shift toward or precipitate in the fluid-filled areas, allowing the rock to compress. The decreased volume of the pore spaces will raise P</a:t>
            </a:r>
            <a:r>
              <a:rPr lang="en-US" altLang="en-US" sz="1200" b="1" baseline="-30000">
                <a:cs typeface="Times New Roman" panose="02020603050405020304" pitchFamily="18" charset="0"/>
              </a:rPr>
              <a:t>fluid</a:t>
            </a:r>
            <a:r>
              <a:rPr lang="en-US" altLang="en-US" sz="1200" b="1">
                <a:cs typeface="Times New Roman" panose="02020603050405020304" pitchFamily="18" charset="0"/>
              </a:rPr>
              <a:t> until it equals P</a:t>
            </a:r>
            <a:r>
              <a:rPr lang="en-US" altLang="en-US" sz="1200" b="1" baseline="-30000">
                <a:cs typeface="Times New Roman" panose="02020603050405020304" pitchFamily="18" charset="0"/>
              </a:rPr>
              <a:t>lith</a:t>
            </a:r>
            <a:r>
              <a:rPr lang="en-US" altLang="en-US" sz="1200" b="1">
                <a:cs typeface="Times New Roman" panose="02020603050405020304" pitchFamily="18" charset="0"/>
              </a:rPr>
              <a:t>. Winter (2001) An Introduction to Igneous and Metamorphic Petrology. Prentice Hall.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8E6186C-DB13-4044-A0B6-0BA5EED04630}" type="slidenum">
              <a:rPr lang="en-US" altLang="en-US" sz="1400"/>
              <a:pPr eaLnBrk="1" hangingPunct="1">
                <a:spcBef>
                  <a:spcPct val="0"/>
                </a:spcBef>
                <a:buFontTx/>
                <a:buNone/>
              </a:pPr>
              <a:t>16</a:t>
            </a:fld>
            <a:endParaRPr lang="en-US" altLang="en-US" sz="1400"/>
          </a:p>
        </p:txBody>
      </p:sp>
      <p:sp>
        <p:nvSpPr>
          <p:cNvPr id="16387" name="Rectangle 2"/>
          <p:cNvSpPr>
            <a:spLocks noGrp="1" noChangeArrowheads="1"/>
          </p:cNvSpPr>
          <p:nvPr>
            <p:ph type="title"/>
          </p:nvPr>
        </p:nvSpPr>
        <p:spPr/>
        <p:txBody>
          <a:bodyPr/>
          <a:lstStyle/>
          <a:p>
            <a:pPr eaLnBrk="1" hangingPunct="1"/>
            <a:r>
              <a:rPr lang="en-US" altLang="en-US" smtClean="0"/>
              <a:t>Multi-Component Fluid Phases</a:t>
            </a:r>
          </a:p>
        </p:txBody>
      </p:sp>
      <p:sp>
        <p:nvSpPr>
          <p:cNvPr id="16388" name="Rectangle 3"/>
          <p:cNvSpPr>
            <a:spLocks noGrp="1" noChangeArrowheads="1"/>
          </p:cNvSpPr>
          <p:nvPr>
            <p:ph type="body" idx="1"/>
          </p:nvPr>
        </p:nvSpPr>
        <p:spPr/>
        <p:txBody>
          <a:bodyPr/>
          <a:lstStyle/>
          <a:p>
            <a:pPr eaLnBrk="1" hangingPunct="1"/>
            <a:r>
              <a:rPr lang="en-US" altLang="en-US" dirty="0" err="1" smtClean="0"/>
              <a:t>P</a:t>
            </a:r>
            <a:r>
              <a:rPr lang="en-US" altLang="en-US" baseline="-25000" dirty="0" err="1" smtClean="0"/>
              <a:t>fluid</a:t>
            </a:r>
            <a:r>
              <a:rPr lang="en-US" altLang="en-US" dirty="0" smtClean="0"/>
              <a:t> = P</a:t>
            </a:r>
            <a:r>
              <a:rPr lang="en-US" altLang="en-US" baseline="-25000" dirty="0" smtClean="0"/>
              <a:t>H</a:t>
            </a:r>
            <a:r>
              <a:rPr lang="en-US" altLang="en-US" baseline="-50000" dirty="0" smtClean="0"/>
              <a:t>2</a:t>
            </a:r>
            <a:r>
              <a:rPr lang="en-US" altLang="en-US" baseline="-25000" dirty="0" smtClean="0"/>
              <a:t>O</a:t>
            </a:r>
            <a:r>
              <a:rPr lang="en-US" altLang="en-US" dirty="0" smtClean="0"/>
              <a:t> + P</a:t>
            </a:r>
            <a:r>
              <a:rPr lang="en-US" altLang="en-US" baseline="-25000" dirty="0" smtClean="0"/>
              <a:t>CO</a:t>
            </a:r>
            <a:r>
              <a:rPr lang="en-US" altLang="en-US" baseline="-50000" dirty="0" smtClean="0"/>
              <a:t>2</a:t>
            </a:r>
            <a:r>
              <a:rPr lang="en-US" altLang="en-US" dirty="0" smtClean="0"/>
              <a:t> + .....</a:t>
            </a:r>
          </a:p>
          <a:p>
            <a:pPr eaLnBrk="1" hangingPunct="1"/>
            <a:endParaRPr lang="en-US" altLang="en-US" dirty="0" smtClean="0"/>
          </a:p>
          <a:p>
            <a:pPr eaLnBrk="1" hangingPunct="1"/>
            <a:r>
              <a:rPr lang="en-US" altLang="en-US" dirty="0" smtClean="0"/>
              <a:t>X</a:t>
            </a:r>
            <a:r>
              <a:rPr lang="en-US" altLang="en-US" baseline="-25000" dirty="0" smtClean="0"/>
              <a:t>H</a:t>
            </a:r>
            <a:r>
              <a:rPr lang="en-US" altLang="en-US" baseline="-50000" dirty="0" smtClean="0"/>
              <a:t>2</a:t>
            </a:r>
            <a:r>
              <a:rPr lang="en-US" altLang="en-US" baseline="-25000" dirty="0" smtClean="0"/>
              <a:t>O</a:t>
            </a:r>
            <a:r>
              <a:rPr lang="en-US" altLang="en-US" dirty="0" smtClean="0"/>
              <a:t> + X</a:t>
            </a:r>
            <a:r>
              <a:rPr lang="en-US" altLang="en-US" baseline="-25000" dirty="0" smtClean="0"/>
              <a:t>CO</a:t>
            </a:r>
            <a:r>
              <a:rPr lang="en-US" altLang="en-US" baseline="-50000" dirty="0" smtClean="0"/>
              <a:t>2</a:t>
            </a:r>
            <a:r>
              <a:rPr lang="en-US" altLang="en-US" dirty="0" smtClean="0"/>
              <a:t> + ..... = 1.0</a:t>
            </a:r>
          </a:p>
          <a:p>
            <a:pPr eaLnBrk="1" hangingPunct="1"/>
            <a:endParaRPr lang="en-US" altLang="en-US" dirty="0" smtClean="0"/>
          </a:p>
          <a:p>
            <a:pPr eaLnBrk="1" hangingPunct="1"/>
            <a:r>
              <a:rPr lang="en-US" altLang="en-US" dirty="0" smtClean="0"/>
              <a:t>P</a:t>
            </a:r>
            <a:r>
              <a:rPr lang="en-US" altLang="en-US" baseline="-25000" dirty="0" smtClean="0"/>
              <a:t>H</a:t>
            </a:r>
            <a:r>
              <a:rPr lang="en-US" altLang="en-US" baseline="-50000" dirty="0" smtClean="0"/>
              <a:t>2</a:t>
            </a:r>
            <a:r>
              <a:rPr lang="en-US" altLang="en-US" baseline="-25000" dirty="0" smtClean="0"/>
              <a:t>O</a:t>
            </a:r>
            <a:r>
              <a:rPr lang="en-US" altLang="en-US" dirty="0" smtClean="0"/>
              <a:t> = X</a:t>
            </a:r>
            <a:r>
              <a:rPr lang="en-US" altLang="en-US" baseline="-25000" dirty="0" smtClean="0"/>
              <a:t>H</a:t>
            </a:r>
            <a:r>
              <a:rPr lang="en-US" altLang="en-US" baseline="-50000" dirty="0" smtClean="0"/>
              <a:t>2</a:t>
            </a:r>
            <a:r>
              <a:rPr lang="en-US" altLang="en-US" baseline="-25000" dirty="0" smtClean="0"/>
              <a:t>O</a:t>
            </a:r>
            <a:r>
              <a:rPr lang="en-US" altLang="en-US" dirty="0" smtClean="0"/>
              <a:t> • </a:t>
            </a:r>
            <a:r>
              <a:rPr lang="en-US" altLang="en-US" dirty="0" err="1" smtClean="0"/>
              <a:t>P</a:t>
            </a:r>
            <a:r>
              <a:rPr lang="en-US" altLang="en-US" baseline="-25000" dirty="0" err="1" smtClean="0"/>
              <a:t>fluid</a:t>
            </a:r>
            <a:endParaRPr lang="en-US" altLang="en-US" baseline="-25000"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103B555-13D4-47EC-B2D9-6F6C2F38C93E}" type="slidenum">
              <a:rPr lang="en-US" altLang="en-US" sz="1400"/>
              <a:pPr eaLnBrk="1" hangingPunct="1">
                <a:spcBef>
                  <a:spcPct val="0"/>
                </a:spcBef>
                <a:buFontTx/>
                <a:buNone/>
              </a:pPr>
              <a:t>17</a:t>
            </a:fld>
            <a:endParaRPr lang="en-US" altLang="en-US" sz="1400"/>
          </a:p>
        </p:txBody>
      </p:sp>
      <p:sp>
        <p:nvSpPr>
          <p:cNvPr id="17411" name="Rectangle 2"/>
          <p:cNvSpPr>
            <a:spLocks noGrp="1" noChangeArrowheads="1"/>
          </p:cNvSpPr>
          <p:nvPr>
            <p:ph type="title"/>
          </p:nvPr>
        </p:nvSpPr>
        <p:spPr/>
        <p:txBody>
          <a:bodyPr/>
          <a:lstStyle/>
          <a:p>
            <a:pPr eaLnBrk="1" hangingPunct="1"/>
            <a:r>
              <a:rPr lang="en-US" altLang="en-US" smtClean="0"/>
              <a:t>Potential Fluid Sources</a:t>
            </a:r>
          </a:p>
        </p:txBody>
      </p:sp>
      <p:sp>
        <p:nvSpPr>
          <p:cNvPr id="17412" name="Rectangle 4"/>
          <p:cNvSpPr>
            <a:spLocks noGrp="1" noChangeArrowheads="1"/>
          </p:cNvSpPr>
          <p:nvPr>
            <p:ph type="body" idx="1"/>
          </p:nvPr>
        </p:nvSpPr>
        <p:spPr>
          <a:xfrm>
            <a:off x="0" y="1981200"/>
            <a:ext cx="8991600" cy="4114800"/>
          </a:xfrm>
        </p:spPr>
        <p:txBody>
          <a:bodyPr/>
          <a:lstStyle/>
          <a:p>
            <a:pPr lvl="2" eaLnBrk="1" hangingPunct="1"/>
            <a:r>
              <a:rPr lang="en-US" altLang="en-US" sz="3200" smtClean="0"/>
              <a:t>1. Meteoritic water</a:t>
            </a:r>
          </a:p>
          <a:p>
            <a:pPr lvl="2" eaLnBrk="1" hangingPunct="1"/>
            <a:r>
              <a:rPr lang="en-US" altLang="en-US" sz="3200" smtClean="0"/>
              <a:t>2. Juvenile Water </a:t>
            </a:r>
          </a:p>
          <a:p>
            <a:pPr lvl="2" eaLnBrk="1" hangingPunct="1"/>
            <a:r>
              <a:rPr lang="en-US" altLang="en-US" sz="3200" smtClean="0"/>
              <a:t>3. Water associated with subducted material</a:t>
            </a:r>
          </a:p>
          <a:p>
            <a:pPr lvl="2" eaLnBrk="1" hangingPunct="1"/>
            <a:r>
              <a:rPr lang="en-US" altLang="en-US" sz="3200" smtClean="0"/>
              <a:t>4. Sedimentary brines</a:t>
            </a:r>
          </a:p>
          <a:p>
            <a:pPr lvl="2" eaLnBrk="1" hangingPunct="1"/>
            <a:r>
              <a:rPr lang="en-US" altLang="en-US" sz="3200" smtClean="0"/>
              <a:t>5. Water from metamorphic dehydration reactions</a:t>
            </a:r>
          </a:p>
          <a:p>
            <a:pPr lvl="2" eaLnBrk="1" hangingPunct="1"/>
            <a:r>
              <a:rPr lang="en-US" altLang="en-US" sz="3200" smtClean="0"/>
              <a:t>6. Degassing of the mantle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D860514-98B0-4CFF-827C-DAB311C9ECF9}" type="slidenum">
              <a:rPr lang="en-US" altLang="en-US" sz="1400"/>
              <a:pPr eaLnBrk="1" hangingPunct="1">
                <a:spcBef>
                  <a:spcPct val="0"/>
                </a:spcBef>
                <a:buFontTx/>
                <a:buNone/>
              </a:pPr>
              <a:t>18</a:t>
            </a:fld>
            <a:endParaRPr lang="en-US" altLang="en-US" sz="1400"/>
          </a:p>
        </p:txBody>
      </p:sp>
      <p:sp>
        <p:nvSpPr>
          <p:cNvPr id="18435" name="Rectangle 1026"/>
          <p:cNvSpPr>
            <a:spLocks noGrp="1" noChangeArrowheads="1"/>
          </p:cNvSpPr>
          <p:nvPr>
            <p:ph type="title"/>
          </p:nvPr>
        </p:nvSpPr>
        <p:spPr/>
        <p:txBody>
          <a:bodyPr/>
          <a:lstStyle/>
          <a:p>
            <a:pPr eaLnBrk="1" hangingPunct="1"/>
            <a:r>
              <a:rPr lang="en-US" altLang="en-US" smtClean="0"/>
              <a:t>IUGS-SCMR Classification of Metamorphic Rocks</a:t>
            </a:r>
          </a:p>
        </p:txBody>
      </p:sp>
      <p:sp>
        <p:nvSpPr>
          <p:cNvPr id="18436" name="Rectangle 1027"/>
          <p:cNvSpPr>
            <a:spLocks noGrp="1" noChangeArrowheads="1"/>
          </p:cNvSpPr>
          <p:nvPr>
            <p:ph type="body" idx="1"/>
          </p:nvPr>
        </p:nvSpPr>
        <p:spPr/>
        <p:txBody>
          <a:bodyPr/>
          <a:lstStyle/>
          <a:p>
            <a:pPr eaLnBrk="1" hangingPunct="1"/>
            <a:r>
              <a:rPr lang="en-US" altLang="en-US" smtClean="0"/>
              <a:t>Contact Metamorphism</a:t>
            </a:r>
          </a:p>
          <a:p>
            <a:pPr lvl="2" eaLnBrk="1" hangingPunct="1">
              <a:buFont typeface="Wingdings" panose="05000000000000000000" pitchFamily="2" charset="2"/>
              <a:buChar char="§"/>
            </a:pPr>
            <a:r>
              <a:rPr lang="en-US" altLang="en-US" smtClean="0"/>
              <a:t>Pyrometamorphism</a:t>
            </a:r>
          </a:p>
          <a:p>
            <a:pPr eaLnBrk="1" hangingPunct="1"/>
            <a:r>
              <a:rPr lang="en-US" altLang="en-US" smtClean="0"/>
              <a:t>Regional Metamorphism</a:t>
            </a:r>
          </a:p>
          <a:p>
            <a:pPr lvl="2" eaLnBrk="1" hangingPunct="1">
              <a:buFont typeface="Wingdings" panose="05000000000000000000" pitchFamily="2" charset="2"/>
              <a:buChar char="§"/>
            </a:pPr>
            <a:r>
              <a:rPr lang="en-US" altLang="en-US" smtClean="0"/>
              <a:t>Orogenic Metamorphism</a:t>
            </a:r>
          </a:p>
          <a:p>
            <a:pPr lvl="2" eaLnBrk="1" hangingPunct="1">
              <a:buFont typeface="Wingdings" panose="05000000000000000000" pitchFamily="2" charset="2"/>
              <a:buChar char="§"/>
            </a:pPr>
            <a:r>
              <a:rPr lang="en-US" altLang="en-US" smtClean="0"/>
              <a:t>Burial Metamorphism </a:t>
            </a:r>
          </a:p>
          <a:p>
            <a:pPr lvl="2" eaLnBrk="1" hangingPunct="1">
              <a:buFont typeface="Wingdings" panose="05000000000000000000" pitchFamily="2" charset="2"/>
              <a:buChar char="§"/>
            </a:pPr>
            <a:r>
              <a:rPr lang="en-US" altLang="en-US" smtClean="0"/>
              <a:t>Ocean Floor Metamorphism</a:t>
            </a:r>
          </a:p>
          <a:p>
            <a:pPr eaLnBrk="1" hangingPunct="1"/>
            <a:r>
              <a:rPr lang="en-US" altLang="en-US" smtClean="0"/>
              <a:t>Hydrothermal Metamorphism</a:t>
            </a:r>
          </a:p>
          <a:p>
            <a:pPr eaLnBrk="1" hangingPunct="1"/>
            <a:r>
              <a:rPr lang="en-US" altLang="en-US" smtClean="0"/>
              <a:t>Fault-Zone Metamorphism</a:t>
            </a:r>
          </a:p>
          <a:p>
            <a:pPr eaLnBrk="1" hangingPunct="1"/>
            <a:r>
              <a:rPr lang="en-US" altLang="en-US" smtClean="0"/>
              <a:t>Impact or Shock Metamorphism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457200"/>
            <a:ext cx="7772400" cy="1143000"/>
          </a:xfrm>
        </p:spPr>
        <p:txBody>
          <a:bodyPr/>
          <a:lstStyle/>
          <a:p>
            <a:r>
              <a:rPr lang="en-US" altLang="en-US" smtClean="0"/>
              <a:t>Contact Metamorphism</a:t>
            </a:r>
          </a:p>
        </p:txBody>
      </p:sp>
      <p:pic>
        <p:nvPicPr>
          <p:cNvPr id="19459" name="Content Placeholder 4" descr="contactmetamorph.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447800"/>
            <a:ext cx="4789488" cy="3352800"/>
          </a:xfrm>
        </p:spPr>
      </p:pic>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621E06B-9011-4B7A-B19F-9C9FB66017D6}" type="slidenum">
              <a:rPr lang="en-US" altLang="en-US" sz="1400"/>
              <a:pPr eaLnBrk="1" hangingPunct="1">
                <a:spcBef>
                  <a:spcPct val="0"/>
                </a:spcBef>
                <a:buFontTx/>
                <a:buNone/>
              </a:pPr>
              <a:t>19</a:t>
            </a:fld>
            <a:endParaRPr lang="en-US" altLang="en-US" sz="1400"/>
          </a:p>
        </p:txBody>
      </p:sp>
      <p:sp>
        <p:nvSpPr>
          <p:cNvPr id="19461" name="TextBox 5"/>
          <p:cNvSpPr txBox="1">
            <a:spLocks noChangeArrowheads="1"/>
          </p:cNvSpPr>
          <p:nvPr/>
        </p:nvSpPr>
        <p:spPr bwMode="auto">
          <a:xfrm>
            <a:off x="990600" y="5181600"/>
            <a:ext cx="7392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400" dirty="0"/>
              <a:t> </a:t>
            </a:r>
            <a:r>
              <a:rPr lang="en-US" altLang="en-US" sz="2800" dirty="0"/>
              <a:t>Heat from the lava flow above baked sediments </a:t>
            </a:r>
          </a:p>
          <a:p>
            <a:pPr eaLnBrk="1" hangingPunct="1">
              <a:spcBef>
                <a:spcPct val="0"/>
              </a:spcBef>
              <a:buFontTx/>
              <a:buNone/>
            </a:pPr>
            <a:r>
              <a:rPr lang="en-US" altLang="en-US" sz="2800" dirty="0"/>
              <a:t>i</a:t>
            </a:r>
            <a:r>
              <a:rPr lang="en-US" altLang="en-US" sz="2800" dirty="0" smtClean="0"/>
              <a:t>nto </a:t>
            </a:r>
            <a:r>
              <a:rPr lang="en-US" altLang="en-US" sz="2800" dirty="0"/>
              <a:t>a red shale in a narrow zone along the contact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E9299A9-CC30-450C-BF7F-5D63428EC45D}" type="slidenum">
              <a:rPr lang="en-US" altLang="en-US" sz="1400"/>
              <a:pPr eaLnBrk="1" hangingPunct="1">
                <a:spcBef>
                  <a:spcPct val="0"/>
                </a:spcBef>
                <a:buFontTx/>
                <a:buNone/>
              </a:pPr>
              <a:t>2</a:t>
            </a:fld>
            <a:endParaRPr lang="en-US" altLang="en-US" sz="1400"/>
          </a:p>
        </p:txBody>
      </p:sp>
      <p:sp>
        <p:nvSpPr>
          <p:cNvPr id="3075" name="Rectangle 2"/>
          <p:cNvSpPr>
            <a:spLocks noGrp="1" noChangeArrowheads="1"/>
          </p:cNvSpPr>
          <p:nvPr>
            <p:ph type="title"/>
          </p:nvPr>
        </p:nvSpPr>
        <p:spPr/>
        <p:txBody>
          <a:bodyPr/>
          <a:lstStyle/>
          <a:p>
            <a:pPr eaLnBrk="1" hangingPunct="1"/>
            <a:r>
              <a:rPr lang="en-US" altLang="en-US" dirty="0" smtClean="0"/>
              <a:t>Metamorphism Definition</a:t>
            </a:r>
          </a:p>
        </p:txBody>
      </p:sp>
      <p:sp>
        <p:nvSpPr>
          <p:cNvPr id="3076" name="Rectangle 3"/>
          <p:cNvSpPr>
            <a:spLocks noGrp="1" noChangeArrowheads="1"/>
          </p:cNvSpPr>
          <p:nvPr>
            <p:ph type="body" idx="1"/>
          </p:nvPr>
        </p:nvSpPr>
        <p:spPr/>
        <p:txBody>
          <a:bodyPr/>
          <a:lstStyle/>
          <a:p>
            <a:pPr eaLnBrk="1" hangingPunct="1"/>
            <a:r>
              <a:rPr lang="en-US" altLang="en-US" sz="3600" dirty="0" smtClean="0"/>
              <a:t>“The mineralogical, chemical, and structural adjustment of solid rocks to physical and chemical conditions which differ from the conditions under which the rocks in question originated” (from the Glossary of geology, 2nd edition)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75D147B-629D-4141-9054-AAF7192FC081}" type="slidenum">
              <a:rPr lang="en-US" altLang="en-US" sz="1400"/>
              <a:pPr eaLnBrk="1" hangingPunct="1">
                <a:spcBef>
                  <a:spcPct val="0"/>
                </a:spcBef>
                <a:buFontTx/>
                <a:buNone/>
              </a:pPr>
              <a:t>20</a:t>
            </a:fld>
            <a:endParaRPr lang="en-US" altLang="en-US" sz="1400"/>
          </a:p>
        </p:txBody>
      </p:sp>
      <p:sp>
        <p:nvSpPr>
          <p:cNvPr id="20483" name="Rectangle 2"/>
          <p:cNvSpPr>
            <a:spLocks noGrp="1" noChangeArrowheads="1"/>
          </p:cNvSpPr>
          <p:nvPr>
            <p:ph type="title"/>
          </p:nvPr>
        </p:nvSpPr>
        <p:spPr>
          <a:xfrm>
            <a:off x="6172200" y="1447800"/>
            <a:ext cx="2971800" cy="1143000"/>
          </a:xfrm>
        </p:spPr>
        <p:txBody>
          <a:bodyPr/>
          <a:lstStyle/>
          <a:p>
            <a:pPr eaLnBrk="1" hangingPunct="1"/>
            <a:r>
              <a:rPr lang="en-US" altLang="en-US" sz="3900" smtClean="0"/>
              <a:t>Temperature Distributions Within a Dike</a:t>
            </a:r>
          </a:p>
        </p:txBody>
      </p:sp>
      <p:pic>
        <p:nvPicPr>
          <p:cNvPr id="20484" name="Picture 12" descr="Fig 21-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2400" y="304800"/>
            <a:ext cx="5867400" cy="3489325"/>
          </a:xfrm>
          <a:noFill/>
        </p:spPr>
      </p:pic>
      <p:sp>
        <p:nvSpPr>
          <p:cNvPr id="20485" name="Rectangle 13"/>
          <p:cNvSpPr>
            <a:spLocks noChangeArrowheads="1"/>
          </p:cNvSpPr>
          <p:nvPr/>
        </p:nvSpPr>
        <p:spPr bwMode="auto">
          <a:xfrm>
            <a:off x="533400" y="3962400"/>
            <a:ext cx="7467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200" b="1">
              <a:cs typeface="Times New Roman" panose="02020603050405020304" pitchFamily="18" charset="0"/>
            </a:endParaRPr>
          </a:p>
        </p:txBody>
      </p:sp>
      <p:sp>
        <p:nvSpPr>
          <p:cNvPr id="20486" name="Rectangle 14"/>
          <p:cNvSpPr>
            <a:spLocks noChangeArrowheads="1"/>
          </p:cNvSpPr>
          <p:nvPr/>
        </p:nvSpPr>
        <p:spPr bwMode="auto">
          <a:xfrm>
            <a:off x="609600" y="4038600"/>
            <a:ext cx="7620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Figure 21-5. Temperature distribution within a 1-km thick vertical dike and in the country rocks (initially at 0ºC) as a function of time. Curves are labeled in years. The model assumes an initial intrusion temperature of 1200ºC and cooling by conduction only. After Jaeger, (1968) Cooling and solidification of igneous rocks. In H. H. Hess and A. Poldervaart (eds.), </a:t>
            </a:r>
            <a:r>
              <a:rPr lang="en-US" altLang="en-US" sz="2000" i="1"/>
              <a:t>Basalts</a:t>
            </a:r>
            <a:r>
              <a:rPr lang="en-US" altLang="en-US" sz="2000"/>
              <a:t>, vol. 2. John Wiley &amp; Sons. New York, pp. 503-536.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324600" y="609600"/>
            <a:ext cx="2514600" cy="1143000"/>
          </a:xfrm>
        </p:spPr>
        <p:txBody>
          <a:bodyPr/>
          <a:lstStyle/>
          <a:p>
            <a:r>
              <a:rPr lang="en-US" altLang="en-US" smtClean="0"/>
              <a:t>Hornfels</a:t>
            </a:r>
          </a:p>
        </p:txBody>
      </p:sp>
      <p:pic>
        <p:nvPicPr>
          <p:cNvPr id="21507" name="ClipArt Placeholder 5" descr="Shap Margin xtrawide.jpg"/>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304800"/>
            <a:ext cx="5943600" cy="4467225"/>
          </a:xfrm>
        </p:spPr>
      </p:pic>
      <p:sp>
        <p:nvSpPr>
          <p:cNvPr id="215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9BA2D6C-83D5-47BB-BB4D-3B7D9E3ADED1}" type="slidenum">
              <a:rPr lang="en-US" altLang="en-US" sz="1400"/>
              <a:pPr eaLnBrk="1" hangingPunct="1">
                <a:spcBef>
                  <a:spcPct val="0"/>
                </a:spcBef>
                <a:buFontTx/>
                <a:buNone/>
              </a:pPr>
              <a:t>21</a:t>
            </a:fld>
            <a:endParaRPr lang="en-US" altLang="en-US" sz="1400"/>
          </a:p>
        </p:txBody>
      </p:sp>
      <p:sp>
        <p:nvSpPr>
          <p:cNvPr id="21509" name="TextBox 6"/>
          <p:cNvSpPr txBox="1">
            <a:spLocks noChangeArrowheads="1"/>
          </p:cNvSpPr>
          <p:nvPr/>
        </p:nvSpPr>
        <p:spPr bwMode="auto">
          <a:xfrm>
            <a:off x="457200" y="4953000"/>
            <a:ext cx="8153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1800"/>
              <a:t> Pinkish upper layer is Shap Granite, which intruded as hot magma into the surrounding rocks around 400 million years ago.</a:t>
            </a:r>
          </a:p>
          <a:p>
            <a:pPr eaLnBrk="1" hangingPunct="1">
              <a:spcBef>
                <a:spcPct val="0"/>
              </a:spcBef>
            </a:pPr>
            <a:r>
              <a:rPr lang="en-US" altLang="en-US" sz="1800"/>
              <a:t> Heat from the magma intrusion has “baked” the darker rock (which was originally mudstone), causing it to re-crystallize in a new form – a hard, flinty-looking metamorphic rock called hornfels.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90D1723-BFCE-4C07-8E93-6C717C69C6BB}" type="slidenum">
              <a:rPr lang="en-US" altLang="en-US" sz="1400"/>
              <a:pPr eaLnBrk="1" hangingPunct="1">
                <a:spcBef>
                  <a:spcPct val="0"/>
                </a:spcBef>
                <a:buFontTx/>
                <a:buNone/>
              </a:pPr>
              <a:t>22</a:t>
            </a:fld>
            <a:endParaRPr lang="en-US" altLang="en-US" sz="1400"/>
          </a:p>
        </p:txBody>
      </p:sp>
      <p:sp>
        <p:nvSpPr>
          <p:cNvPr id="22531" name="Rectangle 2"/>
          <p:cNvSpPr>
            <a:spLocks noGrp="1" noChangeArrowheads="1"/>
          </p:cNvSpPr>
          <p:nvPr>
            <p:ph type="title"/>
          </p:nvPr>
        </p:nvSpPr>
        <p:spPr>
          <a:xfrm>
            <a:off x="6172200" y="609600"/>
            <a:ext cx="2971800" cy="1143000"/>
          </a:xfrm>
        </p:spPr>
        <p:txBody>
          <a:bodyPr/>
          <a:lstStyle/>
          <a:p>
            <a:pPr eaLnBrk="1" hangingPunct="1"/>
            <a:r>
              <a:rPr lang="en-US" altLang="en-US" smtClean="0"/>
              <a:t>Continental Arc Orogen</a:t>
            </a:r>
          </a:p>
        </p:txBody>
      </p:sp>
      <p:pic>
        <p:nvPicPr>
          <p:cNvPr id="22532" name="Picture 8" descr="orogenyDB"/>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l="2785" r="1591" b="3296"/>
          <a:stretch>
            <a:fillRect/>
          </a:stretch>
        </p:blipFill>
        <p:spPr>
          <a:xfrm>
            <a:off x="0" y="381000"/>
            <a:ext cx="6096000" cy="5886450"/>
          </a:xfrm>
          <a:noFill/>
        </p:spPr>
      </p:pic>
      <p:sp>
        <p:nvSpPr>
          <p:cNvPr id="22533" name="Rectangle 9"/>
          <p:cNvSpPr>
            <a:spLocks noChangeArrowheads="1"/>
          </p:cNvSpPr>
          <p:nvPr/>
        </p:nvSpPr>
        <p:spPr bwMode="auto">
          <a:xfrm>
            <a:off x="6400800" y="2362200"/>
            <a:ext cx="27432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cs typeface="Times New Roman" panose="02020603050405020304" pitchFamily="18" charset="0"/>
              </a:rPr>
              <a:t>Figure 21-6. Schematic model for the sequential (a </a:t>
            </a:r>
            <a:r>
              <a:rPr lang="en-US" altLang="en-US" sz="1400" b="1">
                <a:cs typeface="Times New Roman" panose="02020603050405020304" pitchFamily="18" charset="0"/>
                <a:sym typeface="Symbol" panose="05050102010706020507" pitchFamily="18" charset="2"/>
              </a:rPr>
              <a:t></a:t>
            </a:r>
            <a:r>
              <a:rPr lang="en-US" altLang="en-US" sz="1400" b="1">
                <a:cs typeface="Times New Roman" panose="02020603050405020304" pitchFamily="18" charset="0"/>
              </a:rPr>
              <a:t> c) development of a “Cordilleran-type” or active continental margin orogen. The dashed and black layers on the right represent the basaltic and gabbroic layers of the oceanic crust. From Dewey and Bird (1970) </a:t>
            </a:r>
            <a:r>
              <a:rPr lang="en-US" altLang="en-US" sz="1400" b="1" i="1">
                <a:cs typeface="Times New Roman" panose="02020603050405020304" pitchFamily="18" charset="0"/>
              </a:rPr>
              <a:t>J. Geophys. Res.</a:t>
            </a:r>
            <a:r>
              <a:rPr lang="en-US" altLang="en-US" sz="1400" b="1">
                <a:cs typeface="Times New Roman" panose="02020603050405020304" pitchFamily="18" charset="0"/>
              </a:rPr>
              <a:t>, 75, 2625-2647; and Miyashiro </a:t>
            </a:r>
            <a:r>
              <a:rPr lang="en-US" altLang="en-US" sz="1400" b="1" i="1">
                <a:cs typeface="Times New Roman" panose="02020603050405020304" pitchFamily="18" charset="0"/>
              </a:rPr>
              <a:t>et al</a:t>
            </a:r>
            <a:r>
              <a:rPr lang="en-US" altLang="en-US" sz="1400" b="1">
                <a:cs typeface="Times New Roman" panose="02020603050405020304" pitchFamily="18" charset="0"/>
              </a:rPr>
              <a:t>. (1979) </a:t>
            </a:r>
            <a:r>
              <a:rPr lang="en-US" altLang="en-US" sz="1400" b="1" i="1">
                <a:cs typeface="Times New Roman" panose="02020603050405020304" pitchFamily="18" charset="0"/>
              </a:rPr>
              <a:t>Orogeny</a:t>
            </a:r>
            <a:r>
              <a:rPr lang="en-US" altLang="en-US" sz="1400" b="1">
                <a:cs typeface="Times New Roman" panose="02020603050405020304" pitchFamily="18" charset="0"/>
              </a:rPr>
              <a:t>. John Wiley &amp; Sons.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19800" y="609600"/>
            <a:ext cx="2438400" cy="1143000"/>
          </a:xfrm>
        </p:spPr>
        <p:txBody>
          <a:bodyPr/>
          <a:lstStyle/>
          <a:p>
            <a:r>
              <a:rPr lang="en-US" altLang="en-US" smtClean="0"/>
              <a:t>Mylonite</a:t>
            </a:r>
          </a:p>
        </p:txBody>
      </p:sp>
      <p:pic>
        <p:nvPicPr>
          <p:cNvPr id="23555" name="ClipArt Placeholder 5" descr="mylonite_PG.jpg"/>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0"/>
            <a:ext cx="5943600" cy="4211638"/>
          </a:xfrm>
        </p:spPr>
      </p:pic>
      <p:sp>
        <p:nvSpPr>
          <p:cNvPr id="235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8CC914F-B0C4-4A67-BCA8-2E34CF4CC7DB}" type="slidenum">
              <a:rPr lang="en-US" altLang="en-US" sz="1400"/>
              <a:pPr eaLnBrk="1" hangingPunct="1">
                <a:spcBef>
                  <a:spcPct val="0"/>
                </a:spcBef>
                <a:buFontTx/>
                <a:buNone/>
              </a:pPr>
              <a:t>23</a:t>
            </a:fld>
            <a:endParaRPr lang="en-US" altLang="en-US" sz="1400"/>
          </a:p>
        </p:txBody>
      </p:sp>
      <p:sp>
        <p:nvSpPr>
          <p:cNvPr id="23557" name="TextBox 6"/>
          <p:cNvSpPr txBox="1">
            <a:spLocks noChangeArrowheads="1"/>
          </p:cNvSpPr>
          <p:nvPr/>
        </p:nvSpPr>
        <p:spPr bwMode="auto">
          <a:xfrm>
            <a:off x="457200" y="47244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400"/>
              <a:t> Mylonite along the Linville Falls Fault, Linville Falls, NC. Relatively undeformed conglomeratic quartzite lies above the layered mylonite zone. (Text from Pamela Gore)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90F0856-CB35-4325-BC87-074F1DF0DC14}" type="slidenum">
              <a:rPr lang="en-US" altLang="en-US" sz="1400"/>
              <a:pPr eaLnBrk="1" hangingPunct="1">
                <a:spcBef>
                  <a:spcPct val="0"/>
                </a:spcBef>
                <a:buFontTx/>
                <a:buNone/>
              </a:pPr>
              <a:t>24</a:t>
            </a:fld>
            <a:endParaRPr lang="en-US" altLang="en-US" sz="1400"/>
          </a:p>
        </p:txBody>
      </p:sp>
      <p:sp>
        <p:nvSpPr>
          <p:cNvPr id="24579" name="Rectangle 2"/>
          <p:cNvSpPr>
            <a:spLocks noGrp="1" noChangeArrowheads="1"/>
          </p:cNvSpPr>
          <p:nvPr>
            <p:ph type="title"/>
          </p:nvPr>
        </p:nvSpPr>
        <p:spPr>
          <a:xfrm>
            <a:off x="4953000" y="609600"/>
            <a:ext cx="3505200" cy="1143000"/>
          </a:xfrm>
        </p:spPr>
        <p:txBody>
          <a:bodyPr/>
          <a:lstStyle/>
          <a:p>
            <a:pPr eaLnBrk="1" hangingPunct="1"/>
            <a:r>
              <a:rPr lang="en-US" altLang="en-US" smtClean="0"/>
              <a:t>Fault Zone Cross-Sections</a:t>
            </a:r>
          </a:p>
        </p:txBody>
      </p:sp>
      <p:pic>
        <p:nvPicPr>
          <p:cNvPr id="24580" name="Picture 8" descr="Faults"/>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33400" y="533400"/>
            <a:ext cx="3600450" cy="4114800"/>
          </a:xfrm>
          <a:noFill/>
        </p:spPr>
      </p:pic>
      <p:sp>
        <p:nvSpPr>
          <p:cNvPr id="13321" name="Rectangle 9"/>
          <p:cNvSpPr>
            <a:spLocks noChangeArrowheads="1"/>
          </p:cNvSpPr>
          <p:nvPr/>
        </p:nvSpPr>
        <p:spPr bwMode="auto">
          <a:xfrm>
            <a:off x="5181600" y="2743200"/>
            <a:ext cx="3429000" cy="3937000"/>
          </a:xfrm>
          <a:prstGeom prst="rect">
            <a:avLst/>
          </a:prstGeom>
          <a:noFill/>
          <a:ln w="9525">
            <a:noFill/>
            <a:miter lim="800000"/>
            <a:headEnd/>
            <a:tailEnd/>
          </a:ln>
          <a:effectLst/>
        </p:spPr>
        <p:txBody>
          <a:bodyPr>
            <a:spAutoFit/>
          </a:bodyPr>
          <a:lstStyle/>
          <a:p>
            <a:pPr eaLnBrk="0" hangingPunct="0">
              <a:spcBef>
                <a:spcPct val="50000"/>
              </a:spcBef>
              <a:defRPr/>
            </a:pPr>
            <a:r>
              <a:rPr lang="en-US" sz="2800">
                <a:effectLst>
                  <a:outerShdw blurRad="38100" dist="38100" dir="2700000" algn="tl">
                    <a:srgbClr val="C0C0C0"/>
                  </a:outerShdw>
                </a:effectLst>
              </a:rPr>
              <a:t>(a)</a:t>
            </a:r>
            <a:r>
              <a:rPr lang="en-US" sz="2800">
                <a:solidFill>
                  <a:srgbClr val="00CC00"/>
                </a:solidFill>
                <a:effectLst>
                  <a:outerShdw blurRad="38100" dist="38100" dir="2700000" algn="tl">
                    <a:srgbClr val="C0C0C0"/>
                  </a:outerShdw>
                </a:effectLst>
              </a:rPr>
              <a:t> </a:t>
            </a:r>
            <a:r>
              <a:rPr lang="en-US" sz="2800">
                <a:effectLst>
                  <a:outerShdw blurRad="38100" dist="38100" dir="2700000" algn="tl">
                    <a:srgbClr val="C0C0C0"/>
                  </a:outerShdw>
                </a:effectLst>
              </a:rPr>
              <a:t>Shallow fault zone with fault breccia</a:t>
            </a:r>
          </a:p>
          <a:p>
            <a:pPr eaLnBrk="0" hangingPunct="0">
              <a:spcBef>
                <a:spcPct val="50000"/>
              </a:spcBef>
              <a:defRPr/>
            </a:pPr>
            <a:r>
              <a:rPr lang="en-US" sz="2800">
                <a:effectLst>
                  <a:outerShdw blurRad="38100" dist="38100" dir="2700000" algn="tl">
                    <a:srgbClr val="C0C0C0"/>
                  </a:outerShdw>
                </a:effectLst>
              </a:rPr>
              <a:t>(b) Slightly deeper fault zone (exposed by erosion) with some ductile flow and fault mylonite</a:t>
            </a:r>
          </a:p>
          <a:p>
            <a:pPr eaLnBrk="0" hangingPunct="0">
              <a:spcBef>
                <a:spcPct val="50000"/>
              </a:spcBef>
              <a:defRPr/>
            </a:pPr>
            <a:endParaRPr lang="en-US" sz="2800">
              <a:effectLst>
                <a:outerShdw blurRad="38100" dist="38100" dir="2700000" algn="tl">
                  <a:srgbClr val="C0C0C0"/>
                </a:outerShdw>
              </a:effectLst>
            </a:endParaRPr>
          </a:p>
        </p:txBody>
      </p:sp>
      <p:sp>
        <p:nvSpPr>
          <p:cNvPr id="24582" name="Rectangle 10"/>
          <p:cNvSpPr>
            <a:spLocks noChangeArrowheads="1"/>
          </p:cNvSpPr>
          <p:nvPr/>
        </p:nvSpPr>
        <p:spPr bwMode="auto">
          <a:xfrm>
            <a:off x="381000" y="4953000"/>
            <a:ext cx="4038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cs typeface="Times New Roman" panose="02020603050405020304" pitchFamily="18" charset="0"/>
              </a:rPr>
              <a:t>Figure 21-7. Schematic cross section across fault zones. After Mason (1978) </a:t>
            </a:r>
            <a:r>
              <a:rPr lang="en-US" altLang="en-US" sz="1400" b="1" i="1">
                <a:cs typeface="Times New Roman" panose="02020603050405020304" pitchFamily="18" charset="0"/>
              </a:rPr>
              <a:t>Petrology of the Metamorphic Rocks</a:t>
            </a:r>
            <a:r>
              <a:rPr lang="en-US" altLang="en-US" sz="1400" b="1">
                <a:cs typeface="Times New Roman" panose="02020603050405020304" pitchFamily="18" charset="0"/>
              </a:rPr>
              <a:t>. George Allen &amp; Unwin. London.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FFBFFD7-F1E3-40C0-BCE1-1DB6EE21D6AE}" type="slidenum">
              <a:rPr lang="en-US" altLang="en-US" sz="1400"/>
              <a:pPr eaLnBrk="1" hangingPunct="1">
                <a:spcBef>
                  <a:spcPct val="0"/>
                </a:spcBef>
                <a:buFontTx/>
                <a:buNone/>
              </a:pPr>
              <a:t>25</a:t>
            </a:fld>
            <a:endParaRPr lang="en-US" altLang="en-US" sz="1400"/>
          </a:p>
        </p:txBody>
      </p:sp>
      <p:sp>
        <p:nvSpPr>
          <p:cNvPr id="25603" name="Rectangle 2"/>
          <p:cNvSpPr>
            <a:spLocks noGrp="1" noChangeArrowheads="1"/>
          </p:cNvSpPr>
          <p:nvPr>
            <p:ph type="title"/>
          </p:nvPr>
        </p:nvSpPr>
        <p:spPr>
          <a:xfrm>
            <a:off x="4419600" y="609600"/>
            <a:ext cx="4038600" cy="1143000"/>
          </a:xfrm>
        </p:spPr>
        <p:txBody>
          <a:bodyPr/>
          <a:lstStyle/>
          <a:p>
            <a:pPr eaLnBrk="1" hangingPunct="1"/>
            <a:r>
              <a:rPr lang="en-US" altLang="en-US" smtClean="0"/>
              <a:t>Shocked Quartz</a:t>
            </a:r>
          </a:p>
        </p:txBody>
      </p:sp>
      <p:sp>
        <p:nvSpPr>
          <p:cNvPr id="25604" name="Rectangle 4"/>
          <p:cNvSpPr>
            <a:spLocks noGrp="1" noChangeArrowheads="1"/>
          </p:cNvSpPr>
          <p:nvPr>
            <p:ph type="body" sz="half" idx="2"/>
          </p:nvPr>
        </p:nvSpPr>
        <p:spPr>
          <a:xfrm>
            <a:off x="609600" y="4800600"/>
            <a:ext cx="7848600" cy="1295400"/>
          </a:xfrm>
        </p:spPr>
        <p:txBody>
          <a:bodyPr/>
          <a:lstStyle/>
          <a:p>
            <a:pPr eaLnBrk="1" hangingPunct="1"/>
            <a:r>
              <a:rPr lang="en-US" altLang="en-US" sz="2400" smtClean="0"/>
              <a:t>Shocked quartz crystal from the K/T boundary layer of the Raton Basin, Colorado/New Mexico.</a:t>
            </a:r>
          </a:p>
          <a:p>
            <a:pPr eaLnBrk="1" hangingPunct="1"/>
            <a:r>
              <a:rPr lang="en-US" altLang="en-US" sz="2400" smtClean="0"/>
              <a:t>Photo by Glen Isett, US Geological Survey</a:t>
            </a:r>
          </a:p>
          <a:p>
            <a:pPr eaLnBrk="1" hangingPunct="1"/>
            <a:endParaRPr lang="en-US" altLang="en-US" sz="2400" smtClean="0"/>
          </a:p>
        </p:txBody>
      </p:sp>
      <p:pic>
        <p:nvPicPr>
          <p:cNvPr id="25605" name="Picture 6" descr="shocked"/>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304800"/>
            <a:ext cx="3074988" cy="4114800"/>
          </a:xfrm>
          <a:noFill/>
        </p:spPr>
      </p:pic>
      <p:pic>
        <p:nvPicPr>
          <p:cNvPr id="25606" name="Picture 7" descr="shocked_quart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133600"/>
            <a:ext cx="31432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3CE9B2F5-C104-4AAF-856B-B7D5FD918119}" type="slidenum">
              <a:rPr lang="en-US" altLang="en-US" sz="1400"/>
              <a:pPr eaLnBrk="1" hangingPunct="1">
                <a:spcBef>
                  <a:spcPct val="0"/>
                </a:spcBef>
                <a:buFontTx/>
                <a:buNone/>
              </a:pPr>
              <a:t>26</a:t>
            </a:fld>
            <a:endParaRPr lang="en-US" altLang="en-US" sz="1400"/>
          </a:p>
        </p:txBody>
      </p:sp>
      <p:sp>
        <p:nvSpPr>
          <p:cNvPr id="26627" name="Rectangle 4"/>
          <p:cNvSpPr>
            <a:spLocks noGrp="1" noChangeArrowheads="1"/>
          </p:cNvSpPr>
          <p:nvPr>
            <p:ph type="title"/>
          </p:nvPr>
        </p:nvSpPr>
        <p:spPr/>
        <p:txBody>
          <a:bodyPr/>
          <a:lstStyle/>
          <a:p>
            <a:pPr eaLnBrk="1" hangingPunct="1"/>
            <a:r>
              <a:rPr lang="en-US" altLang="en-US" smtClean="0"/>
              <a:t>Shatter Cones</a:t>
            </a:r>
          </a:p>
        </p:txBody>
      </p:sp>
      <p:sp>
        <p:nvSpPr>
          <p:cNvPr id="26628" name="Rectangle 6"/>
          <p:cNvSpPr>
            <a:spLocks noGrp="1" noChangeArrowheads="1"/>
          </p:cNvSpPr>
          <p:nvPr>
            <p:ph type="body" sz="half" idx="2"/>
          </p:nvPr>
        </p:nvSpPr>
        <p:spPr/>
        <p:txBody>
          <a:bodyPr/>
          <a:lstStyle/>
          <a:p>
            <a:pPr>
              <a:spcBef>
                <a:spcPct val="0"/>
              </a:spcBef>
            </a:pPr>
            <a:r>
              <a:rPr lang="en-US" altLang="en-US" sz="2800" smtClean="0"/>
              <a:t>Figure 22-4. Shatter cones in limestone from the Haughton Structure, Northwest Territories</a:t>
            </a:r>
          </a:p>
          <a:p>
            <a:pPr>
              <a:spcBef>
                <a:spcPct val="0"/>
              </a:spcBef>
            </a:pPr>
            <a:r>
              <a:rPr lang="en-US" altLang="en-US" sz="2800" smtClean="0"/>
              <a:t> Photograph courtesy Richard Grieve, © Natural Resources Canada</a:t>
            </a:r>
          </a:p>
          <a:p>
            <a:pPr eaLnBrk="1" hangingPunct="1"/>
            <a:endParaRPr lang="en-US" altLang="en-US" sz="2800" smtClean="0"/>
          </a:p>
        </p:txBody>
      </p:sp>
      <p:pic>
        <p:nvPicPr>
          <p:cNvPr id="26629" name="Picture 7" descr="Fig 22-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2133600"/>
            <a:ext cx="3879850" cy="4114800"/>
          </a:xfrm>
          <a:noFill/>
          <a:ln>
            <a:solidFill>
              <a:schemeClr val="hlink"/>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90525" y="152400"/>
            <a:ext cx="84137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chemeClr val="tx2"/>
                </a:solidFill>
              </a:rPr>
              <a:t>Prograde Metamorphism</a:t>
            </a:r>
          </a:p>
        </p:txBody>
      </p:sp>
      <p:sp>
        <p:nvSpPr>
          <p:cNvPr id="68611" name="Rectangle 3"/>
          <p:cNvSpPr>
            <a:spLocks noChangeArrowheads="1"/>
          </p:cNvSpPr>
          <p:nvPr/>
        </p:nvSpPr>
        <p:spPr bwMode="auto">
          <a:xfrm>
            <a:off x="192088" y="1062038"/>
            <a:ext cx="8951912"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93688" indent="-293688"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600"/>
              </a:spcBef>
            </a:pPr>
            <a:r>
              <a:rPr lang="en-US" altLang="en-US" dirty="0"/>
              <a:t>Prograde: increase in metamorphic grade with time as a rock is subjected to gradually more severe conditions</a:t>
            </a:r>
          </a:p>
          <a:p>
            <a:pPr lvl="1" eaLnBrk="1" hangingPunct="1">
              <a:spcBef>
                <a:spcPts val="600"/>
              </a:spcBef>
              <a:buSzPct val="50000"/>
              <a:buFont typeface="Arial" panose="020B0604020202020204" pitchFamily="34" charset="0"/>
              <a:buChar char="•"/>
            </a:pPr>
            <a:r>
              <a:rPr lang="en-US" altLang="en-US" sz="3200" dirty="0"/>
              <a:t>Prograde metamorphism: changes in a rock that accompany increasing metamorphic grade</a:t>
            </a:r>
          </a:p>
          <a:p>
            <a:pPr eaLnBrk="1" hangingPunct="1">
              <a:spcBef>
                <a:spcPts val="600"/>
              </a:spcBef>
            </a:pPr>
            <a:r>
              <a:rPr lang="en-US" altLang="en-US" dirty="0"/>
              <a:t>Retrograde: decreasing grade as rock cools and recovers from a metamorphic or igneous event</a:t>
            </a:r>
          </a:p>
          <a:p>
            <a:pPr lvl="1" eaLnBrk="1" hangingPunct="1">
              <a:spcBef>
                <a:spcPts val="600"/>
              </a:spcBef>
              <a:buSzPct val="50000"/>
              <a:buFont typeface="Wingdings" panose="05000000000000000000" pitchFamily="2" charset="2"/>
              <a:buChar char="§"/>
            </a:pPr>
            <a:r>
              <a:rPr lang="en-US" altLang="en-US" sz="3200" dirty="0"/>
              <a:t>Retrograde metamorphism: any accompanying changes</a:t>
            </a:r>
            <a:endParaRPr lang="en-US" altLang="en-US" dirty="0"/>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FAD4A4C-175C-47DC-9341-04D8F3090C24}" type="slidenum">
              <a:rPr lang="en-US" altLang="en-US" sz="1400"/>
              <a:pPr eaLnBrk="1" hangingPunct="1">
                <a:spcBef>
                  <a:spcPct val="0"/>
                </a:spcBef>
                <a:buFontTx/>
                <a:buNone/>
              </a:pPr>
              <a:t>27</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90525" y="152400"/>
            <a:ext cx="84137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chemeClr val="tx2"/>
                </a:solidFill>
              </a:rPr>
              <a:t>The Progressive Nature of Metamorphism</a:t>
            </a:r>
          </a:p>
        </p:txBody>
      </p:sp>
      <p:sp>
        <p:nvSpPr>
          <p:cNvPr id="28675" name="Rectangle 4"/>
          <p:cNvSpPr>
            <a:spLocks noChangeArrowheads="1"/>
          </p:cNvSpPr>
          <p:nvPr/>
        </p:nvSpPr>
        <p:spPr bwMode="auto">
          <a:xfrm>
            <a:off x="192088" y="1325563"/>
            <a:ext cx="8951912"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93688" indent="-293688"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600"/>
              </a:spcBef>
            </a:pPr>
            <a:r>
              <a:rPr lang="en-US" altLang="en-US"/>
              <a:t>A rock at a high metamorphic grade probably progressed through a sequence of mineral assemblages rather than hopping directly from an unmetamorphosed rock to the metamorphic rock that we find today</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B1732E7A-97E3-412E-A69A-2707087E8BAD}" type="slidenum">
              <a:rPr lang="en-US" altLang="en-US" sz="1400"/>
              <a:pPr eaLnBrk="1" hangingPunct="1">
                <a:spcBef>
                  <a:spcPct val="0"/>
                </a:spcBef>
                <a:buFontTx/>
                <a:buNone/>
              </a:pPr>
              <a:t>28</a:t>
            </a:fld>
            <a:endParaRPr lang="en-US" alt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90525" y="152400"/>
            <a:ext cx="84137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chemeClr val="tx2"/>
                </a:solidFill>
              </a:rPr>
              <a:t>The Progressive Nature of Metamorphism</a:t>
            </a:r>
          </a:p>
        </p:txBody>
      </p:sp>
      <p:sp>
        <p:nvSpPr>
          <p:cNvPr id="29699" name="Rectangle 3"/>
          <p:cNvSpPr>
            <a:spLocks noChangeArrowheads="1"/>
          </p:cNvSpPr>
          <p:nvPr/>
        </p:nvSpPr>
        <p:spPr bwMode="auto">
          <a:xfrm>
            <a:off x="192088" y="1062038"/>
            <a:ext cx="89519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93688" indent="-293688"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600"/>
              </a:spcBef>
            </a:pPr>
            <a:r>
              <a:rPr lang="en-US" altLang="en-US"/>
              <a:t>Retrograde metamorphism typically of minor significance</a:t>
            </a:r>
          </a:p>
        </p:txBody>
      </p:sp>
      <p:sp>
        <p:nvSpPr>
          <p:cNvPr id="74756" name="Rectangle 4"/>
          <p:cNvSpPr>
            <a:spLocks noChangeArrowheads="1"/>
          </p:cNvSpPr>
          <p:nvPr/>
        </p:nvSpPr>
        <p:spPr bwMode="auto">
          <a:xfrm>
            <a:off x="192088" y="2200275"/>
            <a:ext cx="8951912"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50888" indent="-293688"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eaLnBrk="1" hangingPunct="1">
              <a:spcBef>
                <a:spcPts val="600"/>
              </a:spcBef>
              <a:buFont typeface="Wingdings" panose="05000000000000000000" pitchFamily="2" charset="2"/>
              <a:buChar char="§"/>
            </a:pPr>
            <a:r>
              <a:rPr lang="en-US" altLang="en-US" sz="3200"/>
              <a:t>Prograde reactions are endothermic and easily driven by increasing T</a:t>
            </a:r>
          </a:p>
          <a:p>
            <a:pPr lvl="1" eaLnBrk="1" hangingPunct="1">
              <a:spcBef>
                <a:spcPts val="600"/>
              </a:spcBef>
              <a:buFont typeface="Wingdings" panose="05000000000000000000" pitchFamily="2" charset="2"/>
              <a:buChar char="§"/>
            </a:pPr>
            <a:r>
              <a:rPr lang="en-US" altLang="en-US" sz="3200"/>
              <a:t>Devolatilization reactions are easier than reintroducing the volatiles</a:t>
            </a:r>
          </a:p>
          <a:p>
            <a:pPr lvl="1" eaLnBrk="1" hangingPunct="1">
              <a:spcBef>
                <a:spcPts val="600"/>
              </a:spcBef>
              <a:buFont typeface="Wingdings" panose="05000000000000000000" pitchFamily="2" charset="2"/>
              <a:buChar char="§"/>
            </a:pPr>
            <a:r>
              <a:rPr lang="en-US" altLang="en-US" sz="3200"/>
              <a:t>Geothermometry indicates that the mineral compositions commonly preserve the maximum temperature </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B46129E-722E-4312-B54C-6D038FD29C6B}" type="slidenum">
              <a:rPr lang="en-US" altLang="en-US" sz="1400"/>
              <a:pPr eaLnBrk="1" hangingPunct="1">
                <a:spcBef>
                  <a:spcPct val="0"/>
                </a:spcBef>
                <a:buFontTx/>
                <a:buNone/>
              </a:pPr>
              <a:t>29</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anim calcmode="lin" valueType="num">
                                      <p:cBhvr additive="base">
                                        <p:cTn id="7" dur="500" fill="hold"/>
                                        <p:tgtEl>
                                          <p:spTgt spid="74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756">
                                            <p:txEl>
                                              <p:pRg st="1" end="1"/>
                                            </p:txEl>
                                          </p:spTgt>
                                        </p:tgtEl>
                                        <p:attrNameLst>
                                          <p:attrName>style.visibility</p:attrName>
                                        </p:attrNameLst>
                                      </p:cBhvr>
                                      <p:to>
                                        <p:strVal val="visible"/>
                                      </p:to>
                                    </p:set>
                                    <p:anim calcmode="lin" valueType="num">
                                      <p:cBhvr additive="base">
                                        <p:cTn id="11" dur="500" fill="hold"/>
                                        <p:tgtEl>
                                          <p:spTgt spid="7475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475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4756">
                                            <p:txEl>
                                              <p:pRg st="2" end="2"/>
                                            </p:txEl>
                                          </p:spTgt>
                                        </p:tgtEl>
                                        <p:attrNameLst>
                                          <p:attrName>style.visibility</p:attrName>
                                        </p:attrNameLst>
                                      </p:cBhvr>
                                      <p:to>
                                        <p:strVal val="visible"/>
                                      </p:to>
                                    </p:set>
                                    <p:anim calcmode="lin" valueType="num">
                                      <p:cBhvr additive="base">
                                        <p:cTn id="15" dur="500" fill="hold"/>
                                        <p:tgtEl>
                                          <p:spTgt spid="7475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47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1143000"/>
          </a:xfrm>
        </p:spPr>
        <p:txBody>
          <a:bodyPr/>
          <a:lstStyle/>
          <a:p>
            <a:r>
              <a:rPr lang="en-US" altLang="en-US" dirty="0"/>
              <a:t>Metamorphism </a:t>
            </a:r>
            <a:r>
              <a:rPr lang="en-US" altLang="en-US" dirty="0" smtClean="0"/>
              <a:t>Definition, revised</a:t>
            </a:r>
            <a:endParaRPr lang="en-US" dirty="0"/>
          </a:p>
        </p:txBody>
      </p:sp>
      <p:sp>
        <p:nvSpPr>
          <p:cNvPr id="3" name="Content Placeholder 2"/>
          <p:cNvSpPr>
            <a:spLocks noGrp="1"/>
          </p:cNvSpPr>
          <p:nvPr>
            <p:ph idx="1"/>
          </p:nvPr>
        </p:nvSpPr>
        <p:spPr/>
        <p:txBody>
          <a:bodyPr/>
          <a:lstStyle/>
          <a:p>
            <a:r>
              <a:rPr lang="en-US" altLang="en-US" dirty="0"/>
              <a:t>“The mineralogical, chemical, and structural adjustment of solid rocks to physical and chemical </a:t>
            </a:r>
            <a:r>
              <a:rPr lang="en-US" altLang="en-US" dirty="0" smtClean="0"/>
              <a:t>conditions </a:t>
            </a:r>
            <a:r>
              <a:rPr lang="en-US" altLang="en-US" dirty="0" smtClean="0">
                <a:solidFill>
                  <a:srgbClr val="FF0000"/>
                </a:solidFill>
              </a:rPr>
              <a:t>that have generally been imposed at depth, below the surface zones of weathering and cementation,</a:t>
            </a:r>
            <a:r>
              <a:rPr lang="en-US" altLang="en-US" dirty="0" smtClean="0"/>
              <a:t> and different from which the rocks in question originated.” </a:t>
            </a:r>
            <a:r>
              <a:rPr lang="en-US" altLang="en-US" dirty="0"/>
              <a:t>(from the Glossary of geology, </a:t>
            </a:r>
            <a:r>
              <a:rPr lang="en-US" altLang="en-US" dirty="0" smtClean="0"/>
              <a:t>5th </a:t>
            </a:r>
            <a:r>
              <a:rPr lang="en-US" altLang="en-US" dirty="0"/>
              <a:t>edition) </a:t>
            </a:r>
            <a:endParaRPr lang="en-US" dirty="0"/>
          </a:p>
        </p:txBody>
      </p:sp>
      <p:sp>
        <p:nvSpPr>
          <p:cNvPr id="4" name="Slide Number Placeholder 3"/>
          <p:cNvSpPr>
            <a:spLocks noGrp="1"/>
          </p:cNvSpPr>
          <p:nvPr>
            <p:ph type="sldNum" sz="quarter" idx="12"/>
          </p:nvPr>
        </p:nvSpPr>
        <p:spPr/>
        <p:txBody>
          <a:bodyPr/>
          <a:lstStyle/>
          <a:p>
            <a:fld id="{3BAFDFA0-8107-4445-A3A4-B2C75AD80954}" type="slidenum">
              <a:rPr lang="en-US" altLang="en-US" smtClean="0"/>
              <a:pPr/>
              <a:t>3</a:t>
            </a:fld>
            <a:endParaRPr lang="en-US" altLang="en-US"/>
          </a:p>
        </p:txBody>
      </p:sp>
    </p:spTree>
    <p:extLst>
      <p:ext uri="{BB962C8B-B14F-4D97-AF65-F5344CB8AC3E}">
        <p14:creationId xmlns:p14="http://schemas.microsoft.com/office/powerpoint/2010/main" val="2813829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90525" y="152400"/>
            <a:ext cx="84137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a:solidFill>
                  <a:srgbClr val="0070C0"/>
                </a:solidFill>
              </a:rPr>
              <a:t>Types of Protolith</a:t>
            </a:r>
            <a:endParaRPr lang="en-US" altLang="en-US">
              <a:solidFill>
                <a:srgbClr val="0070C0"/>
              </a:solidFill>
            </a:endParaRPr>
          </a:p>
        </p:txBody>
      </p:sp>
      <p:sp>
        <p:nvSpPr>
          <p:cNvPr id="40963" name="Rectangle 4"/>
          <p:cNvSpPr>
            <a:spLocks noChangeArrowheads="1"/>
          </p:cNvSpPr>
          <p:nvPr/>
        </p:nvSpPr>
        <p:spPr bwMode="auto">
          <a:xfrm>
            <a:off x="192088" y="1147763"/>
            <a:ext cx="8951912"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93688" indent="-293688"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08585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600"/>
              </a:spcBef>
              <a:buClr>
                <a:srgbClr val="00CC00"/>
              </a:buClr>
              <a:buFontTx/>
              <a:buNone/>
            </a:pPr>
            <a:r>
              <a:rPr lang="en-US" altLang="en-US" dirty="0"/>
              <a:t>Lump the common types of sedimentary and igneous rocks into six chemically based-groups</a:t>
            </a:r>
          </a:p>
          <a:p>
            <a:pPr lvl="2" eaLnBrk="1" hangingPunct="1">
              <a:spcBef>
                <a:spcPts val="600"/>
              </a:spcBef>
              <a:buClr>
                <a:srgbClr val="0099FF"/>
              </a:buClr>
              <a:buSzPct val="50000"/>
              <a:buFont typeface="Monotype Sorts" panose="05010101010101010101" pitchFamily="2" charset="2"/>
              <a:buNone/>
            </a:pPr>
            <a:r>
              <a:rPr lang="en-US" altLang="en-US" sz="3200" dirty="0"/>
              <a:t>1.</a:t>
            </a:r>
            <a:r>
              <a:rPr lang="en-US" altLang="en-US" sz="3200" dirty="0">
                <a:solidFill>
                  <a:srgbClr val="FF3399"/>
                </a:solidFill>
              </a:rPr>
              <a:t> </a:t>
            </a:r>
            <a:r>
              <a:rPr lang="en-US" altLang="en-US" sz="3200" dirty="0"/>
              <a:t>Ultramafic - very high Mg, Fe, Ni, Cr</a:t>
            </a:r>
          </a:p>
          <a:p>
            <a:pPr lvl="2" eaLnBrk="1" hangingPunct="1">
              <a:spcBef>
                <a:spcPts val="600"/>
              </a:spcBef>
              <a:buClr>
                <a:srgbClr val="0099FF"/>
              </a:buClr>
              <a:buSzPct val="50000"/>
              <a:buFont typeface="Monotype Sorts" panose="05010101010101010101" pitchFamily="2" charset="2"/>
              <a:buNone/>
            </a:pPr>
            <a:r>
              <a:rPr lang="en-US" altLang="en-US" sz="3200" dirty="0"/>
              <a:t>2. Mafic - high Fe, Mg, and Ca</a:t>
            </a:r>
          </a:p>
          <a:p>
            <a:pPr lvl="2" eaLnBrk="1" hangingPunct="1">
              <a:spcBef>
                <a:spcPts val="600"/>
              </a:spcBef>
              <a:buClr>
                <a:srgbClr val="0099FF"/>
              </a:buClr>
              <a:buSzPct val="50000"/>
              <a:buFont typeface="Monotype Sorts" panose="05010101010101010101" pitchFamily="2" charset="2"/>
              <a:buNone/>
            </a:pPr>
            <a:r>
              <a:rPr lang="en-US" altLang="en-US" sz="3200" dirty="0"/>
              <a:t>3. Shales (</a:t>
            </a:r>
            <a:r>
              <a:rPr lang="en-US" altLang="en-US" sz="3200" dirty="0" err="1"/>
              <a:t>pelitic</a:t>
            </a:r>
            <a:r>
              <a:rPr lang="en-US" altLang="en-US" sz="3200" dirty="0"/>
              <a:t>) - high Al, K, Si</a:t>
            </a:r>
          </a:p>
          <a:p>
            <a:pPr lvl="2" eaLnBrk="1" hangingPunct="1">
              <a:spcBef>
                <a:spcPts val="600"/>
              </a:spcBef>
              <a:buClr>
                <a:srgbClr val="0099FF"/>
              </a:buClr>
              <a:buSzPct val="50000"/>
              <a:buFont typeface="Monotype Sorts" panose="05010101010101010101" pitchFamily="2" charset="2"/>
              <a:buNone/>
            </a:pPr>
            <a:r>
              <a:rPr lang="en-US" altLang="en-US" sz="3200" dirty="0"/>
              <a:t>4. Carbonates - high Ca, Mg, CO</a:t>
            </a:r>
            <a:r>
              <a:rPr lang="en-US" altLang="en-US" sz="3200" baseline="-25000" dirty="0"/>
              <a:t>2</a:t>
            </a:r>
            <a:endParaRPr lang="en-US" altLang="en-US" sz="3200" dirty="0"/>
          </a:p>
          <a:p>
            <a:pPr lvl="2" eaLnBrk="1" hangingPunct="1">
              <a:spcBef>
                <a:spcPts val="600"/>
              </a:spcBef>
              <a:buClr>
                <a:srgbClr val="0099FF"/>
              </a:buClr>
              <a:buSzPct val="50000"/>
              <a:buFont typeface="Monotype Sorts" panose="05010101010101010101" pitchFamily="2" charset="2"/>
              <a:buNone/>
            </a:pPr>
            <a:r>
              <a:rPr lang="en-US" altLang="en-US" sz="3200" dirty="0"/>
              <a:t>5. Quartz - nearly pure SiO</a:t>
            </a:r>
            <a:r>
              <a:rPr lang="en-US" altLang="en-US" sz="3200" baseline="-25000" dirty="0"/>
              <a:t>2</a:t>
            </a:r>
            <a:r>
              <a:rPr lang="en-US" altLang="en-US" sz="3200" dirty="0"/>
              <a:t>.</a:t>
            </a:r>
          </a:p>
          <a:p>
            <a:pPr lvl="2" eaLnBrk="1" hangingPunct="1">
              <a:spcBef>
                <a:spcPts val="600"/>
              </a:spcBef>
              <a:buClr>
                <a:srgbClr val="0099FF"/>
              </a:buClr>
              <a:buSzPct val="50000"/>
              <a:buFont typeface="Monotype Sorts" panose="05010101010101010101" pitchFamily="2" charset="2"/>
              <a:buNone/>
            </a:pPr>
            <a:r>
              <a:rPr lang="en-US" altLang="en-US" sz="3200" dirty="0"/>
              <a:t>6. </a:t>
            </a:r>
            <a:r>
              <a:rPr lang="en-US" altLang="en-US" sz="3200" dirty="0" err="1"/>
              <a:t>Quartzo</a:t>
            </a:r>
            <a:r>
              <a:rPr lang="en-US" altLang="en-US" sz="3200" dirty="0"/>
              <a:t>-feldspathic -</a:t>
            </a:r>
            <a:r>
              <a:rPr lang="en-US" altLang="en-US" sz="3200" dirty="0">
                <a:solidFill>
                  <a:srgbClr val="FF3399"/>
                </a:solidFill>
              </a:rPr>
              <a:t> </a:t>
            </a:r>
            <a:r>
              <a:rPr lang="en-US" altLang="en-US" sz="3200" dirty="0"/>
              <a:t>high Si, Na, K, Al</a:t>
            </a:r>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B47F39BD-871D-496D-9DBD-C2DD6174F17D}" type="slidenum">
              <a:rPr lang="en-US" altLang="en-US" sz="1400"/>
              <a:pPr eaLnBrk="1" hangingPunct="1">
                <a:spcBef>
                  <a:spcPct val="0"/>
                </a:spcBef>
                <a:buFontTx/>
                <a:buNone/>
              </a:pPr>
              <a:t>30</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 calcmode="lin" valueType="num">
                                      <p:cBhvr additive="base">
                                        <p:cTn id="7"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 calcmode="lin" valueType="num">
                                      <p:cBhvr additive="base">
                                        <p:cTn id="13"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anim calcmode="lin" valueType="num">
                                      <p:cBhvr additive="base">
                                        <p:cTn id="19"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0963">
                                            <p:txEl>
                                              <p:pRg st="4" end="4"/>
                                            </p:txEl>
                                          </p:spTgt>
                                        </p:tgtEl>
                                        <p:attrNameLst>
                                          <p:attrName>style.visibility</p:attrName>
                                        </p:attrNameLst>
                                      </p:cBhvr>
                                      <p:to>
                                        <p:strVal val="visible"/>
                                      </p:to>
                                    </p:set>
                                    <p:anim calcmode="lin" valueType="num">
                                      <p:cBhvr additive="base">
                                        <p:cTn id="25" dur="10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0963">
                                            <p:txEl>
                                              <p:pRg st="5" end="5"/>
                                            </p:txEl>
                                          </p:spTgt>
                                        </p:tgtEl>
                                        <p:attrNameLst>
                                          <p:attrName>style.visibility</p:attrName>
                                        </p:attrNameLst>
                                      </p:cBhvr>
                                      <p:to>
                                        <p:strVal val="visible"/>
                                      </p:to>
                                    </p:set>
                                    <p:anim calcmode="lin" valueType="num">
                                      <p:cBhvr additive="base">
                                        <p:cTn id="31" dur="10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0963">
                                            <p:txEl>
                                              <p:pRg st="6" end="6"/>
                                            </p:txEl>
                                          </p:spTgt>
                                        </p:tgtEl>
                                        <p:attrNameLst>
                                          <p:attrName>style.visibility</p:attrName>
                                        </p:attrNameLst>
                                      </p:cBhvr>
                                      <p:to>
                                        <p:strVal val="visible"/>
                                      </p:to>
                                    </p:set>
                                    <p:anim calcmode="lin" valueType="num">
                                      <p:cBhvr additive="base">
                                        <p:cTn id="37" dur="10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50CBE3F-D817-4F9B-9707-84BB3B9865AE}" type="slidenum">
              <a:rPr lang="en-US" altLang="en-US" sz="1400"/>
              <a:pPr eaLnBrk="1" hangingPunct="1">
                <a:spcBef>
                  <a:spcPct val="0"/>
                </a:spcBef>
                <a:buFontTx/>
                <a:buNone/>
              </a:pPr>
              <a:t>31</a:t>
            </a:fld>
            <a:endParaRPr lang="en-US" altLang="en-US" sz="1400"/>
          </a:p>
        </p:txBody>
      </p:sp>
      <p:sp>
        <p:nvSpPr>
          <p:cNvPr id="31747" name="Rectangle 4"/>
          <p:cNvSpPr>
            <a:spLocks noGrp="1" noChangeArrowheads="1"/>
          </p:cNvSpPr>
          <p:nvPr>
            <p:ph type="title"/>
          </p:nvPr>
        </p:nvSpPr>
        <p:spPr>
          <a:xfrm>
            <a:off x="0" y="304800"/>
            <a:ext cx="4114800" cy="1143000"/>
          </a:xfrm>
        </p:spPr>
        <p:txBody>
          <a:bodyPr/>
          <a:lstStyle/>
          <a:p>
            <a:pPr eaLnBrk="1" hangingPunct="1"/>
            <a:r>
              <a:rPr lang="en-US" altLang="en-US" sz="3200" smtClean="0"/>
              <a:t>Regional Metamorphism, </a:t>
            </a:r>
            <a:br>
              <a:rPr lang="en-US" altLang="en-US" sz="3200" smtClean="0"/>
            </a:br>
            <a:r>
              <a:rPr lang="en-US" altLang="en-US" sz="3200" smtClean="0"/>
              <a:t>Scottish Highlands</a:t>
            </a:r>
          </a:p>
        </p:txBody>
      </p:sp>
      <p:sp>
        <p:nvSpPr>
          <p:cNvPr id="31748" name="Rectangle 6"/>
          <p:cNvSpPr>
            <a:spLocks noGrp="1" noChangeArrowheads="1"/>
          </p:cNvSpPr>
          <p:nvPr>
            <p:ph type="body" sz="half" idx="2"/>
          </p:nvPr>
        </p:nvSpPr>
        <p:spPr>
          <a:xfrm>
            <a:off x="228600" y="1981200"/>
            <a:ext cx="3200400" cy="4114800"/>
          </a:xfrm>
        </p:spPr>
        <p:txBody>
          <a:bodyPr/>
          <a:lstStyle/>
          <a:p>
            <a:pPr>
              <a:lnSpc>
                <a:spcPct val="90000"/>
              </a:lnSpc>
              <a:spcBef>
                <a:spcPct val="0"/>
              </a:spcBef>
            </a:pPr>
            <a:r>
              <a:rPr lang="en-US" altLang="en-US" sz="2000" smtClean="0"/>
              <a:t>Figure 21-8. Regional metamorphic map of the Scottish Highlands, showing the zones of minerals that develop with increasing metamorphic grade</a:t>
            </a:r>
          </a:p>
          <a:p>
            <a:pPr>
              <a:lnSpc>
                <a:spcPct val="90000"/>
              </a:lnSpc>
              <a:spcBef>
                <a:spcPct val="0"/>
              </a:spcBef>
            </a:pPr>
            <a:r>
              <a:rPr lang="en-US" altLang="en-US" sz="2000" smtClean="0"/>
              <a:t>From Gillen (1982) </a:t>
            </a:r>
            <a:r>
              <a:rPr lang="en-US" altLang="en-US" sz="2000" i="1" smtClean="0"/>
              <a:t>Metamorphic Geology. An Introduction to Tectonic and Metamorphic Processes</a:t>
            </a:r>
            <a:r>
              <a:rPr lang="en-US" altLang="en-US" sz="2000" smtClean="0"/>
              <a:t>. George Allen &amp; Unwin. London. </a:t>
            </a:r>
          </a:p>
          <a:p>
            <a:pPr eaLnBrk="1" hangingPunct="1">
              <a:lnSpc>
                <a:spcPct val="90000"/>
              </a:lnSpc>
            </a:pPr>
            <a:endParaRPr lang="en-US" altLang="en-US" sz="2000" smtClean="0"/>
          </a:p>
        </p:txBody>
      </p:sp>
      <p:pic>
        <p:nvPicPr>
          <p:cNvPr id="31749" name="Picture 7" descr="Fig 21-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733800" y="1143000"/>
            <a:ext cx="5029200" cy="4821238"/>
          </a:xfrm>
          <a:noFill/>
        </p:spPr>
      </p:pic>
      <p:sp>
        <p:nvSpPr>
          <p:cNvPr id="59410" name="Rectangle 18"/>
          <p:cNvSpPr>
            <a:spLocks noChangeArrowheads="1"/>
          </p:cNvSpPr>
          <p:nvPr/>
        </p:nvSpPr>
        <p:spPr bwMode="auto">
          <a:xfrm>
            <a:off x="3581400" y="457200"/>
            <a:ext cx="1987550" cy="457200"/>
          </a:xfrm>
          <a:prstGeom prst="rect">
            <a:avLst/>
          </a:prstGeom>
          <a:noFill/>
          <a:ln w="9525">
            <a:noFill/>
            <a:miter lim="800000"/>
            <a:headEnd/>
            <a:tailEnd/>
          </a:ln>
          <a:effectLst/>
        </p:spPr>
        <p:txBody>
          <a:bodyPr>
            <a:spAutoFit/>
          </a:bodyPr>
          <a:lstStyle/>
          <a:p>
            <a:pPr eaLnBrk="0" hangingPunct="0">
              <a:defRPr/>
            </a:pPr>
            <a:r>
              <a:rPr lang="en-US">
                <a:solidFill>
                  <a:srgbClr val="00CC00"/>
                </a:solidFill>
                <a:effectLst>
                  <a:outerShdw blurRad="38100" dist="38100" dir="2700000" algn="tl">
                    <a:srgbClr val="C0C0C0"/>
                  </a:outerShdw>
                </a:effectLst>
              </a:rPr>
              <a:t>Barrow’s Area</a:t>
            </a:r>
          </a:p>
        </p:txBody>
      </p:sp>
      <p:pic>
        <p:nvPicPr>
          <p:cNvPr id="31751"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581400"/>
            <a:ext cx="61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3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685800"/>
            <a:ext cx="43434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2001DA6-BCB3-48D3-86EC-8799E0778DD0}" type="slidenum">
              <a:rPr lang="en-US" altLang="en-US" sz="1400"/>
              <a:pPr eaLnBrk="1" hangingPunct="1">
                <a:spcBef>
                  <a:spcPct val="0"/>
                </a:spcBef>
                <a:buFontTx/>
                <a:buNone/>
              </a:pPr>
              <a:t>32</a:t>
            </a:fld>
            <a:endParaRPr lang="en-US" altLang="en-US" sz="1400"/>
          </a:p>
        </p:txBody>
      </p:sp>
      <p:sp>
        <p:nvSpPr>
          <p:cNvPr id="32771" name="Rectangle 2"/>
          <p:cNvSpPr>
            <a:spLocks noGrp="1" noChangeArrowheads="1"/>
          </p:cNvSpPr>
          <p:nvPr>
            <p:ph type="title"/>
          </p:nvPr>
        </p:nvSpPr>
        <p:spPr>
          <a:xfrm>
            <a:off x="685800" y="0"/>
            <a:ext cx="7772400" cy="762000"/>
          </a:xfrm>
        </p:spPr>
        <p:txBody>
          <a:bodyPr/>
          <a:lstStyle/>
          <a:p>
            <a:pPr eaLnBrk="1" hangingPunct="1"/>
            <a:r>
              <a:rPr lang="en-US" altLang="en-US" smtClean="0"/>
              <a:t>Barrovian Zones</a:t>
            </a:r>
          </a:p>
        </p:txBody>
      </p:sp>
      <p:sp>
        <p:nvSpPr>
          <p:cNvPr id="26628" name="Rectangle 4"/>
          <p:cNvSpPr>
            <a:spLocks noGrp="1" noChangeArrowheads="1"/>
          </p:cNvSpPr>
          <p:nvPr>
            <p:ph type="body" idx="1"/>
          </p:nvPr>
        </p:nvSpPr>
        <p:spPr>
          <a:xfrm>
            <a:off x="0" y="457200"/>
            <a:ext cx="9144000" cy="4876800"/>
          </a:xfrm>
        </p:spPr>
        <p:txBody>
          <a:bodyPr/>
          <a:lstStyle/>
          <a:p>
            <a:pPr eaLnBrk="1" hangingPunct="1">
              <a:lnSpc>
                <a:spcPct val="90000"/>
              </a:lnSpc>
            </a:pPr>
            <a:r>
              <a:rPr lang="en-US" altLang="en-US" sz="2600" b="1" smtClean="0"/>
              <a:t>Chlorite zone</a:t>
            </a:r>
            <a:r>
              <a:rPr lang="en-US" altLang="en-US" sz="2600" smtClean="0"/>
              <a:t> - Slates or phyllites</a:t>
            </a:r>
          </a:p>
          <a:p>
            <a:pPr lvl="2" eaLnBrk="1" hangingPunct="1">
              <a:lnSpc>
                <a:spcPct val="90000"/>
              </a:lnSpc>
              <a:buFont typeface="Wingdings" panose="05000000000000000000" pitchFamily="2" charset="2"/>
              <a:buChar char="§"/>
            </a:pPr>
            <a:r>
              <a:rPr lang="en-US" altLang="en-US" smtClean="0"/>
              <a:t>Minerals: Chlorite, muscovite, quartz, albite</a:t>
            </a:r>
          </a:p>
          <a:p>
            <a:pPr eaLnBrk="1" hangingPunct="1">
              <a:lnSpc>
                <a:spcPct val="90000"/>
              </a:lnSpc>
            </a:pPr>
            <a:r>
              <a:rPr lang="en-US" altLang="en-US" sz="2700" b="1" smtClean="0"/>
              <a:t>Biotite zone</a:t>
            </a:r>
            <a:r>
              <a:rPr lang="en-US" altLang="en-US" sz="2700" smtClean="0"/>
              <a:t> - Phyllites, schists</a:t>
            </a:r>
          </a:p>
          <a:p>
            <a:pPr lvl="2" eaLnBrk="1" hangingPunct="1">
              <a:lnSpc>
                <a:spcPct val="90000"/>
              </a:lnSpc>
              <a:buFont typeface="Wingdings" panose="05000000000000000000" pitchFamily="2" charset="2"/>
              <a:buChar char="§"/>
            </a:pPr>
            <a:r>
              <a:rPr lang="en-US" altLang="en-US" smtClean="0"/>
              <a:t>Minerals: Biotite, chlorite, muscovite, quartz, albite</a:t>
            </a:r>
          </a:p>
          <a:p>
            <a:pPr eaLnBrk="1" hangingPunct="1">
              <a:lnSpc>
                <a:spcPct val="90000"/>
              </a:lnSpc>
            </a:pPr>
            <a:r>
              <a:rPr lang="en-US" altLang="en-US" sz="2600" b="1" smtClean="0"/>
              <a:t>Garnet zone</a:t>
            </a:r>
            <a:r>
              <a:rPr lang="en-US" altLang="en-US" sz="2600" smtClean="0"/>
              <a:t>: Garniferous schists</a:t>
            </a:r>
          </a:p>
          <a:p>
            <a:pPr lvl="2" eaLnBrk="1" hangingPunct="1">
              <a:lnSpc>
                <a:spcPct val="90000"/>
              </a:lnSpc>
              <a:buFont typeface="Wingdings" panose="05000000000000000000" pitchFamily="2" charset="2"/>
              <a:buChar char="§"/>
            </a:pPr>
            <a:r>
              <a:rPr lang="en-US" altLang="en-US" smtClean="0"/>
              <a:t>Minerals: Red almandine garnet, biotite, chlorite, muscovite, quartz, albite or oligoclase</a:t>
            </a:r>
          </a:p>
          <a:p>
            <a:pPr eaLnBrk="1" hangingPunct="1">
              <a:lnSpc>
                <a:spcPct val="90000"/>
              </a:lnSpc>
            </a:pPr>
            <a:r>
              <a:rPr lang="en-US" altLang="en-US" sz="2600" b="1" smtClean="0"/>
              <a:t>Staurolite zone</a:t>
            </a:r>
            <a:r>
              <a:rPr lang="en-US" altLang="en-US" sz="2600" smtClean="0"/>
              <a:t>: Schists</a:t>
            </a:r>
          </a:p>
          <a:p>
            <a:pPr lvl="2" eaLnBrk="1" hangingPunct="1">
              <a:lnSpc>
                <a:spcPct val="90000"/>
              </a:lnSpc>
              <a:buFont typeface="Wingdings" panose="05000000000000000000" pitchFamily="2" charset="2"/>
              <a:buChar char="§"/>
            </a:pPr>
            <a:r>
              <a:rPr lang="en-US" altLang="en-US" smtClean="0"/>
              <a:t>Minerals: Staurolite, biotite, muscovite, quartz, garnet and plagioclase</a:t>
            </a:r>
          </a:p>
          <a:p>
            <a:pPr eaLnBrk="1" hangingPunct="1">
              <a:lnSpc>
                <a:spcPct val="90000"/>
              </a:lnSpc>
            </a:pPr>
            <a:r>
              <a:rPr lang="en-US" altLang="en-US" sz="2600" b="1" smtClean="0"/>
              <a:t>Kyanite zone</a:t>
            </a:r>
            <a:r>
              <a:rPr lang="en-US" altLang="en-US" sz="2600" smtClean="0"/>
              <a:t> - Schists</a:t>
            </a:r>
          </a:p>
          <a:p>
            <a:pPr lvl="2" eaLnBrk="1" hangingPunct="1">
              <a:lnSpc>
                <a:spcPct val="90000"/>
              </a:lnSpc>
              <a:buFont typeface="Wingdings" panose="05000000000000000000" pitchFamily="2" charset="2"/>
              <a:buChar char="§"/>
            </a:pPr>
            <a:r>
              <a:rPr lang="en-US" altLang="en-US" smtClean="0"/>
              <a:t>Minerals: Kyanite, biotite, muscovite, quartz, and plagioclase, ±garnet, ±staurolite.</a:t>
            </a:r>
          </a:p>
          <a:p>
            <a:pPr eaLnBrk="1" hangingPunct="1">
              <a:lnSpc>
                <a:spcPct val="90000"/>
              </a:lnSpc>
            </a:pPr>
            <a:r>
              <a:rPr lang="en-US" altLang="en-US" sz="2600" b="1" smtClean="0"/>
              <a:t>Sillimanite zone</a:t>
            </a:r>
            <a:r>
              <a:rPr lang="en-US" altLang="en-US" sz="2600" smtClean="0"/>
              <a:t> - Schists and gneisses</a:t>
            </a:r>
          </a:p>
          <a:p>
            <a:pPr lvl="2" eaLnBrk="1" hangingPunct="1">
              <a:lnSpc>
                <a:spcPct val="90000"/>
              </a:lnSpc>
              <a:buFont typeface="Wingdings" panose="05000000000000000000" pitchFamily="2" charset="2"/>
              <a:buChar char="§"/>
            </a:pPr>
            <a:r>
              <a:rPr lang="en-US" altLang="en-US" smtClean="0"/>
              <a:t>Minerals: Sillimanite, biotite, muscovite, quartz, plagioclase, and  garnet, ±staurolite, ±kyanite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additive="base">
                                        <p:cTn id="7" dur="5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anim calcmode="lin" valueType="num">
                                      <p:cBhvr additive="base">
                                        <p:cTn id="11" dur="500" fill="hold"/>
                                        <p:tgtEl>
                                          <p:spTgt spid="2662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6628">
                                            <p:txEl>
                                              <p:pRg st="2" end="2"/>
                                            </p:txEl>
                                          </p:spTgt>
                                        </p:tgtEl>
                                        <p:attrNameLst>
                                          <p:attrName>style.visibility</p:attrName>
                                        </p:attrNameLst>
                                      </p:cBhvr>
                                      <p:to>
                                        <p:strVal val="visible"/>
                                      </p:to>
                                    </p:set>
                                    <p:anim calcmode="lin" valueType="num">
                                      <p:cBhvr additive="base">
                                        <p:cTn id="17" dur="500" fill="hold"/>
                                        <p:tgtEl>
                                          <p:spTgt spid="2662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62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628">
                                            <p:txEl>
                                              <p:pRg st="3" end="3"/>
                                            </p:txEl>
                                          </p:spTgt>
                                        </p:tgtEl>
                                        <p:attrNameLst>
                                          <p:attrName>style.visibility</p:attrName>
                                        </p:attrNameLst>
                                      </p:cBhvr>
                                      <p:to>
                                        <p:strVal val="visible"/>
                                      </p:to>
                                    </p:set>
                                    <p:anim calcmode="lin" valueType="num">
                                      <p:cBhvr additive="base">
                                        <p:cTn id="21" dur="500" fill="hold"/>
                                        <p:tgtEl>
                                          <p:spTgt spid="2662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6628">
                                            <p:txEl>
                                              <p:pRg st="4" end="4"/>
                                            </p:txEl>
                                          </p:spTgt>
                                        </p:tgtEl>
                                        <p:attrNameLst>
                                          <p:attrName>style.visibility</p:attrName>
                                        </p:attrNameLst>
                                      </p:cBhvr>
                                      <p:to>
                                        <p:strVal val="visible"/>
                                      </p:to>
                                    </p:set>
                                    <p:anim calcmode="lin" valueType="num">
                                      <p:cBhvr additive="base">
                                        <p:cTn id="27" dur="500" fill="hold"/>
                                        <p:tgtEl>
                                          <p:spTgt spid="2662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62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628">
                                            <p:txEl>
                                              <p:pRg st="5" end="5"/>
                                            </p:txEl>
                                          </p:spTgt>
                                        </p:tgtEl>
                                        <p:attrNameLst>
                                          <p:attrName>style.visibility</p:attrName>
                                        </p:attrNameLst>
                                      </p:cBhvr>
                                      <p:to>
                                        <p:strVal val="visible"/>
                                      </p:to>
                                    </p:set>
                                    <p:anim calcmode="lin" valueType="num">
                                      <p:cBhvr additive="base">
                                        <p:cTn id="31" dur="500" fill="hold"/>
                                        <p:tgtEl>
                                          <p:spTgt spid="2662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6628">
                                            <p:txEl>
                                              <p:pRg st="6" end="6"/>
                                            </p:txEl>
                                          </p:spTgt>
                                        </p:tgtEl>
                                        <p:attrNameLst>
                                          <p:attrName>style.visibility</p:attrName>
                                        </p:attrNameLst>
                                      </p:cBhvr>
                                      <p:to>
                                        <p:strVal val="visible"/>
                                      </p:to>
                                    </p:set>
                                    <p:anim calcmode="lin" valueType="num">
                                      <p:cBhvr additive="base">
                                        <p:cTn id="37" dur="500" fill="hold"/>
                                        <p:tgtEl>
                                          <p:spTgt spid="2662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8">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6628">
                                            <p:txEl>
                                              <p:pRg st="7" end="7"/>
                                            </p:txEl>
                                          </p:spTgt>
                                        </p:tgtEl>
                                        <p:attrNameLst>
                                          <p:attrName>style.visibility</p:attrName>
                                        </p:attrNameLst>
                                      </p:cBhvr>
                                      <p:to>
                                        <p:strVal val="visible"/>
                                      </p:to>
                                    </p:set>
                                    <p:anim calcmode="lin" valueType="num">
                                      <p:cBhvr additive="base">
                                        <p:cTn id="41" dur="500" fill="hold"/>
                                        <p:tgtEl>
                                          <p:spTgt spid="2662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662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6628">
                                            <p:txEl>
                                              <p:pRg st="8" end="8"/>
                                            </p:txEl>
                                          </p:spTgt>
                                        </p:tgtEl>
                                        <p:attrNameLst>
                                          <p:attrName>style.visibility</p:attrName>
                                        </p:attrNameLst>
                                      </p:cBhvr>
                                      <p:to>
                                        <p:strVal val="visible"/>
                                      </p:to>
                                    </p:set>
                                    <p:anim calcmode="lin" valueType="num">
                                      <p:cBhvr additive="base">
                                        <p:cTn id="47" dur="500" fill="hold"/>
                                        <p:tgtEl>
                                          <p:spTgt spid="26628">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6628">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628">
                                            <p:txEl>
                                              <p:pRg st="9" end="9"/>
                                            </p:txEl>
                                          </p:spTgt>
                                        </p:tgtEl>
                                        <p:attrNameLst>
                                          <p:attrName>style.visibility</p:attrName>
                                        </p:attrNameLst>
                                      </p:cBhvr>
                                      <p:to>
                                        <p:strVal val="visible"/>
                                      </p:to>
                                    </p:set>
                                    <p:anim calcmode="lin" valueType="num">
                                      <p:cBhvr additive="base">
                                        <p:cTn id="51" dur="500" fill="hold"/>
                                        <p:tgtEl>
                                          <p:spTgt spid="26628">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662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6628">
                                            <p:txEl>
                                              <p:pRg st="10" end="10"/>
                                            </p:txEl>
                                          </p:spTgt>
                                        </p:tgtEl>
                                        <p:attrNameLst>
                                          <p:attrName>style.visibility</p:attrName>
                                        </p:attrNameLst>
                                      </p:cBhvr>
                                      <p:to>
                                        <p:strVal val="visible"/>
                                      </p:to>
                                    </p:set>
                                    <p:anim calcmode="lin" valueType="num">
                                      <p:cBhvr additive="base">
                                        <p:cTn id="57" dur="500" fill="hold"/>
                                        <p:tgtEl>
                                          <p:spTgt spid="26628">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6628">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6628">
                                            <p:txEl>
                                              <p:pRg st="11" end="11"/>
                                            </p:txEl>
                                          </p:spTgt>
                                        </p:tgtEl>
                                        <p:attrNameLst>
                                          <p:attrName>style.visibility</p:attrName>
                                        </p:attrNameLst>
                                      </p:cBhvr>
                                      <p:to>
                                        <p:strVal val="visible"/>
                                      </p:to>
                                    </p:set>
                                    <p:anim calcmode="lin" valueType="num">
                                      <p:cBhvr additive="base">
                                        <p:cTn id="61" dur="500" fill="hold"/>
                                        <p:tgtEl>
                                          <p:spTgt spid="26628">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62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CCB0C08-C5E4-4C7F-A819-7989C9364FFF}" type="slidenum">
              <a:rPr lang="en-US" altLang="en-US" sz="1400"/>
              <a:pPr eaLnBrk="1" hangingPunct="1">
                <a:spcBef>
                  <a:spcPct val="0"/>
                </a:spcBef>
                <a:buFontTx/>
                <a:buNone/>
              </a:pPr>
              <a:t>33</a:t>
            </a:fld>
            <a:endParaRPr lang="en-US" altLang="en-US" sz="1400"/>
          </a:p>
        </p:txBody>
      </p:sp>
      <p:sp>
        <p:nvSpPr>
          <p:cNvPr id="33795" name="Rectangle 2"/>
          <p:cNvSpPr>
            <a:spLocks noGrp="1" noChangeArrowheads="1"/>
          </p:cNvSpPr>
          <p:nvPr>
            <p:ph type="title"/>
          </p:nvPr>
        </p:nvSpPr>
        <p:spPr>
          <a:xfrm>
            <a:off x="6019800" y="609600"/>
            <a:ext cx="2438400" cy="1143000"/>
          </a:xfrm>
        </p:spPr>
        <p:txBody>
          <a:bodyPr/>
          <a:lstStyle/>
          <a:p>
            <a:pPr eaLnBrk="1" hangingPunct="1"/>
            <a:r>
              <a:rPr lang="en-US" altLang="en-US" smtClean="0"/>
              <a:t>Al</a:t>
            </a:r>
            <a:r>
              <a:rPr lang="en-US" altLang="en-US" baseline="-25000" smtClean="0"/>
              <a:t>2</a:t>
            </a:r>
            <a:r>
              <a:rPr lang="en-US" altLang="en-US" smtClean="0"/>
              <a:t>SiO</a:t>
            </a:r>
            <a:r>
              <a:rPr lang="en-US" altLang="en-US" baseline="-25000" smtClean="0"/>
              <a:t>5</a:t>
            </a:r>
            <a:br>
              <a:rPr lang="en-US" altLang="en-US" baseline="-25000" smtClean="0"/>
            </a:br>
            <a:r>
              <a:rPr lang="en-US" altLang="en-US" smtClean="0"/>
              <a:t>Phase Diagram</a:t>
            </a:r>
          </a:p>
        </p:txBody>
      </p:sp>
      <p:graphicFrame>
        <p:nvGraphicFramePr>
          <p:cNvPr id="33796" name="Object 0"/>
          <p:cNvGraphicFramePr>
            <a:graphicFrameLocks noChangeAspect="1"/>
          </p:cNvGraphicFramePr>
          <p:nvPr/>
        </p:nvGraphicFramePr>
        <p:xfrm>
          <a:off x="457200" y="4572000"/>
          <a:ext cx="6477000" cy="1214438"/>
        </p:xfrm>
        <a:graphic>
          <a:graphicData uri="http://schemas.openxmlformats.org/presentationml/2006/ole">
            <mc:AlternateContent xmlns:mc="http://schemas.openxmlformats.org/markup-compatibility/2006">
              <mc:Choice xmlns:v="urn:schemas-microsoft-com:vml" Requires="v">
                <p:oleObj spid="_x0000_s33823" name="Document" r:id="rId4" imgW="5715000" imgH="981075" progId="WP10Doc">
                  <p:embed/>
                </p:oleObj>
              </mc:Choice>
              <mc:Fallback>
                <p:oleObj name="Document" r:id="rId4" imgW="5715000" imgH="981075" progId="WP10Doc">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72000"/>
                        <a:ext cx="6477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3797" name="Picture 10" descr="Fig 21-9 B-B"/>
          <p:cNvPicPr>
            <a:picLocks noChangeAspect="1" noChangeArrowheads="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0" y="228600"/>
            <a:ext cx="6226175"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4D26C0C-0699-49E4-8868-8C245B066F7A}" type="slidenum">
              <a:rPr lang="en-US" altLang="en-US" sz="1400"/>
              <a:pPr eaLnBrk="1" hangingPunct="1">
                <a:spcBef>
                  <a:spcPct val="0"/>
                </a:spcBef>
                <a:buFontTx/>
                <a:buNone/>
              </a:pPr>
              <a:t>34</a:t>
            </a:fld>
            <a:endParaRPr lang="en-US" altLang="en-US" sz="1400"/>
          </a:p>
        </p:txBody>
      </p:sp>
      <p:sp>
        <p:nvSpPr>
          <p:cNvPr id="34819" name="Rectangle 2"/>
          <p:cNvSpPr>
            <a:spLocks noGrp="1" noChangeArrowheads="1"/>
          </p:cNvSpPr>
          <p:nvPr>
            <p:ph type="title"/>
          </p:nvPr>
        </p:nvSpPr>
        <p:spPr/>
        <p:txBody>
          <a:bodyPr/>
          <a:lstStyle/>
          <a:p>
            <a:pPr eaLnBrk="1" hangingPunct="1"/>
            <a:r>
              <a:rPr lang="en-US" altLang="en-US" smtClean="0"/>
              <a:t>Buchan or Abukuma Isograds</a:t>
            </a:r>
          </a:p>
        </p:txBody>
      </p:sp>
      <p:sp>
        <p:nvSpPr>
          <p:cNvPr id="34820" name="Rectangle 4"/>
          <p:cNvSpPr>
            <a:spLocks noGrp="1" noChangeArrowheads="1"/>
          </p:cNvSpPr>
          <p:nvPr>
            <p:ph type="body" idx="1"/>
          </p:nvPr>
        </p:nvSpPr>
        <p:spPr/>
        <p:txBody>
          <a:bodyPr/>
          <a:lstStyle/>
          <a:p>
            <a:pPr eaLnBrk="1" hangingPunct="1"/>
            <a:r>
              <a:rPr lang="en-US" altLang="en-US" sz="4000" smtClean="0"/>
              <a:t>Chlorite</a:t>
            </a:r>
          </a:p>
          <a:p>
            <a:pPr eaLnBrk="1" hangingPunct="1"/>
            <a:r>
              <a:rPr lang="en-US" altLang="en-US" sz="4000" smtClean="0"/>
              <a:t>Biotite</a:t>
            </a:r>
          </a:p>
          <a:p>
            <a:pPr eaLnBrk="1" hangingPunct="1"/>
            <a:r>
              <a:rPr lang="en-US" altLang="en-US" sz="4000" smtClean="0"/>
              <a:t>Cordierite</a:t>
            </a:r>
          </a:p>
          <a:p>
            <a:pPr eaLnBrk="1" hangingPunct="1"/>
            <a:r>
              <a:rPr lang="en-US" altLang="en-US" sz="4000" smtClean="0"/>
              <a:t>Andalusite</a:t>
            </a:r>
          </a:p>
          <a:p>
            <a:pPr eaLnBrk="1" hangingPunct="1"/>
            <a:r>
              <a:rPr lang="en-US" altLang="en-US" sz="4000" smtClean="0"/>
              <a:t>Sillimanite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C374ABA-5119-485E-A771-096573213CCC}" type="slidenum">
              <a:rPr lang="en-US" altLang="en-US" sz="1400"/>
              <a:pPr eaLnBrk="1" hangingPunct="1">
                <a:spcBef>
                  <a:spcPct val="0"/>
                </a:spcBef>
                <a:buFontTx/>
                <a:buNone/>
              </a:pPr>
              <a:t>35</a:t>
            </a:fld>
            <a:endParaRPr lang="en-US" altLang="en-US" sz="1400"/>
          </a:p>
        </p:txBody>
      </p:sp>
      <p:pic>
        <p:nvPicPr>
          <p:cNvPr id="35843" name="Picture 2" descr="Fig 21-10b"/>
          <p:cNvPicPr>
            <a:picLocks noChangeAspect="1" noChangeArrowheads="1"/>
          </p:cNvPicPr>
          <p:nvPr/>
        </p:nvPicPr>
        <p:blipFill>
          <a:blip r:embed="rId3">
            <a:extLst>
              <a:ext uri="{28A0092B-C50C-407E-A947-70E740481C1C}">
                <a14:useLocalDpi xmlns:a14="http://schemas.microsoft.com/office/drawing/2010/main" val="0"/>
              </a:ext>
            </a:extLst>
          </a:blip>
          <a:srcRect l="1456" t="1425" r="3130" b="4585"/>
          <a:stretch>
            <a:fillRect/>
          </a:stretch>
        </p:blipFill>
        <p:spPr bwMode="auto">
          <a:xfrm>
            <a:off x="4157663" y="1781175"/>
            <a:ext cx="4986337"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descr="NZ1 Clr"/>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117475" y="1638300"/>
            <a:ext cx="3786188"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4"/>
          <p:cNvSpPr>
            <a:spLocks noChangeArrowheads="1"/>
          </p:cNvSpPr>
          <p:nvPr/>
        </p:nvSpPr>
        <p:spPr bwMode="auto">
          <a:xfrm>
            <a:off x="390525" y="0"/>
            <a:ext cx="84312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a:solidFill>
                  <a:schemeClr val="tx2"/>
                </a:solidFill>
              </a:rPr>
              <a:t>Regional Burial Metamorphism</a:t>
            </a:r>
            <a:br>
              <a:rPr lang="en-US" altLang="en-US" sz="4000">
                <a:solidFill>
                  <a:schemeClr val="tx2"/>
                </a:solidFill>
              </a:rPr>
            </a:br>
            <a:r>
              <a:rPr lang="en-US" altLang="en-US" sz="4000">
                <a:solidFill>
                  <a:schemeClr val="tx2"/>
                </a:solidFill>
              </a:rPr>
              <a:t>Otago, New Zealand</a:t>
            </a:r>
            <a:endParaRPr lang="en-US" altLang="en-US" sz="4400" b="1"/>
          </a:p>
        </p:txBody>
      </p:sp>
      <p:sp>
        <p:nvSpPr>
          <p:cNvPr id="35846" name="Line 5"/>
          <p:cNvSpPr>
            <a:spLocks noChangeShapeType="1"/>
          </p:cNvSpPr>
          <p:nvPr/>
        </p:nvSpPr>
        <p:spPr bwMode="auto">
          <a:xfrm>
            <a:off x="1143000" y="3657600"/>
            <a:ext cx="533400" cy="0"/>
          </a:xfrm>
          <a:prstGeom prst="line">
            <a:avLst/>
          </a:prstGeom>
          <a:noFill/>
          <a:ln w="2857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47" name="Text Box 6"/>
          <p:cNvSpPr txBox="1">
            <a:spLocks noChangeArrowheads="1"/>
          </p:cNvSpPr>
          <p:nvPr/>
        </p:nvSpPr>
        <p:spPr bwMode="auto">
          <a:xfrm>
            <a:off x="0" y="1189038"/>
            <a:ext cx="4008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Section X-Y shows more detail</a:t>
            </a:r>
          </a:p>
        </p:txBody>
      </p:sp>
      <p:sp>
        <p:nvSpPr>
          <p:cNvPr id="35848" name="Line 7"/>
          <p:cNvSpPr>
            <a:spLocks noChangeShapeType="1"/>
          </p:cNvSpPr>
          <p:nvPr/>
        </p:nvSpPr>
        <p:spPr bwMode="auto">
          <a:xfrm flipH="1">
            <a:off x="1373188" y="1589088"/>
            <a:ext cx="279400" cy="1949450"/>
          </a:xfrm>
          <a:prstGeom prst="line">
            <a:avLst/>
          </a:prstGeom>
          <a:noFill/>
          <a:ln w="28575">
            <a:solidFill>
              <a:srgbClr val="00CC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49" name="Rectangle 8"/>
          <p:cNvSpPr>
            <a:spLocks noChangeArrowheads="1"/>
          </p:cNvSpPr>
          <p:nvPr/>
        </p:nvSpPr>
        <p:spPr bwMode="auto">
          <a:xfrm>
            <a:off x="5715000" y="2667000"/>
            <a:ext cx="838200" cy="304800"/>
          </a:xfrm>
          <a:prstGeom prst="rect">
            <a:avLst/>
          </a:prstGeom>
          <a:noFill/>
          <a:ln w="28575">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5850" name="Line 9"/>
          <p:cNvSpPr>
            <a:spLocks noChangeShapeType="1"/>
          </p:cNvSpPr>
          <p:nvPr/>
        </p:nvSpPr>
        <p:spPr bwMode="auto">
          <a:xfrm>
            <a:off x="4152900" y="1490663"/>
            <a:ext cx="1681163" cy="1182687"/>
          </a:xfrm>
          <a:prstGeom prst="line">
            <a:avLst/>
          </a:prstGeom>
          <a:noFill/>
          <a:ln w="28575">
            <a:solidFill>
              <a:srgbClr val="00CC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51" name="Text Box 10"/>
          <p:cNvSpPr txBox="1">
            <a:spLocks noChangeArrowheads="1"/>
          </p:cNvSpPr>
          <p:nvPr/>
        </p:nvSpPr>
        <p:spPr bwMode="auto">
          <a:xfrm>
            <a:off x="0" y="5305425"/>
            <a:ext cx="40973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cs typeface="Times New Roman" panose="02020603050405020304" pitchFamily="18" charset="0"/>
              </a:rPr>
              <a:t>Figure 21-10. Geologic sketch map of the South Island of New Zealand showing the Mesozoic metamorphic rocks east of the older Tasman Belt and the Alpine Fault. The Torlese Group is metamorphosed predominantly in the prehnite-pumpellyite zone, and the Otago Schist in higher grade zones. X-Y is the Haast River Section of Figure 21-11. From Turner (1981) </a:t>
            </a:r>
            <a:r>
              <a:rPr lang="en-US" altLang="en-US" sz="1200" i="1">
                <a:cs typeface="Times New Roman" panose="02020603050405020304" pitchFamily="18" charset="0"/>
              </a:rPr>
              <a:t>Metamorphic Petrology: Mineralogical, Field, and Tectonic Aspects</a:t>
            </a:r>
            <a:r>
              <a:rPr lang="en-US" altLang="en-US" sz="1200">
                <a:cs typeface="Times New Roman" panose="02020603050405020304" pitchFamily="18" charset="0"/>
              </a:rPr>
              <a:t>. McGraw-Hill.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BCC5476-0C54-4279-B703-A69835470A82}" type="slidenum">
              <a:rPr lang="en-US" altLang="en-US" sz="1400"/>
              <a:pPr eaLnBrk="1" hangingPunct="1">
                <a:spcBef>
                  <a:spcPct val="0"/>
                </a:spcBef>
                <a:buFontTx/>
                <a:buNone/>
              </a:pPr>
              <a:t>36</a:t>
            </a:fld>
            <a:endParaRPr lang="en-US" altLang="en-US" sz="1400"/>
          </a:p>
        </p:txBody>
      </p:sp>
      <p:sp>
        <p:nvSpPr>
          <p:cNvPr id="36867" name="Rectangle 2"/>
          <p:cNvSpPr>
            <a:spLocks noGrp="1" noChangeArrowheads="1"/>
          </p:cNvSpPr>
          <p:nvPr>
            <p:ph type="title"/>
          </p:nvPr>
        </p:nvSpPr>
        <p:spPr/>
        <p:txBody>
          <a:bodyPr/>
          <a:lstStyle/>
          <a:p>
            <a:pPr eaLnBrk="1" hangingPunct="1"/>
            <a:r>
              <a:rPr lang="en-US" altLang="en-US" smtClean="0"/>
              <a:t>Haast Group</a:t>
            </a:r>
          </a:p>
        </p:txBody>
      </p:sp>
      <p:pic>
        <p:nvPicPr>
          <p:cNvPr id="36868" name="Picture 8" descr="Fig 21-11"/>
          <p:cNvPicPr>
            <a:picLocks noGrp="1" noChangeAspect="1" noChangeArrowheads="1"/>
          </p:cNvPicPr>
          <p:nvPr>
            <p:ph type="clipArt" sz="half" idx="1"/>
          </p:nvPr>
        </p:nvPicPr>
        <p:blipFill>
          <a:blip r:embed="rId3">
            <a:lum bright="18000"/>
            <a:extLst>
              <a:ext uri="{28A0092B-C50C-407E-A947-70E740481C1C}">
                <a14:useLocalDpi xmlns:a14="http://schemas.microsoft.com/office/drawing/2010/main" val="0"/>
              </a:ext>
            </a:extLst>
          </a:blip>
          <a:srcRect/>
          <a:stretch>
            <a:fillRect/>
          </a:stretch>
        </p:blipFill>
        <p:spPr>
          <a:xfrm>
            <a:off x="457200" y="1752600"/>
            <a:ext cx="6324600" cy="4216400"/>
          </a:xfrm>
          <a:noFill/>
        </p:spPr>
      </p:pic>
      <p:sp>
        <p:nvSpPr>
          <p:cNvPr id="36869" name="Text Box 10"/>
          <p:cNvSpPr txBox="1">
            <a:spLocks noChangeArrowheads="1"/>
          </p:cNvSpPr>
          <p:nvPr/>
        </p:nvSpPr>
        <p:spPr bwMode="auto">
          <a:xfrm>
            <a:off x="5334000" y="1905000"/>
            <a:ext cx="32162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1600">
                <a:cs typeface="Times New Roman" panose="02020603050405020304" pitchFamily="18" charset="0"/>
              </a:rPr>
              <a:t>Figure 21-11. Metamorphic zones of the Haast Group (along section X-Y in Figure 21-10). </a:t>
            </a:r>
          </a:p>
          <a:p>
            <a:pPr eaLnBrk="1" hangingPunct="1">
              <a:spcBef>
                <a:spcPct val="0"/>
              </a:spcBef>
            </a:pPr>
            <a:r>
              <a:rPr lang="en-US" altLang="en-US" sz="1600">
                <a:cs typeface="Times New Roman" panose="02020603050405020304" pitchFamily="18" charset="0"/>
              </a:rPr>
              <a:t>After Cooper and Lovering (1970) </a:t>
            </a:r>
            <a:r>
              <a:rPr lang="en-US" altLang="en-US" sz="1600" i="1">
                <a:cs typeface="Times New Roman" panose="02020603050405020304" pitchFamily="18" charset="0"/>
              </a:rPr>
              <a:t>Contrib. Mineral. Petrol.</a:t>
            </a:r>
            <a:r>
              <a:rPr lang="en-US" altLang="en-US" sz="1600">
                <a:cs typeface="Times New Roman" panose="02020603050405020304" pitchFamily="18" charset="0"/>
              </a:rPr>
              <a:t>, 27, 11-24.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393FA39A-C92B-4460-98E9-1A220F303F33}" type="slidenum">
              <a:rPr lang="en-US" altLang="en-US" sz="1400"/>
              <a:pPr eaLnBrk="1" hangingPunct="1">
                <a:spcBef>
                  <a:spcPct val="0"/>
                </a:spcBef>
                <a:buFontTx/>
                <a:buNone/>
              </a:pPr>
              <a:t>37</a:t>
            </a:fld>
            <a:endParaRPr lang="en-US" altLang="en-US" sz="1400"/>
          </a:p>
        </p:txBody>
      </p:sp>
      <p:sp>
        <p:nvSpPr>
          <p:cNvPr id="37891" name="Rectangle 2"/>
          <p:cNvSpPr>
            <a:spLocks noGrp="1" noChangeArrowheads="1"/>
          </p:cNvSpPr>
          <p:nvPr>
            <p:ph type="title"/>
          </p:nvPr>
        </p:nvSpPr>
        <p:spPr>
          <a:xfrm>
            <a:off x="685800" y="152400"/>
            <a:ext cx="7772400" cy="838200"/>
          </a:xfrm>
        </p:spPr>
        <p:txBody>
          <a:bodyPr/>
          <a:lstStyle/>
          <a:p>
            <a:pPr eaLnBrk="1" hangingPunct="1"/>
            <a:r>
              <a:rPr lang="en-US" altLang="en-US" smtClean="0"/>
              <a:t>Japanese Metamorphic Belts</a:t>
            </a:r>
          </a:p>
        </p:txBody>
      </p:sp>
      <p:pic>
        <p:nvPicPr>
          <p:cNvPr id="37892" name="Picture 8" descr="Fig 21-12"/>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522663" y="990600"/>
            <a:ext cx="5316537" cy="5378450"/>
          </a:xfrm>
          <a:noFill/>
        </p:spPr>
      </p:pic>
      <p:sp>
        <p:nvSpPr>
          <p:cNvPr id="37893" name="Rectangle 9"/>
          <p:cNvSpPr>
            <a:spLocks noChangeArrowheads="1"/>
          </p:cNvSpPr>
          <p:nvPr/>
        </p:nvSpPr>
        <p:spPr bwMode="auto">
          <a:xfrm>
            <a:off x="228600" y="2514600"/>
            <a:ext cx="2819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800">
                <a:cs typeface="Times New Roman" panose="02020603050405020304" pitchFamily="18" charset="0"/>
              </a:rPr>
              <a:t> Figure 21-12. The Sanbagawa and Ryoke metamorphic belts of Japan\</a:t>
            </a:r>
          </a:p>
          <a:p>
            <a:pPr>
              <a:spcBef>
                <a:spcPct val="0"/>
              </a:spcBef>
            </a:pPr>
            <a:r>
              <a:rPr lang="en-US" altLang="en-US" sz="1800">
                <a:cs typeface="Times New Roman" panose="02020603050405020304" pitchFamily="18" charset="0"/>
              </a:rPr>
              <a:t> From Turner (1981) </a:t>
            </a:r>
            <a:r>
              <a:rPr lang="en-US" altLang="en-US" sz="1800" i="1">
                <a:cs typeface="Times New Roman" panose="02020603050405020304" pitchFamily="18" charset="0"/>
              </a:rPr>
              <a:t>Metamorphic Petrology: Mineralogical, Field, and Tectonic Aspects</a:t>
            </a:r>
            <a:r>
              <a:rPr lang="en-US" altLang="en-US" sz="1800">
                <a:cs typeface="Times New Roman" panose="02020603050405020304" pitchFamily="18" charset="0"/>
              </a:rPr>
              <a:t>. McGraw-Hill and Miyashiro (1994) </a:t>
            </a:r>
            <a:r>
              <a:rPr lang="en-US" altLang="en-US" sz="1800" i="1">
                <a:cs typeface="Times New Roman" panose="02020603050405020304" pitchFamily="18" charset="0"/>
              </a:rPr>
              <a:t>Metamorphic Petrology</a:t>
            </a:r>
            <a:r>
              <a:rPr lang="en-US" altLang="en-US" sz="1800">
                <a:cs typeface="Times New Roman" panose="02020603050405020304" pitchFamily="18" charset="0"/>
              </a:rPr>
              <a:t>. Oxford University Press.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AA3E567-EE78-4B1D-8543-BD0834D5DA6C}" type="slidenum">
              <a:rPr lang="en-US" altLang="en-US" sz="1400"/>
              <a:pPr eaLnBrk="1" hangingPunct="1">
                <a:spcBef>
                  <a:spcPct val="0"/>
                </a:spcBef>
                <a:buFontTx/>
                <a:buNone/>
              </a:pPr>
              <a:t>38</a:t>
            </a:fld>
            <a:endParaRPr lang="en-US" altLang="en-US" sz="1400"/>
          </a:p>
        </p:txBody>
      </p:sp>
      <p:sp>
        <p:nvSpPr>
          <p:cNvPr id="38915" name="Rectangle 2"/>
          <p:cNvSpPr>
            <a:spLocks noGrp="1" noChangeArrowheads="1"/>
          </p:cNvSpPr>
          <p:nvPr>
            <p:ph type="title"/>
          </p:nvPr>
        </p:nvSpPr>
        <p:spPr>
          <a:xfrm>
            <a:off x="685800" y="228600"/>
            <a:ext cx="7772400" cy="990600"/>
          </a:xfrm>
        </p:spPr>
        <p:txBody>
          <a:bodyPr/>
          <a:lstStyle/>
          <a:p>
            <a:pPr eaLnBrk="1" hangingPunct="1"/>
            <a:r>
              <a:rPr lang="en-US" altLang="en-US" smtClean="0"/>
              <a:t>Subduction Zone Isotherms</a:t>
            </a:r>
          </a:p>
        </p:txBody>
      </p:sp>
      <p:sp>
        <p:nvSpPr>
          <p:cNvPr id="38916" name="Rectangle 4"/>
          <p:cNvSpPr>
            <a:spLocks noGrp="1" noChangeArrowheads="1"/>
          </p:cNvSpPr>
          <p:nvPr>
            <p:ph type="body" sz="half" idx="2"/>
          </p:nvPr>
        </p:nvSpPr>
        <p:spPr>
          <a:xfrm>
            <a:off x="304800" y="5334000"/>
            <a:ext cx="8077200" cy="1143000"/>
          </a:xfrm>
        </p:spPr>
        <p:txBody>
          <a:bodyPr/>
          <a:lstStyle/>
          <a:p>
            <a:pPr eaLnBrk="1" hangingPunct="1"/>
            <a:r>
              <a:rPr lang="en-US" altLang="en-US" sz="2400" smtClean="0"/>
              <a:t>Figure 16-15 Cross section of subduction zone showing isotherms (after Furukawa, 1993) and mantle flow lines (dashed and arrows, after Tatsumi and Eggins, 1995). Potential magma source regions are numbered.</a:t>
            </a:r>
          </a:p>
        </p:txBody>
      </p:sp>
      <p:pic>
        <p:nvPicPr>
          <p:cNvPr id="38917" name="Picture 5" descr="Fig 16-1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143000" y="1066800"/>
            <a:ext cx="6705600" cy="4238625"/>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DE8904A-6787-459D-AB2D-383C7828DA4A}" type="slidenum">
              <a:rPr lang="en-US" altLang="en-US" sz="1400"/>
              <a:pPr eaLnBrk="1" hangingPunct="1">
                <a:spcBef>
                  <a:spcPct val="0"/>
                </a:spcBef>
                <a:buFontTx/>
                <a:buNone/>
              </a:pPr>
              <a:t>39</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smtClean="0"/>
              <a:t>Circum-Pacific Metamorphism</a:t>
            </a:r>
          </a:p>
        </p:txBody>
      </p:sp>
      <p:pic>
        <p:nvPicPr>
          <p:cNvPr id="39940" name="Picture 8" descr="Fig 21-13"/>
          <p:cNvPicPr>
            <a:picLocks noGrp="1" noChangeAspect="1" noChangeArrowheads="1"/>
          </p:cNvPicPr>
          <p:nvPr>
            <p:ph type="clipArt" sz="half" idx="1"/>
          </p:nvPr>
        </p:nvPicPr>
        <p:blipFill>
          <a:blip r:embed="rId3">
            <a:lum bright="10000"/>
            <a:extLst>
              <a:ext uri="{28A0092B-C50C-407E-A947-70E740481C1C}">
                <a14:useLocalDpi xmlns:a14="http://schemas.microsoft.com/office/drawing/2010/main" val="0"/>
              </a:ext>
            </a:extLst>
          </a:blip>
          <a:srcRect/>
          <a:stretch>
            <a:fillRect/>
          </a:stretch>
        </p:blipFill>
        <p:spPr>
          <a:xfrm>
            <a:off x="609600" y="1752600"/>
            <a:ext cx="6248400" cy="4538663"/>
          </a:xfrm>
          <a:noFill/>
        </p:spPr>
      </p:pic>
      <p:sp>
        <p:nvSpPr>
          <p:cNvPr id="39941" name="Rectangle 9"/>
          <p:cNvSpPr>
            <a:spLocks noChangeArrowheads="1"/>
          </p:cNvSpPr>
          <p:nvPr/>
        </p:nvSpPr>
        <p:spPr bwMode="auto">
          <a:xfrm>
            <a:off x="6858000" y="2743200"/>
            <a:ext cx="1981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800">
                <a:cs typeface="Times New Roman" panose="02020603050405020304" pitchFamily="18" charset="0"/>
              </a:rPr>
              <a:t> Figure 21-13. Some of the paired metamorphic belts in the circum-Pacific region</a:t>
            </a:r>
          </a:p>
          <a:p>
            <a:pPr>
              <a:spcBef>
                <a:spcPct val="0"/>
              </a:spcBef>
            </a:pPr>
            <a:r>
              <a:rPr lang="en-US" altLang="en-US" sz="1800">
                <a:cs typeface="Times New Roman" panose="02020603050405020304" pitchFamily="18" charset="0"/>
              </a:rPr>
              <a:t> From Miyashiro (1994) </a:t>
            </a:r>
            <a:r>
              <a:rPr lang="en-US" altLang="en-US" sz="1800" i="1">
                <a:cs typeface="Times New Roman" panose="02020603050405020304" pitchFamily="18" charset="0"/>
              </a:rPr>
              <a:t>Metamorphic Petrology</a:t>
            </a:r>
            <a:r>
              <a:rPr lang="en-US" altLang="en-US" sz="1800">
                <a:cs typeface="Times New Roman" panose="02020603050405020304" pitchFamily="18" charset="0"/>
              </a:rPr>
              <a:t>. Oxford University Press</a:t>
            </a:r>
            <a:r>
              <a:rPr lang="en-US" altLang="en-US" sz="1800" b="1">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CBEE862-DCD1-489A-9A93-E214830D3C90}" type="slidenum">
              <a:rPr lang="en-US" altLang="en-US" sz="1400"/>
              <a:pPr eaLnBrk="1" hangingPunct="1">
                <a:spcBef>
                  <a:spcPct val="0"/>
                </a:spcBef>
                <a:buFontTx/>
                <a:buNone/>
              </a:pPr>
              <a:t>4</a:t>
            </a:fld>
            <a:endParaRPr lang="en-US" altLang="en-US" sz="1400"/>
          </a:p>
        </p:txBody>
      </p:sp>
      <p:sp>
        <p:nvSpPr>
          <p:cNvPr id="4099" name="Rectangle 2"/>
          <p:cNvSpPr>
            <a:spLocks noGrp="1" noChangeArrowheads="1"/>
          </p:cNvSpPr>
          <p:nvPr>
            <p:ph type="title"/>
          </p:nvPr>
        </p:nvSpPr>
        <p:spPr/>
        <p:txBody>
          <a:bodyPr/>
          <a:lstStyle/>
          <a:p>
            <a:pPr eaLnBrk="1" hangingPunct="1"/>
            <a:r>
              <a:rPr lang="en-US" altLang="en-US" smtClean="0"/>
              <a:t>Onset of Metamorphism</a:t>
            </a:r>
          </a:p>
        </p:txBody>
      </p:sp>
      <p:sp>
        <p:nvSpPr>
          <p:cNvPr id="4100" name="Rectangle 3"/>
          <p:cNvSpPr>
            <a:spLocks noGrp="1" noChangeArrowheads="1"/>
          </p:cNvSpPr>
          <p:nvPr>
            <p:ph type="body" idx="1"/>
          </p:nvPr>
        </p:nvSpPr>
        <p:spPr/>
        <p:txBody>
          <a:bodyPr/>
          <a:lstStyle/>
          <a:p>
            <a:pPr eaLnBrk="1" hangingPunct="1"/>
            <a:r>
              <a:rPr lang="en-US" altLang="en-US" smtClean="0"/>
              <a:t>Minerals used to characterize the onset of metamorphism include: </a:t>
            </a:r>
          </a:p>
          <a:p>
            <a:pPr lvl="1" eaLnBrk="1" hangingPunct="1">
              <a:buFont typeface="Wingdings" panose="05000000000000000000" pitchFamily="2" charset="2"/>
              <a:buChar char="§"/>
            </a:pPr>
            <a:r>
              <a:rPr lang="en-US" altLang="en-US" smtClean="0"/>
              <a:t>Analcime, carpholite, glaucophane, heulandite, laumontite, lawsonite, paragonite, prehnite, pumpellyite, and stilpnomelane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AD06E10-4E77-4EB7-BA27-D57866E589A4}" type="slidenum">
              <a:rPr lang="en-US" altLang="en-US" sz="1400"/>
              <a:pPr eaLnBrk="1" hangingPunct="1">
                <a:spcBef>
                  <a:spcPct val="0"/>
                </a:spcBef>
                <a:buFontTx/>
                <a:buNone/>
              </a:pPr>
              <a:t>40</a:t>
            </a:fld>
            <a:endParaRPr lang="en-US" altLang="en-US" sz="1400"/>
          </a:p>
        </p:txBody>
      </p:sp>
      <p:sp>
        <p:nvSpPr>
          <p:cNvPr id="40963" name="Rectangle 2"/>
          <p:cNvSpPr>
            <a:spLocks noGrp="1" noChangeArrowheads="1"/>
          </p:cNvSpPr>
          <p:nvPr>
            <p:ph type="title"/>
          </p:nvPr>
        </p:nvSpPr>
        <p:spPr/>
        <p:txBody>
          <a:bodyPr/>
          <a:lstStyle/>
          <a:p>
            <a:pPr eaLnBrk="1" hangingPunct="1"/>
            <a:r>
              <a:rPr lang="en-US" altLang="en-US" sz="4000" dirty="0" smtClean="0"/>
              <a:t>Contact Metamorphism of </a:t>
            </a:r>
            <a:r>
              <a:rPr lang="en-US" altLang="en-US" sz="4000" dirty="0" err="1" smtClean="0"/>
              <a:t>Pelitic</a:t>
            </a:r>
            <a:r>
              <a:rPr lang="en-US" altLang="en-US" sz="4000" dirty="0" smtClean="0"/>
              <a:t> Rocks in the Skiddaw Aureole, UK</a:t>
            </a:r>
          </a:p>
        </p:txBody>
      </p:sp>
      <p:sp>
        <p:nvSpPr>
          <p:cNvPr id="40964" name="Rectangle 5"/>
          <p:cNvSpPr>
            <a:spLocks noChangeArrowheads="1"/>
          </p:cNvSpPr>
          <p:nvPr/>
        </p:nvSpPr>
        <p:spPr bwMode="auto">
          <a:xfrm>
            <a:off x="533400" y="3200400"/>
            <a:ext cx="2286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Increasing Metamorphic Grade</a:t>
            </a:r>
          </a:p>
        </p:txBody>
      </p:sp>
      <p:sp>
        <p:nvSpPr>
          <p:cNvPr id="40965" name="Line 6"/>
          <p:cNvSpPr>
            <a:spLocks noChangeShapeType="1"/>
          </p:cNvSpPr>
          <p:nvPr/>
        </p:nvSpPr>
        <p:spPr bwMode="auto">
          <a:xfrm>
            <a:off x="2438400" y="2743200"/>
            <a:ext cx="0" cy="2209800"/>
          </a:xfrm>
          <a:prstGeom prst="line">
            <a:avLst/>
          </a:prstGeom>
          <a:noFill/>
          <a:ln w="381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67" name="Text Box 7"/>
          <p:cNvSpPr txBox="1">
            <a:spLocks noChangeArrowheads="1"/>
          </p:cNvSpPr>
          <p:nvPr/>
        </p:nvSpPr>
        <p:spPr bwMode="auto">
          <a:xfrm>
            <a:off x="1600200" y="2581275"/>
            <a:ext cx="7032625" cy="2935288"/>
          </a:xfrm>
          <a:prstGeom prst="rect">
            <a:avLst/>
          </a:prstGeom>
          <a:noFill/>
          <a:ln w="9525">
            <a:noFill/>
            <a:miter lim="800000"/>
            <a:headEnd/>
            <a:tailEnd/>
          </a:ln>
          <a:effectLst/>
        </p:spPr>
        <p:txBody>
          <a:bodyPr>
            <a:spAutoFit/>
          </a:bodyPr>
          <a:lstStyle/>
          <a:p>
            <a:pPr lvl="2" eaLnBrk="0" hangingPunct="0">
              <a:spcBef>
                <a:spcPts val="600"/>
              </a:spcBef>
              <a:buSzPct val="50000"/>
              <a:buFont typeface="Arial" pitchFamily="34" charset="0"/>
              <a:buChar char="•"/>
              <a:defRPr/>
            </a:pPr>
            <a:r>
              <a:rPr lang="en-US" sz="2800" dirty="0">
                <a:effectLst>
                  <a:outerShdw blurRad="38100" dist="38100" dir="2700000" algn="tl">
                    <a:srgbClr val="C0C0C0"/>
                  </a:outerShdw>
                </a:effectLst>
              </a:rPr>
              <a:t>Unaltered slates</a:t>
            </a:r>
          </a:p>
          <a:p>
            <a:pPr lvl="2" eaLnBrk="0" hangingPunct="0">
              <a:spcBef>
                <a:spcPct val="20000"/>
              </a:spcBef>
              <a:buSzPct val="50000"/>
              <a:buFont typeface="Arial" pitchFamily="34" charset="0"/>
              <a:buChar char="•"/>
              <a:defRPr/>
            </a:pPr>
            <a:r>
              <a:rPr lang="en-US" sz="2800" dirty="0">
                <a:effectLst>
                  <a:outerShdw blurRad="38100" dist="38100" dir="2700000" algn="tl">
                    <a:srgbClr val="C0C0C0"/>
                  </a:outerShdw>
                </a:effectLst>
              </a:rPr>
              <a:t>Outer zone of spotted slates</a:t>
            </a:r>
          </a:p>
          <a:p>
            <a:pPr lvl="2" eaLnBrk="0" hangingPunct="0">
              <a:spcBef>
                <a:spcPct val="20000"/>
              </a:spcBef>
              <a:buSzPct val="50000"/>
              <a:buFont typeface="Arial" pitchFamily="34" charset="0"/>
              <a:buChar char="•"/>
              <a:defRPr/>
            </a:pPr>
            <a:r>
              <a:rPr lang="en-US" sz="2800" dirty="0">
                <a:effectLst>
                  <a:outerShdw blurRad="38100" dist="38100" dir="2700000" algn="tl">
                    <a:srgbClr val="C0C0C0"/>
                  </a:outerShdw>
                </a:effectLst>
              </a:rPr>
              <a:t>Middle zone of </a:t>
            </a:r>
            <a:r>
              <a:rPr lang="en-US" sz="2800" dirty="0" err="1">
                <a:effectLst>
                  <a:outerShdw blurRad="38100" dist="38100" dir="2700000" algn="tl">
                    <a:srgbClr val="C0C0C0"/>
                  </a:outerShdw>
                </a:effectLst>
              </a:rPr>
              <a:t>andalusite</a:t>
            </a:r>
            <a:r>
              <a:rPr lang="en-US" sz="2800" dirty="0">
                <a:effectLst>
                  <a:outerShdw blurRad="38100" dist="38100" dir="2700000" algn="tl">
                    <a:srgbClr val="C0C0C0"/>
                  </a:outerShdw>
                </a:effectLst>
              </a:rPr>
              <a:t> slates</a:t>
            </a:r>
          </a:p>
          <a:p>
            <a:pPr lvl="2" eaLnBrk="0" hangingPunct="0">
              <a:spcBef>
                <a:spcPct val="20000"/>
              </a:spcBef>
              <a:buSzPct val="50000"/>
              <a:buFont typeface="Arial" pitchFamily="34" charset="0"/>
              <a:buChar char="•"/>
              <a:defRPr/>
            </a:pPr>
            <a:r>
              <a:rPr lang="en-US" sz="2800" dirty="0">
                <a:effectLst>
                  <a:outerShdw blurRad="38100" dist="38100" dir="2700000" algn="tl">
                    <a:srgbClr val="C0C0C0"/>
                  </a:outerShdw>
                </a:effectLst>
              </a:rPr>
              <a:t>Inner zone of </a:t>
            </a:r>
            <a:r>
              <a:rPr lang="en-US" sz="2800" dirty="0" err="1">
                <a:effectLst>
                  <a:outerShdw blurRad="38100" dist="38100" dir="2700000" algn="tl">
                    <a:srgbClr val="C0C0C0"/>
                  </a:outerShdw>
                </a:effectLst>
              </a:rPr>
              <a:t>hornfels</a:t>
            </a:r>
            <a:endParaRPr lang="en-US" sz="2800" dirty="0">
              <a:effectLst>
                <a:outerShdw blurRad="38100" dist="38100" dir="2700000" algn="tl">
                  <a:srgbClr val="C0C0C0"/>
                </a:outerShdw>
              </a:effectLst>
            </a:endParaRPr>
          </a:p>
          <a:p>
            <a:pPr lvl="2" eaLnBrk="0" hangingPunct="0">
              <a:spcBef>
                <a:spcPct val="20000"/>
              </a:spcBef>
              <a:buSzPct val="50000"/>
              <a:buFont typeface="Arial" pitchFamily="34" charset="0"/>
              <a:buChar char="•"/>
              <a:defRPr/>
            </a:pPr>
            <a:r>
              <a:rPr lang="en-US" sz="2800" dirty="0" err="1">
                <a:effectLst>
                  <a:outerShdw blurRad="38100" dist="38100" dir="2700000" algn="tl">
                    <a:srgbClr val="C0C0C0"/>
                  </a:outerShdw>
                </a:effectLst>
              </a:rPr>
              <a:t>Skiddaw</a:t>
            </a:r>
            <a:r>
              <a:rPr lang="en-US" sz="2800" dirty="0">
                <a:effectLst>
                  <a:outerShdw blurRad="38100" dist="38100" dir="2700000" algn="tl">
                    <a:srgbClr val="C0C0C0"/>
                  </a:outerShdw>
                </a:effectLst>
              </a:rPr>
              <a:t> granite</a:t>
            </a:r>
            <a:endParaRPr lang="en-US" dirty="0">
              <a:effectLst>
                <a:outerShdw blurRad="38100" dist="38100" dir="2700000" algn="tl">
                  <a:srgbClr val="C0C0C0"/>
                </a:outerShdw>
              </a:effectLst>
            </a:endParaRPr>
          </a:p>
          <a:p>
            <a:pPr>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21C88FB-154B-4685-BE05-9621BE28336E}" type="slidenum">
              <a:rPr lang="en-US" altLang="en-US" sz="1400"/>
              <a:pPr eaLnBrk="1" hangingPunct="1">
                <a:spcBef>
                  <a:spcPct val="0"/>
                </a:spcBef>
                <a:buFontTx/>
                <a:buNone/>
              </a:pPr>
              <a:t>41</a:t>
            </a:fld>
            <a:endParaRPr lang="en-US" altLang="en-US" sz="1400"/>
          </a:p>
        </p:txBody>
      </p:sp>
      <p:sp>
        <p:nvSpPr>
          <p:cNvPr id="41987" name="Rectangle 2"/>
          <p:cNvSpPr>
            <a:spLocks noGrp="1" noChangeArrowheads="1"/>
          </p:cNvSpPr>
          <p:nvPr>
            <p:ph type="title"/>
          </p:nvPr>
        </p:nvSpPr>
        <p:spPr>
          <a:xfrm>
            <a:off x="152400" y="0"/>
            <a:ext cx="8763000" cy="1143000"/>
          </a:xfrm>
        </p:spPr>
        <p:txBody>
          <a:bodyPr/>
          <a:lstStyle/>
          <a:p>
            <a:pPr eaLnBrk="1" hangingPunct="1"/>
            <a:r>
              <a:rPr lang="en-US" altLang="en-US" smtClean="0"/>
              <a:t>Skiddaw Granite, Lake District, UK</a:t>
            </a:r>
          </a:p>
        </p:txBody>
      </p:sp>
      <p:pic>
        <p:nvPicPr>
          <p:cNvPr id="41988" name="Picture 8" descr="Fig 21-14"/>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581400" y="838200"/>
            <a:ext cx="5305425" cy="5715000"/>
          </a:xfrm>
          <a:noFill/>
        </p:spPr>
      </p:pic>
      <p:sp>
        <p:nvSpPr>
          <p:cNvPr id="41989" name="Rectangle 9"/>
          <p:cNvSpPr>
            <a:spLocks noChangeArrowheads="1"/>
          </p:cNvSpPr>
          <p:nvPr/>
        </p:nvSpPr>
        <p:spPr bwMode="auto">
          <a:xfrm>
            <a:off x="152400" y="2133600"/>
            <a:ext cx="3276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 Figure 21-14. Geologic Map and cross-section of the area around the Skiddaw granite, Lake District, UK</a:t>
            </a:r>
          </a:p>
          <a:p>
            <a:pPr>
              <a:spcBef>
                <a:spcPct val="0"/>
              </a:spcBef>
            </a:pPr>
            <a:r>
              <a:rPr lang="en-US" altLang="en-US" sz="1600"/>
              <a:t> After Eastwood (1</a:t>
            </a:r>
            <a:r>
              <a:rPr lang="en-US" altLang="en-US" sz="1600" i="1"/>
              <a:t>et al.</a:t>
            </a:r>
            <a:r>
              <a:rPr lang="en-US" altLang="en-US" sz="1600"/>
              <a:t> 968). </a:t>
            </a:r>
            <a:r>
              <a:rPr lang="en-US" altLang="en-US" sz="1600" i="1">
                <a:cs typeface="Times New Roman" panose="02020603050405020304" pitchFamily="18" charset="0"/>
              </a:rPr>
              <a:t>Geology of the Country around Cockermouth and Caldbeck</a:t>
            </a:r>
          </a:p>
          <a:p>
            <a:pPr>
              <a:spcBef>
                <a:spcPct val="0"/>
              </a:spcBef>
            </a:pPr>
            <a:r>
              <a:rPr lang="en-US" altLang="en-US" sz="1600">
                <a:cs typeface="Times New Roman" panose="02020603050405020304" pitchFamily="18" charset="0"/>
              </a:rPr>
              <a:t> Explanation accompanying the 1-inch Geological Sheet 23, New Series. Institute of Geological Sciences. London.</a:t>
            </a:r>
            <a:r>
              <a:rPr lang="en-US" altLang="en-US" sz="160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CD0D1D8-D2D7-4B4D-81D1-A1DB770BEF31}" type="slidenum">
              <a:rPr lang="en-US" altLang="en-US" sz="1400"/>
              <a:pPr eaLnBrk="1" hangingPunct="1">
                <a:spcBef>
                  <a:spcPct val="0"/>
                </a:spcBef>
                <a:buFontTx/>
                <a:buNone/>
              </a:pPr>
              <a:t>42</a:t>
            </a:fld>
            <a:endParaRPr lang="en-US" altLang="en-US" sz="1400"/>
          </a:p>
        </p:txBody>
      </p:sp>
      <p:sp>
        <p:nvSpPr>
          <p:cNvPr id="43011" name="Rectangle 2"/>
          <p:cNvSpPr>
            <a:spLocks noGrp="1" noChangeArrowheads="1"/>
          </p:cNvSpPr>
          <p:nvPr>
            <p:ph type="title"/>
          </p:nvPr>
        </p:nvSpPr>
        <p:spPr/>
        <p:txBody>
          <a:bodyPr/>
          <a:lstStyle/>
          <a:p>
            <a:pPr eaLnBrk="1" hangingPunct="1"/>
            <a:r>
              <a:rPr lang="en-US" altLang="en-US" sz="4000" smtClean="0"/>
              <a:t>Skiddaw Aureole, UK</a:t>
            </a:r>
            <a:br>
              <a:rPr lang="en-US" altLang="en-US" sz="4000" smtClean="0"/>
            </a:br>
            <a:r>
              <a:rPr lang="en-US" altLang="en-US" sz="4000" smtClean="0"/>
              <a:t>Middle Zone</a:t>
            </a:r>
          </a:p>
        </p:txBody>
      </p:sp>
      <p:pic>
        <p:nvPicPr>
          <p:cNvPr id="43012" name="Picture 8" descr="Fig 21-1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429000" y="2209800"/>
            <a:ext cx="4724400" cy="3373438"/>
          </a:xfrm>
          <a:noFill/>
        </p:spPr>
      </p:pic>
      <p:sp>
        <p:nvSpPr>
          <p:cNvPr id="43013" name="Rectangle 9"/>
          <p:cNvSpPr>
            <a:spLocks noChangeArrowheads="1"/>
          </p:cNvSpPr>
          <p:nvPr/>
        </p:nvSpPr>
        <p:spPr bwMode="auto">
          <a:xfrm>
            <a:off x="7924800" y="3657600"/>
            <a:ext cx="88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accent2"/>
                </a:solidFill>
              </a:rPr>
              <a:t>1 mm</a:t>
            </a:r>
          </a:p>
        </p:txBody>
      </p:sp>
      <p:sp>
        <p:nvSpPr>
          <p:cNvPr id="43014" name="Rectangle 10"/>
          <p:cNvSpPr>
            <a:spLocks noChangeArrowheads="1"/>
          </p:cNvSpPr>
          <p:nvPr/>
        </p:nvSpPr>
        <p:spPr bwMode="auto">
          <a:xfrm>
            <a:off x="304800" y="4495800"/>
            <a:ext cx="2971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800" b="1">
                <a:cs typeface="Times New Roman" panose="02020603050405020304" pitchFamily="18" charset="0"/>
              </a:rPr>
              <a:t> </a:t>
            </a:r>
            <a:r>
              <a:rPr lang="en-US" altLang="en-US" sz="1800">
                <a:cs typeface="Times New Roman" panose="02020603050405020304" pitchFamily="18" charset="0"/>
              </a:rPr>
              <a:t>Figure 21-15. Cordierite-andalusite slate from the middle zone of the Skiddaw aureole</a:t>
            </a:r>
          </a:p>
          <a:p>
            <a:pPr>
              <a:spcBef>
                <a:spcPct val="0"/>
              </a:spcBef>
            </a:pPr>
            <a:r>
              <a:rPr lang="en-US" altLang="en-US" sz="1800">
                <a:cs typeface="Times New Roman" panose="02020603050405020304" pitchFamily="18" charset="0"/>
              </a:rPr>
              <a:t> From Mason (1978) </a:t>
            </a:r>
            <a:r>
              <a:rPr lang="en-US" altLang="en-US" sz="1800" i="1">
                <a:cs typeface="Times New Roman" panose="02020603050405020304" pitchFamily="18" charset="0"/>
              </a:rPr>
              <a:t>Petrology of the Metamorphic Rocks</a:t>
            </a:r>
            <a:r>
              <a:rPr lang="en-US" altLang="en-US" sz="1800">
                <a:cs typeface="Times New Roman" panose="02020603050405020304" pitchFamily="18" charset="0"/>
              </a:rPr>
              <a:t>. George Allen &amp; Unwin. London. </a:t>
            </a:r>
          </a:p>
        </p:txBody>
      </p:sp>
      <p:sp>
        <p:nvSpPr>
          <p:cNvPr id="21515" name="Rectangle 11"/>
          <p:cNvSpPr>
            <a:spLocks noChangeArrowheads="1"/>
          </p:cNvSpPr>
          <p:nvPr/>
        </p:nvSpPr>
        <p:spPr bwMode="auto">
          <a:xfrm>
            <a:off x="228600" y="1981200"/>
            <a:ext cx="3733800" cy="2303463"/>
          </a:xfrm>
          <a:prstGeom prst="rect">
            <a:avLst/>
          </a:prstGeom>
          <a:noFill/>
          <a:ln w="9525">
            <a:noFill/>
            <a:miter lim="800000"/>
            <a:headEnd/>
            <a:tailEnd/>
          </a:ln>
          <a:effectLst/>
        </p:spPr>
        <p:txBody>
          <a:bodyPr>
            <a:spAutoFit/>
          </a:bodyPr>
          <a:lstStyle/>
          <a:p>
            <a:pPr eaLnBrk="0" hangingPunct="0">
              <a:spcBef>
                <a:spcPts val="600"/>
              </a:spcBef>
              <a:buClr>
                <a:srgbClr val="00CC00"/>
              </a:buClr>
              <a:buFontTx/>
              <a:buChar char="•"/>
              <a:defRPr/>
            </a:pPr>
            <a:r>
              <a:rPr lang="en-US" sz="2800">
                <a:effectLst>
                  <a:outerShdw blurRad="38100" dist="38100" dir="2700000" algn="tl">
                    <a:srgbClr val="C0C0C0"/>
                  </a:outerShdw>
                </a:effectLst>
              </a:rPr>
              <a:t>Slates more thoroughly recrystallized </a:t>
            </a:r>
          </a:p>
          <a:p>
            <a:pPr eaLnBrk="0" hangingPunct="0">
              <a:spcBef>
                <a:spcPts val="600"/>
              </a:spcBef>
              <a:buClr>
                <a:srgbClr val="00CC00"/>
              </a:buClr>
              <a:buFontTx/>
              <a:buChar char="•"/>
              <a:defRPr/>
            </a:pPr>
            <a:r>
              <a:rPr lang="en-US" sz="2800">
                <a:effectLst>
                  <a:outerShdw blurRad="38100" dist="38100" dir="2700000" algn="tl">
                    <a:srgbClr val="C0C0C0"/>
                  </a:outerShdw>
                </a:effectLst>
              </a:rPr>
              <a:t> Contain biotite + muscovite + cordierite + andalusite + quartz</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2F31FCC-18FE-45A4-97DC-0840C6FB2F77}" type="slidenum">
              <a:rPr lang="en-US" altLang="en-US" sz="1400"/>
              <a:pPr eaLnBrk="1" hangingPunct="1">
                <a:spcBef>
                  <a:spcPct val="0"/>
                </a:spcBef>
                <a:buFontTx/>
                <a:buNone/>
              </a:pPr>
              <a:t>43</a:t>
            </a:fld>
            <a:endParaRPr lang="en-US" altLang="en-US" sz="1400"/>
          </a:p>
        </p:txBody>
      </p:sp>
      <p:sp>
        <p:nvSpPr>
          <p:cNvPr id="44035" name="Rectangle 2"/>
          <p:cNvSpPr>
            <a:spLocks noGrp="1" noChangeArrowheads="1"/>
          </p:cNvSpPr>
          <p:nvPr>
            <p:ph type="title"/>
          </p:nvPr>
        </p:nvSpPr>
        <p:spPr/>
        <p:txBody>
          <a:bodyPr/>
          <a:lstStyle/>
          <a:p>
            <a:pPr eaLnBrk="1" hangingPunct="1"/>
            <a:r>
              <a:rPr lang="en-US" altLang="en-US" sz="4000" smtClean="0"/>
              <a:t>Skiddaw Aureole, UK</a:t>
            </a:r>
            <a:br>
              <a:rPr lang="en-US" altLang="en-US" sz="4000" smtClean="0"/>
            </a:br>
            <a:r>
              <a:rPr lang="en-US" altLang="en-US" sz="4000" smtClean="0"/>
              <a:t>Inner Zone</a:t>
            </a:r>
          </a:p>
        </p:txBody>
      </p:sp>
      <p:pic>
        <p:nvPicPr>
          <p:cNvPr id="44036" name="Picture 8" descr="Fig 21-16"/>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2417763"/>
            <a:ext cx="3810000" cy="3241675"/>
          </a:xfrm>
          <a:noFill/>
        </p:spPr>
      </p:pic>
      <p:sp>
        <p:nvSpPr>
          <p:cNvPr id="44037" name="Rectangle 9"/>
          <p:cNvSpPr>
            <a:spLocks noChangeArrowheads="1"/>
          </p:cNvSpPr>
          <p:nvPr/>
        </p:nvSpPr>
        <p:spPr bwMode="auto">
          <a:xfrm>
            <a:off x="4572000" y="3810000"/>
            <a:ext cx="88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accent2"/>
                </a:solidFill>
              </a:rPr>
              <a:t>1 mm</a:t>
            </a:r>
          </a:p>
        </p:txBody>
      </p:sp>
      <p:sp>
        <p:nvSpPr>
          <p:cNvPr id="44038" name="Rectangle 10"/>
          <p:cNvSpPr>
            <a:spLocks noChangeArrowheads="1"/>
          </p:cNvSpPr>
          <p:nvPr/>
        </p:nvSpPr>
        <p:spPr bwMode="auto">
          <a:xfrm>
            <a:off x="5029200" y="4343400"/>
            <a:ext cx="3352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cs typeface="Times New Roman" panose="02020603050405020304" pitchFamily="18" charset="0"/>
              </a:rPr>
              <a:t> Figure 21-16. Andalusite-cordierite schist from the inner zone of the Skiddaw aureole</a:t>
            </a:r>
          </a:p>
          <a:p>
            <a:pPr>
              <a:spcBef>
                <a:spcPct val="0"/>
              </a:spcBef>
            </a:pPr>
            <a:r>
              <a:rPr lang="en-US" altLang="en-US" sz="1600">
                <a:cs typeface="Times New Roman" panose="02020603050405020304" pitchFamily="18" charset="0"/>
              </a:rPr>
              <a:t> Note the chiastolite cross in andalusite (see also Figure 22-49). From Mason (1978) </a:t>
            </a:r>
            <a:r>
              <a:rPr lang="en-US" altLang="en-US" sz="1600" i="1">
                <a:cs typeface="Times New Roman" panose="02020603050405020304" pitchFamily="18" charset="0"/>
              </a:rPr>
              <a:t>Petrology of the Metamorphic Rocks</a:t>
            </a:r>
          </a:p>
          <a:p>
            <a:pPr>
              <a:spcBef>
                <a:spcPct val="0"/>
              </a:spcBef>
            </a:pPr>
            <a:r>
              <a:rPr lang="en-US" altLang="en-US" sz="1600">
                <a:cs typeface="Times New Roman" panose="02020603050405020304" pitchFamily="18" charset="0"/>
              </a:rPr>
              <a:t> George Allen &amp; Unwin. London. </a:t>
            </a:r>
          </a:p>
        </p:txBody>
      </p:sp>
      <p:sp>
        <p:nvSpPr>
          <p:cNvPr id="22539" name="Rectangle 11"/>
          <p:cNvSpPr>
            <a:spLocks noChangeArrowheads="1"/>
          </p:cNvSpPr>
          <p:nvPr/>
        </p:nvSpPr>
        <p:spPr bwMode="auto">
          <a:xfrm>
            <a:off x="4495800" y="2133600"/>
            <a:ext cx="4191000" cy="1160463"/>
          </a:xfrm>
          <a:prstGeom prst="rect">
            <a:avLst/>
          </a:prstGeom>
          <a:noFill/>
          <a:ln w="9525">
            <a:noFill/>
            <a:miter lim="800000"/>
            <a:headEnd/>
            <a:tailEnd/>
          </a:ln>
          <a:effectLst/>
        </p:spPr>
        <p:txBody>
          <a:bodyPr>
            <a:spAutoFit/>
          </a:bodyPr>
          <a:lstStyle/>
          <a:p>
            <a:pPr eaLnBrk="0" hangingPunct="0">
              <a:spcBef>
                <a:spcPct val="50000"/>
              </a:spcBef>
              <a:buClr>
                <a:srgbClr val="00CC00"/>
              </a:buClr>
              <a:defRPr/>
            </a:pPr>
            <a:r>
              <a:rPr lang="en-US" sz="2800">
                <a:effectLst>
                  <a:outerShdw blurRad="38100" dist="38100" dir="2700000" algn="tl">
                    <a:srgbClr val="C0C0C0"/>
                  </a:outerShdw>
                </a:effectLst>
              </a:rPr>
              <a:t>Thoroughly recrystallized</a:t>
            </a:r>
          </a:p>
          <a:p>
            <a:pPr eaLnBrk="0" hangingPunct="0">
              <a:spcBef>
                <a:spcPct val="50000"/>
              </a:spcBef>
              <a:buClr>
                <a:srgbClr val="00CC00"/>
              </a:buClr>
              <a:defRPr/>
            </a:pPr>
            <a:r>
              <a:rPr lang="en-US" sz="2800">
                <a:effectLst>
                  <a:outerShdw blurRad="38100" dist="38100" dir="2700000" algn="tl">
                    <a:srgbClr val="C0C0C0"/>
                  </a:outerShdw>
                </a:effectLst>
              </a:rPr>
              <a:t>Foliation lost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309D51A-AF92-4A7E-A363-42B3E067C457}" type="slidenum">
              <a:rPr lang="en-US" altLang="en-US" sz="1400"/>
              <a:pPr eaLnBrk="1" hangingPunct="1">
                <a:spcBef>
                  <a:spcPct val="0"/>
                </a:spcBef>
                <a:buFontTx/>
                <a:buNone/>
              </a:pPr>
              <a:t>44</a:t>
            </a:fld>
            <a:endParaRPr lang="en-US" altLang="en-US" sz="1400"/>
          </a:p>
        </p:txBody>
      </p:sp>
      <p:sp>
        <p:nvSpPr>
          <p:cNvPr id="45059" name="Rectangle 2"/>
          <p:cNvSpPr>
            <a:spLocks noGrp="1" noChangeArrowheads="1"/>
          </p:cNvSpPr>
          <p:nvPr>
            <p:ph type="title"/>
          </p:nvPr>
        </p:nvSpPr>
        <p:spPr/>
        <p:txBody>
          <a:bodyPr/>
          <a:lstStyle/>
          <a:p>
            <a:pPr eaLnBrk="1" hangingPunct="1"/>
            <a:r>
              <a:rPr lang="en-US" altLang="en-US" smtClean="0"/>
              <a:t>Comrie Schists, Scotland</a:t>
            </a:r>
          </a:p>
        </p:txBody>
      </p:sp>
      <p:sp>
        <p:nvSpPr>
          <p:cNvPr id="45060" name="Rectangle 4"/>
          <p:cNvSpPr>
            <a:spLocks noGrp="1" noChangeArrowheads="1"/>
          </p:cNvSpPr>
          <p:nvPr>
            <p:ph type="body" idx="1"/>
          </p:nvPr>
        </p:nvSpPr>
        <p:spPr/>
        <p:txBody>
          <a:bodyPr/>
          <a:lstStyle/>
          <a:p>
            <a:pPr eaLnBrk="1" hangingPunct="1">
              <a:lnSpc>
                <a:spcPct val="90000"/>
              </a:lnSpc>
            </a:pPr>
            <a:r>
              <a:rPr lang="en-US" altLang="en-US" smtClean="0"/>
              <a:t>Typical Mineral Assemblage:</a:t>
            </a:r>
          </a:p>
          <a:p>
            <a:pPr lvl="1" eaLnBrk="1" hangingPunct="1">
              <a:lnSpc>
                <a:spcPct val="90000"/>
              </a:lnSpc>
              <a:buFont typeface="Wingdings" panose="05000000000000000000" pitchFamily="2" charset="2"/>
              <a:buChar char="§"/>
            </a:pPr>
            <a:r>
              <a:rPr lang="en-US" altLang="en-US" smtClean="0"/>
              <a:t>Hypersthene + cordierite + orthoclase + biotite + opaques</a:t>
            </a:r>
          </a:p>
          <a:p>
            <a:pPr eaLnBrk="1" hangingPunct="1">
              <a:lnSpc>
                <a:spcPct val="90000"/>
              </a:lnSpc>
            </a:pPr>
            <a:r>
              <a:rPr lang="en-US" altLang="en-US" smtClean="0"/>
              <a:t>Silica rich rocks</a:t>
            </a:r>
          </a:p>
          <a:p>
            <a:pPr lvl="1" eaLnBrk="1" hangingPunct="1">
              <a:lnSpc>
                <a:spcPct val="90000"/>
              </a:lnSpc>
              <a:buFont typeface="Wingdings" panose="05000000000000000000" pitchFamily="2" charset="2"/>
              <a:buChar char="§"/>
            </a:pPr>
            <a:r>
              <a:rPr lang="en-US" altLang="en-US" smtClean="0"/>
              <a:t>Cummingtonite (Ca-free amphibole) + quartz + andesine + biotite + opaques</a:t>
            </a:r>
          </a:p>
          <a:p>
            <a:pPr eaLnBrk="1" hangingPunct="1">
              <a:lnSpc>
                <a:spcPct val="90000"/>
              </a:lnSpc>
            </a:pPr>
            <a:r>
              <a:rPr lang="en-US" altLang="en-US" smtClean="0"/>
              <a:t>Silica undersaturated</a:t>
            </a:r>
          </a:p>
          <a:p>
            <a:pPr lvl="1" eaLnBrk="1" hangingPunct="1">
              <a:lnSpc>
                <a:spcPct val="90000"/>
              </a:lnSpc>
              <a:buFont typeface="Wingdings" panose="05000000000000000000" pitchFamily="2" charset="2"/>
              <a:buChar char="§"/>
            </a:pPr>
            <a:r>
              <a:rPr lang="en-US" altLang="en-US" smtClean="0"/>
              <a:t>Corundum, Fe-Mg spinel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531E1A7-25C7-4EE9-AB75-734566083FC5}" type="slidenum">
              <a:rPr lang="en-US" altLang="en-US" sz="1400"/>
              <a:pPr eaLnBrk="1" hangingPunct="1">
                <a:spcBef>
                  <a:spcPct val="0"/>
                </a:spcBef>
                <a:buFontTx/>
                <a:buNone/>
              </a:pPr>
              <a:t>45</a:t>
            </a:fld>
            <a:endParaRPr lang="en-US" altLang="en-US" sz="1400"/>
          </a:p>
        </p:txBody>
      </p:sp>
      <p:sp>
        <p:nvSpPr>
          <p:cNvPr id="46083" name="Rectangle 2"/>
          <p:cNvSpPr>
            <a:spLocks noGrp="1" noChangeArrowheads="1"/>
          </p:cNvSpPr>
          <p:nvPr>
            <p:ph type="title"/>
          </p:nvPr>
        </p:nvSpPr>
        <p:spPr>
          <a:xfrm>
            <a:off x="152400" y="228600"/>
            <a:ext cx="8763000" cy="1143000"/>
          </a:xfrm>
        </p:spPr>
        <p:txBody>
          <a:bodyPr/>
          <a:lstStyle/>
          <a:p>
            <a:pPr eaLnBrk="1" hangingPunct="1"/>
            <a:r>
              <a:rPr lang="en-US" altLang="en-US" sz="3600" smtClean="0"/>
              <a:t>Contact Metamorphism, Crestmore, California</a:t>
            </a:r>
          </a:p>
        </p:txBody>
      </p:sp>
      <p:pic>
        <p:nvPicPr>
          <p:cNvPr id="46084" name="Picture 8" descr="Fig 21-17"/>
          <p:cNvPicPr>
            <a:picLocks noGrp="1" noChangeAspect="1" noChangeArrowheads="1"/>
          </p:cNvPicPr>
          <p:nvPr>
            <p:ph type="clipArt" sz="half" idx="1"/>
          </p:nvPr>
        </p:nvPicPr>
        <p:blipFill>
          <a:blip r:embed="rId3">
            <a:lum bright="12000"/>
            <a:extLst>
              <a:ext uri="{28A0092B-C50C-407E-A947-70E740481C1C}">
                <a14:useLocalDpi xmlns:a14="http://schemas.microsoft.com/office/drawing/2010/main" val="0"/>
              </a:ext>
            </a:extLst>
          </a:blip>
          <a:srcRect/>
          <a:stretch>
            <a:fillRect/>
          </a:stretch>
        </p:blipFill>
        <p:spPr>
          <a:xfrm>
            <a:off x="1905000" y="1371600"/>
            <a:ext cx="7010400" cy="4670425"/>
          </a:xfrm>
          <a:noFill/>
        </p:spPr>
      </p:pic>
      <p:sp>
        <p:nvSpPr>
          <p:cNvPr id="46085" name="Rectangle 9"/>
          <p:cNvSpPr>
            <a:spLocks noChangeArrowheads="1"/>
          </p:cNvSpPr>
          <p:nvPr/>
        </p:nvSpPr>
        <p:spPr bwMode="auto">
          <a:xfrm>
            <a:off x="152400" y="1828800"/>
            <a:ext cx="1676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cs typeface="Times New Roman" panose="02020603050405020304" pitchFamily="18" charset="0"/>
              </a:rPr>
              <a:t>Figure 21-17. Idealized N-S cross section (not to scale) through the quartz monzonite and the aureole at Crestmore, CA</a:t>
            </a:r>
          </a:p>
          <a:p>
            <a:pPr>
              <a:spcBef>
                <a:spcPct val="0"/>
              </a:spcBef>
            </a:pPr>
            <a:r>
              <a:rPr lang="en-US" altLang="en-US" sz="1600">
                <a:cs typeface="Times New Roman" panose="02020603050405020304" pitchFamily="18" charset="0"/>
              </a:rPr>
              <a:t> From Burnham (1959) </a:t>
            </a:r>
            <a:r>
              <a:rPr lang="en-US" altLang="en-US" sz="1600" i="1">
                <a:cs typeface="Times New Roman" panose="02020603050405020304" pitchFamily="18" charset="0"/>
              </a:rPr>
              <a:t>Geol. Soc. Amer. Bull.</a:t>
            </a:r>
            <a:r>
              <a:rPr lang="en-US" altLang="en-US" sz="1600">
                <a:cs typeface="Times New Roman" panose="02020603050405020304" pitchFamily="18" charset="0"/>
              </a:rPr>
              <a:t>, 70, 879-920.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794B123-4CC7-48EB-9827-DF2EF5EBB338}" type="slidenum">
              <a:rPr lang="en-US" altLang="en-US" sz="1400"/>
              <a:pPr eaLnBrk="1" hangingPunct="1">
                <a:spcBef>
                  <a:spcPct val="0"/>
                </a:spcBef>
                <a:buFontTx/>
                <a:buNone/>
              </a:pPr>
              <a:t>46</a:t>
            </a:fld>
            <a:endParaRPr lang="en-US" altLang="en-US" sz="1400"/>
          </a:p>
        </p:txBody>
      </p:sp>
      <p:sp>
        <p:nvSpPr>
          <p:cNvPr id="47107" name="Rectangle 2"/>
          <p:cNvSpPr>
            <a:spLocks noGrp="1" noChangeArrowheads="1"/>
          </p:cNvSpPr>
          <p:nvPr>
            <p:ph type="title"/>
          </p:nvPr>
        </p:nvSpPr>
        <p:spPr>
          <a:xfrm>
            <a:off x="5943600" y="685800"/>
            <a:ext cx="2971800" cy="1143000"/>
          </a:xfrm>
        </p:spPr>
        <p:txBody>
          <a:bodyPr/>
          <a:lstStyle/>
          <a:p>
            <a:pPr eaLnBrk="1" hangingPunct="1"/>
            <a:r>
              <a:rPr lang="en-US" altLang="en-US" smtClean="0"/>
              <a:t>Crestmore Zones</a:t>
            </a:r>
          </a:p>
        </p:txBody>
      </p:sp>
      <p:graphicFrame>
        <p:nvGraphicFramePr>
          <p:cNvPr id="47108" name="Object 5"/>
          <p:cNvGraphicFramePr>
            <a:graphicFrameLocks noChangeAspect="1"/>
          </p:cNvGraphicFramePr>
          <p:nvPr/>
        </p:nvGraphicFramePr>
        <p:xfrm>
          <a:off x="304800" y="304800"/>
          <a:ext cx="5892800" cy="6019800"/>
        </p:xfrm>
        <a:graphic>
          <a:graphicData uri="http://schemas.openxmlformats.org/presentationml/2006/ole">
            <mc:AlternateContent xmlns:mc="http://schemas.openxmlformats.org/markup-compatibility/2006">
              <mc:Choice xmlns:v="urn:schemas-microsoft-com:vml" Requires="v">
                <p:oleObj spid="_x0000_s47134" name="Document" r:id="rId4" imgW="5715000" imgH="5838825" progId="WP10Doc">
                  <p:embed/>
                </p:oleObj>
              </mc:Choice>
              <mc:Fallback>
                <p:oleObj name="Document" r:id="rId4" imgW="5715000" imgH="5838825" progId="WP10Doc">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5892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B7CB9BA0-6E8B-4F7B-A7EF-B95B1338E39A}" type="slidenum">
              <a:rPr lang="en-US" altLang="en-US" sz="1400"/>
              <a:pPr eaLnBrk="1" hangingPunct="1">
                <a:spcBef>
                  <a:spcPct val="0"/>
                </a:spcBef>
                <a:buFontTx/>
                <a:buNone/>
              </a:pPr>
              <a:t>47</a:t>
            </a:fld>
            <a:endParaRPr lang="en-US" altLang="en-US" sz="1400"/>
          </a:p>
        </p:txBody>
      </p:sp>
      <p:sp>
        <p:nvSpPr>
          <p:cNvPr id="48131" name="Rectangle 2"/>
          <p:cNvSpPr>
            <a:spLocks noGrp="1" noChangeArrowheads="1"/>
          </p:cNvSpPr>
          <p:nvPr>
            <p:ph type="title"/>
          </p:nvPr>
        </p:nvSpPr>
        <p:spPr/>
        <p:txBody>
          <a:bodyPr/>
          <a:lstStyle/>
          <a:p>
            <a:pPr eaLnBrk="1" hangingPunct="1"/>
            <a:r>
              <a:rPr lang="en-US" altLang="en-US" smtClean="0"/>
              <a:t>Example Transformations</a:t>
            </a:r>
          </a:p>
        </p:txBody>
      </p:sp>
      <p:sp>
        <p:nvSpPr>
          <p:cNvPr id="48132" name="Rectangle 3"/>
          <p:cNvSpPr>
            <a:spLocks noGrp="1" noChangeArrowheads="1"/>
          </p:cNvSpPr>
          <p:nvPr>
            <p:ph type="body" idx="1"/>
          </p:nvPr>
        </p:nvSpPr>
        <p:spPr/>
        <p:txBody>
          <a:bodyPr/>
          <a:lstStyle/>
          <a:p>
            <a:pPr eaLnBrk="1" hangingPunct="1"/>
            <a:r>
              <a:rPr lang="en-US" altLang="en-US" smtClean="0"/>
              <a:t>Assemblage 1 to Assemblage 2</a:t>
            </a:r>
          </a:p>
          <a:p>
            <a:pPr lvl="1" eaLnBrk="1" hangingPunct="1">
              <a:buFont typeface="Wingdings" panose="05000000000000000000" pitchFamily="2" charset="2"/>
              <a:buChar char="§"/>
            </a:pPr>
            <a:r>
              <a:rPr lang="en-US" altLang="en-US" smtClean="0"/>
              <a:t>2 Clinohumite + SiO</a:t>
            </a:r>
            <a:r>
              <a:rPr lang="en-US" altLang="en-US" baseline="-25000" smtClean="0"/>
              <a:t>2</a:t>
            </a:r>
            <a:r>
              <a:rPr lang="en-US" altLang="en-US" smtClean="0"/>
              <a:t> </a:t>
            </a:r>
            <a:r>
              <a:rPr lang="en-US" altLang="en-US" smtClean="0">
                <a:cs typeface="Times New Roman" panose="02020603050405020304" pitchFamily="18" charset="0"/>
              </a:rPr>
              <a:t>→</a:t>
            </a:r>
            <a:r>
              <a:rPr lang="en-US" altLang="en-US" smtClean="0"/>
              <a:t> 9 Forsterite + 2 H</a:t>
            </a:r>
            <a:r>
              <a:rPr lang="en-US" altLang="en-US" baseline="-25000" smtClean="0"/>
              <a:t>2</a:t>
            </a:r>
            <a:r>
              <a:rPr lang="en-US" altLang="en-US" smtClean="0"/>
              <a:t>O</a:t>
            </a:r>
          </a:p>
          <a:p>
            <a:pPr eaLnBrk="1" hangingPunct="1"/>
            <a:r>
              <a:rPr lang="en-US" altLang="en-US" smtClean="0"/>
              <a:t>Assemblage 7 to Assemblage 8</a:t>
            </a:r>
          </a:p>
          <a:p>
            <a:pPr lvl="1" eaLnBrk="1" hangingPunct="1">
              <a:buFont typeface="Wingdings" panose="05000000000000000000" pitchFamily="2" charset="2"/>
              <a:buChar char="§"/>
            </a:pPr>
            <a:r>
              <a:rPr lang="en-US" altLang="en-US" smtClean="0"/>
              <a:t>Monticellite + 2 Spurrite + 3 Merwinite + 4 Melilite + 15 SiO</a:t>
            </a:r>
            <a:r>
              <a:rPr lang="en-US" altLang="en-US" baseline="-25000" smtClean="0"/>
              <a:t>2</a:t>
            </a:r>
            <a:r>
              <a:rPr lang="en-US" altLang="en-US" smtClean="0"/>
              <a:t> + 12 H</a:t>
            </a:r>
            <a:r>
              <a:rPr lang="en-US" altLang="en-US" baseline="-25000" smtClean="0"/>
              <a:t>2</a:t>
            </a:r>
            <a:r>
              <a:rPr lang="en-US" altLang="en-US" smtClean="0"/>
              <a:t>O </a:t>
            </a:r>
            <a:r>
              <a:rPr lang="en-US" altLang="en-US" smtClean="0">
                <a:cs typeface="Times New Roman" panose="02020603050405020304" pitchFamily="18" charset="0"/>
              </a:rPr>
              <a:t>→</a:t>
            </a:r>
            <a:r>
              <a:rPr lang="en-US" altLang="en-US" smtClean="0"/>
              <a:t> 6 Vesuvianite + 2 CO</a:t>
            </a:r>
            <a:r>
              <a:rPr lang="en-US" altLang="en-US" baseline="-25000" smtClean="0"/>
              <a:t>2</a:t>
            </a:r>
          </a:p>
          <a:p>
            <a:pPr eaLnBrk="1" hangingPunct="1">
              <a:buFont typeface="Wingdings" panose="05000000000000000000" pitchFamily="2" charset="2"/>
              <a:buChar char="§"/>
            </a:pPr>
            <a:endParaRPr lang="en-US" alt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A6ED10B-F332-4D2B-8E77-353C4E2572EA}" type="slidenum">
              <a:rPr lang="en-US" altLang="en-US" sz="1400"/>
              <a:pPr eaLnBrk="1" hangingPunct="1">
                <a:spcBef>
                  <a:spcPct val="0"/>
                </a:spcBef>
                <a:buFontTx/>
                <a:buNone/>
              </a:pPr>
              <a:t>48</a:t>
            </a:fld>
            <a:endParaRPr lang="en-US" altLang="en-US" sz="1400"/>
          </a:p>
        </p:txBody>
      </p:sp>
      <p:sp>
        <p:nvSpPr>
          <p:cNvPr id="49155" name="Rectangle 2"/>
          <p:cNvSpPr>
            <a:spLocks noGrp="1" noChangeArrowheads="1"/>
          </p:cNvSpPr>
          <p:nvPr>
            <p:ph type="title"/>
          </p:nvPr>
        </p:nvSpPr>
        <p:spPr>
          <a:xfrm>
            <a:off x="6172200" y="609600"/>
            <a:ext cx="2819400" cy="1143000"/>
          </a:xfrm>
        </p:spPr>
        <p:txBody>
          <a:bodyPr/>
          <a:lstStyle/>
          <a:p>
            <a:pPr eaLnBrk="1" hangingPunct="1"/>
            <a:r>
              <a:rPr lang="en-US" altLang="en-US" smtClean="0"/>
              <a:t>CaO-MgO-SiO</a:t>
            </a:r>
            <a:r>
              <a:rPr lang="en-US" altLang="en-US" baseline="-25000" smtClean="0"/>
              <a:t>2</a:t>
            </a:r>
            <a:endParaRPr lang="en-US" altLang="en-US" smtClean="0"/>
          </a:p>
        </p:txBody>
      </p:sp>
      <p:pic>
        <p:nvPicPr>
          <p:cNvPr id="49156" name="Picture 8" descr="Fig 21-18"/>
          <p:cNvPicPr>
            <a:picLocks noGrp="1" noChangeAspect="1" noChangeArrowheads="1"/>
          </p:cNvPicPr>
          <p:nvPr>
            <p:ph type="clipArt" sz="half" idx="1"/>
          </p:nvPr>
        </p:nvPicPr>
        <p:blipFill>
          <a:blip r:embed="rId3">
            <a:lum bright="10000"/>
            <a:extLst>
              <a:ext uri="{28A0092B-C50C-407E-A947-70E740481C1C}">
                <a14:useLocalDpi xmlns:a14="http://schemas.microsoft.com/office/drawing/2010/main" val="0"/>
              </a:ext>
            </a:extLst>
          </a:blip>
          <a:srcRect/>
          <a:stretch>
            <a:fillRect/>
          </a:stretch>
        </p:blipFill>
        <p:spPr>
          <a:xfrm>
            <a:off x="152400" y="1295400"/>
            <a:ext cx="6553200" cy="5154613"/>
          </a:xfrm>
          <a:noFill/>
        </p:spPr>
      </p:pic>
      <p:sp>
        <p:nvSpPr>
          <p:cNvPr id="24585" name="Rectangle 9"/>
          <p:cNvSpPr>
            <a:spLocks noChangeArrowheads="1"/>
          </p:cNvSpPr>
          <p:nvPr/>
        </p:nvSpPr>
        <p:spPr bwMode="auto">
          <a:xfrm>
            <a:off x="6934200" y="2362200"/>
            <a:ext cx="2209800" cy="1187450"/>
          </a:xfrm>
          <a:prstGeom prst="rect">
            <a:avLst/>
          </a:prstGeom>
          <a:noFill/>
          <a:ln w="9525">
            <a:noFill/>
            <a:miter lim="800000"/>
            <a:headEnd/>
            <a:tailEnd/>
          </a:ln>
          <a:effectLst/>
        </p:spPr>
        <p:txBody>
          <a:bodyPr>
            <a:spAutoFit/>
          </a:bodyPr>
          <a:lstStyle/>
          <a:p>
            <a:pPr eaLnBrk="0" hangingPunct="0">
              <a:defRPr/>
            </a:pPr>
            <a:r>
              <a:rPr lang="en-US">
                <a:solidFill>
                  <a:schemeClr val="tx2"/>
                </a:solidFill>
                <a:effectLst>
                  <a:outerShdw blurRad="38100" dist="38100" dir="2700000" algn="tl">
                    <a:srgbClr val="C0C0C0"/>
                  </a:outerShdw>
                </a:effectLst>
              </a:rPr>
              <a:t>Zones are numbered (from outside inward)</a:t>
            </a:r>
          </a:p>
        </p:txBody>
      </p:sp>
      <p:sp>
        <p:nvSpPr>
          <p:cNvPr id="49158" name="Rectangle 10"/>
          <p:cNvSpPr>
            <a:spLocks noChangeArrowheads="1"/>
          </p:cNvSpPr>
          <p:nvPr/>
        </p:nvSpPr>
        <p:spPr bwMode="auto">
          <a:xfrm>
            <a:off x="457200" y="457200"/>
            <a:ext cx="579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cs typeface="Times New Roman" panose="02020603050405020304" pitchFamily="18" charset="0"/>
              </a:rPr>
              <a:t>Figure 21-18. CaO-MgO-SiO</a:t>
            </a:r>
            <a:r>
              <a:rPr lang="en-US" altLang="en-US" sz="1200" baseline="-30000">
                <a:cs typeface="Times New Roman" panose="02020603050405020304" pitchFamily="18" charset="0"/>
              </a:rPr>
              <a:t>2</a:t>
            </a:r>
            <a:r>
              <a:rPr lang="en-US" altLang="en-US" sz="1200">
                <a:cs typeface="Times New Roman" panose="02020603050405020304" pitchFamily="18" charset="0"/>
              </a:rPr>
              <a:t> diagram at a fixed pressure and temperature showing the compositional relationships among the minerals and zones at Crestmore. Numbers correspond to zones listed in the text. After Burnham (1959) </a:t>
            </a:r>
            <a:r>
              <a:rPr lang="en-US" altLang="en-US" sz="1200" i="1">
                <a:cs typeface="Times New Roman" panose="02020603050405020304" pitchFamily="18" charset="0"/>
              </a:rPr>
              <a:t>Geol. Soc. Amer. Bull.</a:t>
            </a:r>
            <a:r>
              <a:rPr lang="en-US" altLang="en-US" sz="1200">
                <a:cs typeface="Times New Roman" panose="02020603050405020304" pitchFamily="18" charset="0"/>
              </a:rPr>
              <a:t>, 70, 879-920; and Best (1982) </a:t>
            </a:r>
            <a:r>
              <a:rPr lang="en-US" altLang="en-US" sz="1200" i="1">
                <a:cs typeface="Times New Roman" panose="02020603050405020304" pitchFamily="18" charset="0"/>
              </a:rPr>
              <a:t>Igneous and Metamorphic Petrology</a:t>
            </a:r>
            <a:r>
              <a:rPr lang="en-US" altLang="en-US" sz="1200">
                <a:cs typeface="Times New Roman" panose="02020603050405020304" pitchFamily="18" charset="0"/>
              </a:rPr>
              <a:t>. W. H. Freeman.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BC890EA5-84F0-4AF9-B83E-6064F6A13D6B}" type="slidenum">
              <a:rPr lang="en-US" altLang="en-US" sz="1400"/>
              <a:pPr eaLnBrk="1" hangingPunct="1">
                <a:spcBef>
                  <a:spcPct val="0"/>
                </a:spcBef>
                <a:buFontTx/>
                <a:buNone/>
              </a:pPr>
              <a:t>5</a:t>
            </a:fld>
            <a:endParaRPr lang="en-US" altLang="en-US" sz="1400"/>
          </a:p>
        </p:txBody>
      </p:sp>
      <p:sp>
        <p:nvSpPr>
          <p:cNvPr id="5123" name="Rectangle 2"/>
          <p:cNvSpPr>
            <a:spLocks noGrp="1" noChangeArrowheads="1"/>
          </p:cNvSpPr>
          <p:nvPr>
            <p:ph type="title"/>
          </p:nvPr>
        </p:nvSpPr>
        <p:spPr>
          <a:xfrm>
            <a:off x="685800" y="0"/>
            <a:ext cx="7772400" cy="1143000"/>
          </a:xfrm>
        </p:spPr>
        <p:txBody>
          <a:bodyPr/>
          <a:lstStyle/>
          <a:p>
            <a:pPr eaLnBrk="1" hangingPunct="1"/>
            <a:r>
              <a:rPr lang="en-US" altLang="en-US" sz="4000" smtClean="0"/>
              <a:t>SCMR Definition of Metamorphism</a:t>
            </a:r>
          </a:p>
        </p:txBody>
      </p:sp>
      <p:sp>
        <p:nvSpPr>
          <p:cNvPr id="5124" name="Rectangle 3"/>
          <p:cNvSpPr>
            <a:spLocks noGrp="1" noChangeArrowheads="1"/>
          </p:cNvSpPr>
          <p:nvPr>
            <p:ph type="body" idx="1"/>
          </p:nvPr>
        </p:nvSpPr>
        <p:spPr>
          <a:xfrm>
            <a:off x="304800" y="1143000"/>
            <a:ext cx="8534400" cy="4114800"/>
          </a:xfrm>
        </p:spPr>
        <p:txBody>
          <a:bodyPr/>
          <a:lstStyle/>
          <a:p>
            <a:pPr eaLnBrk="1" hangingPunct="1">
              <a:lnSpc>
                <a:spcPct val="90000"/>
              </a:lnSpc>
            </a:pPr>
            <a:r>
              <a:rPr lang="en-US" altLang="en-US" smtClean="0"/>
              <a:t>The Subcommission on the Systematics of Metamorphic Rocks has proposed the following definition:</a:t>
            </a:r>
          </a:p>
          <a:p>
            <a:pPr lvl="1" eaLnBrk="1" hangingPunct="1">
              <a:lnSpc>
                <a:spcPct val="90000"/>
              </a:lnSpc>
              <a:buFont typeface="Wingdings" panose="05000000000000000000" pitchFamily="2" charset="2"/>
              <a:buChar char="§"/>
            </a:pPr>
            <a:r>
              <a:rPr lang="en-US" altLang="en-US" smtClean="0"/>
              <a:t>Metamorphism is a subsolidus process leading to changes in mineralogy and/or texture (for example grain size) and often in chemical composition in a rock. These changes are due to physical and/or chemical conditions that differ from those normally occurring at the surface of planets and in zones of concentration and diagenesis below the surface. They may coexist with partial melting.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B699709-0591-4F67-98B2-FE27E5169D03}" type="slidenum">
              <a:rPr lang="en-US" altLang="en-US" sz="1400"/>
              <a:pPr eaLnBrk="1" hangingPunct="1">
                <a:spcBef>
                  <a:spcPct val="0"/>
                </a:spcBef>
                <a:buFontTx/>
                <a:buNone/>
              </a:pPr>
              <a:t>6</a:t>
            </a:fld>
            <a:endParaRPr lang="en-US" altLang="en-US" sz="1400"/>
          </a:p>
        </p:txBody>
      </p:sp>
      <p:sp>
        <p:nvSpPr>
          <p:cNvPr id="6147" name="Rectangle 2"/>
          <p:cNvSpPr>
            <a:spLocks noGrp="1" noChangeArrowheads="1"/>
          </p:cNvSpPr>
          <p:nvPr>
            <p:ph type="title"/>
          </p:nvPr>
        </p:nvSpPr>
        <p:spPr>
          <a:xfrm>
            <a:off x="5029200" y="609600"/>
            <a:ext cx="3429000" cy="1143000"/>
          </a:xfrm>
        </p:spPr>
        <p:txBody>
          <a:bodyPr/>
          <a:lstStyle/>
          <a:p>
            <a:pPr eaLnBrk="1" hangingPunct="1"/>
            <a:r>
              <a:rPr lang="en-US" altLang="en-US" smtClean="0"/>
              <a:t>Oceanic and Continental Geotherms</a:t>
            </a:r>
          </a:p>
        </p:txBody>
      </p:sp>
      <p:pic>
        <p:nvPicPr>
          <p:cNvPr id="6148" name="Picture 8" descr="Fig 1-9"/>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l="238"/>
          <a:stretch>
            <a:fillRect/>
          </a:stretch>
        </p:blipFill>
        <p:spPr>
          <a:xfrm>
            <a:off x="533400" y="381000"/>
            <a:ext cx="4354513" cy="5410200"/>
          </a:xfrm>
          <a:noFill/>
        </p:spPr>
      </p:pic>
      <p:sp>
        <p:nvSpPr>
          <p:cNvPr id="6149" name="Rectangle 5"/>
          <p:cNvSpPr>
            <a:spLocks noChangeArrowheads="1"/>
          </p:cNvSpPr>
          <p:nvPr/>
        </p:nvSpPr>
        <p:spPr bwMode="auto">
          <a:xfrm>
            <a:off x="5105400" y="26670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cs typeface="Times New Roman" panose="02020603050405020304" pitchFamily="18" charset="0"/>
              </a:rPr>
              <a:t>Figure 1.9. Estimated ranges of oceanic and continental steady-state geotherms to a depth of 100 km using upper and lower limits based on heat flows measured near the surface. After Sclater </a:t>
            </a:r>
            <a:r>
              <a:rPr lang="en-US" altLang="en-US" sz="1200" b="1" i="1">
                <a:cs typeface="Times New Roman" panose="02020603050405020304" pitchFamily="18" charset="0"/>
              </a:rPr>
              <a:t>et al</a:t>
            </a:r>
            <a:r>
              <a:rPr lang="en-US" altLang="en-US" sz="1200" b="1">
                <a:cs typeface="Times New Roman" panose="02020603050405020304" pitchFamily="18" charset="0"/>
              </a:rPr>
              <a:t>. (1980), Earth. Rev. Geophys. Space Sci., 18, 269-311.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DB8D9E3-C4D9-4415-87DE-17E0D5049F93}" type="slidenum">
              <a:rPr lang="en-US" altLang="en-US" sz="1400"/>
              <a:pPr eaLnBrk="1" hangingPunct="1">
                <a:spcBef>
                  <a:spcPct val="0"/>
                </a:spcBef>
                <a:buFontTx/>
                <a:buNone/>
              </a:pPr>
              <a:t>7</a:t>
            </a:fld>
            <a:endParaRPr lang="en-US" altLang="en-US" sz="1400"/>
          </a:p>
        </p:txBody>
      </p:sp>
      <p:sp>
        <p:nvSpPr>
          <p:cNvPr id="7171" name="Rectangle 2"/>
          <p:cNvSpPr>
            <a:spLocks noGrp="1" noChangeArrowheads="1"/>
          </p:cNvSpPr>
          <p:nvPr>
            <p:ph type="title"/>
          </p:nvPr>
        </p:nvSpPr>
        <p:spPr>
          <a:xfrm>
            <a:off x="685800" y="304800"/>
            <a:ext cx="7772400" cy="914400"/>
          </a:xfrm>
        </p:spPr>
        <p:txBody>
          <a:bodyPr/>
          <a:lstStyle/>
          <a:p>
            <a:pPr eaLnBrk="1" hangingPunct="1"/>
            <a:r>
              <a:rPr lang="en-US" altLang="en-US" smtClean="0"/>
              <a:t>Metamorphic Trajectories</a:t>
            </a:r>
          </a:p>
        </p:txBody>
      </p:sp>
      <p:pic>
        <p:nvPicPr>
          <p:cNvPr id="7172" name="Picture 8" descr="Fig 21-1"/>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r="1575"/>
          <a:stretch>
            <a:fillRect/>
          </a:stretch>
        </p:blipFill>
        <p:spPr>
          <a:xfrm>
            <a:off x="1447800" y="1143000"/>
            <a:ext cx="6172200" cy="4491038"/>
          </a:xfrm>
          <a:noFill/>
        </p:spPr>
      </p:pic>
      <p:sp>
        <p:nvSpPr>
          <p:cNvPr id="7173" name="Rectangle 9"/>
          <p:cNvSpPr>
            <a:spLocks noChangeArrowheads="1"/>
          </p:cNvSpPr>
          <p:nvPr/>
        </p:nvSpPr>
        <p:spPr bwMode="auto">
          <a:xfrm>
            <a:off x="1447800" y="5715000"/>
            <a:ext cx="6172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a:cs typeface="Times New Roman" panose="02020603050405020304" pitchFamily="18" charset="0"/>
              </a:rPr>
              <a:t>Figure 21-1. Metamorphic field gradients (estimated P-T conditions along surface traverses directly up metamorphic grade) for several metamorphic areas. After Turner (1981). </a:t>
            </a:r>
            <a:r>
              <a:rPr lang="en-US" altLang="en-US" sz="1200" b="1" i="1">
                <a:cs typeface="Times New Roman" panose="02020603050405020304" pitchFamily="18" charset="0"/>
              </a:rPr>
              <a:t>Metamorphic Petrology: Mineralogical, Field, and Tectonic Aspects</a:t>
            </a:r>
            <a:r>
              <a:rPr lang="en-US" altLang="en-US" sz="1200" b="1">
                <a:cs typeface="Times New Roman" panose="02020603050405020304" pitchFamily="18" charset="0"/>
              </a:rPr>
              <a:t>. McGraw-Hill.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Pressure Types</a:t>
            </a:r>
          </a:p>
        </p:txBody>
      </p:sp>
      <p:sp>
        <p:nvSpPr>
          <p:cNvPr id="4" name="Text Placeholder 3"/>
          <p:cNvSpPr>
            <a:spLocks noGrp="1"/>
          </p:cNvSpPr>
          <p:nvPr>
            <p:ph type="body" sz="half" idx="2"/>
          </p:nvPr>
        </p:nvSpPr>
        <p:spPr>
          <a:xfrm>
            <a:off x="609600" y="1676400"/>
            <a:ext cx="7848600" cy="4114800"/>
          </a:xfrm>
          <a:solidFill>
            <a:schemeClr val="bg1"/>
          </a:solidFill>
          <a:ln>
            <a:solidFill>
              <a:schemeClr val="tx1"/>
            </a:solidFill>
            <a:miter lim="800000"/>
            <a:headEnd/>
            <a:tailEnd/>
          </a:ln>
        </p:spPr>
        <p:txBody>
          <a:bodyPr/>
          <a:lstStyle/>
          <a:p>
            <a:pPr>
              <a:spcBef>
                <a:spcPts val="600"/>
              </a:spcBef>
            </a:pPr>
            <a:r>
              <a:rPr lang="en-US" altLang="en-US" sz="2800" dirty="0" err="1" smtClean="0"/>
              <a:t>Lithostatic</a:t>
            </a:r>
            <a:r>
              <a:rPr lang="en-US" altLang="en-US" sz="2800" dirty="0" smtClean="0"/>
              <a:t> pressure - uniform stress</a:t>
            </a:r>
            <a:r>
              <a:rPr lang="en-US" altLang="en-US" sz="2800" dirty="0" smtClean="0">
                <a:solidFill>
                  <a:srgbClr val="00CC00"/>
                </a:solidFill>
              </a:rPr>
              <a:t> </a:t>
            </a:r>
            <a:r>
              <a:rPr lang="en-US" altLang="en-US" sz="2800" dirty="0" smtClean="0"/>
              <a:t>(hydrostatic)</a:t>
            </a:r>
          </a:p>
          <a:p>
            <a:pPr>
              <a:spcBef>
                <a:spcPts val="600"/>
              </a:spcBef>
            </a:pPr>
            <a:r>
              <a:rPr lang="en-US" altLang="en-US" sz="2800" dirty="0" err="1" smtClean="0"/>
              <a:t>Deviatoric</a:t>
            </a:r>
            <a:r>
              <a:rPr lang="en-US" altLang="en-US" sz="2800" dirty="0" smtClean="0"/>
              <a:t> stress = pressure unequal in different directions</a:t>
            </a:r>
          </a:p>
          <a:p>
            <a:pPr>
              <a:spcBef>
                <a:spcPts val="600"/>
              </a:spcBef>
            </a:pPr>
            <a:r>
              <a:rPr lang="en-US" altLang="en-US" sz="2800" dirty="0" smtClean="0"/>
              <a:t>Resolved into three </a:t>
            </a:r>
            <a:r>
              <a:rPr lang="en-US" altLang="en-US" sz="2800" dirty="0" smtClean="0">
                <a:solidFill>
                  <a:srgbClr val="FF0000"/>
                </a:solidFill>
              </a:rPr>
              <a:t>mutually perpendicular </a:t>
            </a:r>
            <a:r>
              <a:rPr lang="en-US" altLang="en-US" sz="2800" dirty="0" smtClean="0"/>
              <a:t>stress (</a:t>
            </a:r>
            <a:r>
              <a:rPr lang="en-US" altLang="en-US" sz="2800" dirty="0" smtClean="0">
                <a:latin typeface="Symbol" panose="05050102010706020507" pitchFamily="18" charset="2"/>
              </a:rPr>
              <a:t>s</a:t>
            </a:r>
            <a:r>
              <a:rPr lang="en-US" altLang="en-US" sz="2800" dirty="0" smtClean="0"/>
              <a:t>) components:</a:t>
            </a:r>
          </a:p>
          <a:p>
            <a:pPr lvl="1">
              <a:spcBef>
                <a:spcPts val="600"/>
              </a:spcBef>
              <a:buSzPct val="50000"/>
              <a:buFontTx/>
              <a:buNone/>
            </a:pPr>
            <a:r>
              <a:rPr lang="en-US" altLang="en-US" sz="2400" dirty="0" smtClean="0">
                <a:solidFill>
                  <a:srgbClr val="FF0000"/>
                </a:solidFill>
                <a:latin typeface="Symbol" panose="05050102010706020507" pitchFamily="18" charset="2"/>
              </a:rPr>
              <a:t>s</a:t>
            </a:r>
            <a:r>
              <a:rPr lang="en-US" altLang="en-US" sz="2400" baseline="-25000" dirty="0" smtClean="0">
                <a:solidFill>
                  <a:srgbClr val="FF0000"/>
                </a:solidFill>
              </a:rPr>
              <a:t>1</a:t>
            </a:r>
            <a:r>
              <a:rPr lang="en-US" altLang="en-US" sz="2400" dirty="0" smtClean="0"/>
              <a:t> is the </a:t>
            </a:r>
            <a:r>
              <a:rPr lang="en-US" altLang="en-US" sz="2400" dirty="0" smtClean="0">
                <a:solidFill>
                  <a:srgbClr val="0070C0"/>
                </a:solidFill>
              </a:rPr>
              <a:t>maximum</a:t>
            </a:r>
            <a:r>
              <a:rPr lang="en-US" altLang="en-US" sz="2400" dirty="0" smtClean="0"/>
              <a:t> principal stress</a:t>
            </a:r>
          </a:p>
          <a:p>
            <a:pPr lvl="1">
              <a:spcBef>
                <a:spcPts val="600"/>
              </a:spcBef>
              <a:buSzPct val="50000"/>
              <a:buFontTx/>
              <a:buNone/>
            </a:pPr>
            <a:r>
              <a:rPr lang="en-US" altLang="en-US" sz="2400" dirty="0" smtClean="0">
                <a:solidFill>
                  <a:srgbClr val="FF0000"/>
                </a:solidFill>
                <a:latin typeface="Symbol" panose="05050102010706020507" pitchFamily="18" charset="2"/>
              </a:rPr>
              <a:t>s</a:t>
            </a:r>
            <a:r>
              <a:rPr lang="en-US" altLang="en-US" sz="2400" baseline="-25000" dirty="0" smtClean="0">
                <a:solidFill>
                  <a:srgbClr val="FF0000"/>
                </a:solidFill>
              </a:rPr>
              <a:t>2</a:t>
            </a:r>
            <a:r>
              <a:rPr lang="en-US" altLang="en-US" sz="2400" dirty="0" smtClean="0"/>
              <a:t> is an </a:t>
            </a:r>
            <a:r>
              <a:rPr lang="en-US" altLang="en-US" sz="2400" dirty="0" smtClean="0">
                <a:solidFill>
                  <a:srgbClr val="0070C0"/>
                </a:solidFill>
              </a:rPr>
              <a:t>intermediate</a:t>
            </a:r>
            <a:r>
              <a:rPr lang="en-US" altLang="en-US" sz="2400" dirty="0" smtClean="0"/>
              <a:t> principal stress</a:t>
            </a:r>
          </a:p>
          <a:p>
            <a:pPr lvl="1">
              <a:spcBef>
                <a:spcPts val="600"/>
              </a:spcBef>
              <a:buSzPct val="50000"/>
              <a:buFontTx/>
              <a:buNone/>
            </a:pPr>
            <a:r>
              <a:rPr lang="en-US" altLang="en-US" sz="2400" dirty="0" smtClean="0">
                <a:solidFill>
                  <a:srgbClr val="FF0000"/>
                </a:solidFill>
                <a:latin typeface="Symbol" panose="05050102010706020507" pitchFamily="18" charset="2"/>
              </a:rPr>
              <a:t>s</a:t>
            </a:r>
            <a:r>
              <a:rPr lang="en-US" altLang="en-US" sz="2400" baseline="-25000" dirty="0" smtClean="0">
                <a:solidFill>
                  <a:srgbClr val="FF0000"/>
                </a:solidFill>
              </a:rPr>
              <a:t>3</a:t>
            </a:r>
            <a:r>
              <a:rPr lang="en-US" altLang="en-US" sz="2400" dirty="0" smtClean="0"/>
              <a:t> is the </a:t>
            </a:r>
            <a:r>
              <a:rPr lang="en-US" altLang="en-US" sz="2400" dirty="0" smtClean="0">
                <a:solidFill>
                  <a:srgbClr val="0070C0"/>
                </a:solidFill>
              </a:rPr>
              <a:t>minimum</a:t>
            </a:r>
            <a:r>
              <a:rPr lang="en-US" altLang="en-US" sz="2400" dirty="0" smtClean="0"/>
              <a:t> principal stress</a:t>
            </a:r>
          </a:p>
          <a:p>
            <a:pPr>
              <a:spcBef>
                <a:spcPts val="600"/>
              </a:spcBef>
            </a:pPr>
            <a:r>
              <a:rPr lang="en-US" altLang="en-US" sz="2800" dirty="0" smtClean="0"/>
              <a:t>In hydrostatic situations all three are equal</a:t>
            </a:r>
          </a:p>
          <a:p>
            <a:endParaRPr lang="en-US" altLang="en-US" dirty="0" smtClean="0"/>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7FABF39-0D49-4967-86E5-14662FDE3B01}" type="slidenum">
              <a:rPr lang="en-US" altLang="en-US" sz="1400"/>
              <a:pPr eaLnBrk="1" hangingPunct="1">
                <a:spcBef>
                  <a:spcPct val="0"/>
                </a:spcBef>
                <a:buFontTx/>
                <a:buNone/>
              </a:pPr>
              <a:t>8</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304800"/>
            <a:ext cx="7772400" cy="914400"/>
          </a:xfrm>
        </p:spPr>
        <p:txBody>
          <a:bodyPr/>
          <a:lstStyle/>
          <a:p>
            <a:r>
              <a:rPr lang="en-US" altLang="en-US" smtClean="0"/>
              <a:t>Deviatoric Stress Effect</a:t>
            </a:r>
          </a:p>
        </p:txBody>
      </p:sp>
      <p:sp>
        <p:nvSpPr>
          <p:cNvPr id="92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32A17AF1-669A-4C10-A6EA-0D9D4F4B78F5}" type="slidenum">
              <a:rPr lang="en-US" altLang="en-US" sz="1400"/>
              <a:pPr eaLnBrk="1" hangingPunct="1">
                <a:spcBef>
                  <a:spcPct val="0"/>
                </a:spcBef>
                <a:buFontTx/>
                <a:buNone/>
              </a:pPr>
              <a:t>9</a:t>
            </a:fld>
            <a:endParaRPr lang="en-US" altLang="en-US" sz="1400"/>
          </a:p>
        </p:txBody>
      </p:sp>
      <p:pic>
        <p:nvPicPr>
          <p:cNvPr id="5" name="Content Placeholder 4" descr="Fig 23-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143000"/>
            <a:ext cx="6643688" cy="5486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100093</TotalTime>
  <Words>10609</Words>
  <Application>Microsoft Office PowerPoint</Application>
  <PresentationFormat>On-screen Show (4:3)</PresentationFormat>
  <Paragraphs>663</Paragraphs>
  <Slides>48</Slides>
  <Notes>48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Arial</vt:lpstr>
      <vt:lpstr>Monotype Sorts</vt:lpstr>
      <vt:lpstr>Symbol</vt:lpstr>
      <vt:lpstr>Times New Roman</vt:lpstr>
      <vt:lpstr>Wingdings</vt:lpstr>
      <vt:lpstr>Default Design</vt:lpstr>
      <vt:lpstr>Document</vt:lpstr>
      <vt:lpstr>Petrology Lecture 9</vt:lpstr>
      <vt:lpstr>Metamorphism Definition</vt:lpstr>
      <vt:lpstr>Metamorphism Definition, revised</vt:lpstr>
      <vt:lpstr>Onset of Metamorphism</vt:lpstr>
      <vt:lpstr>SCMR Definition of Metamorphism</vt:lpstr>
      <vt:lpstr>Oceanic and Continental Geotherms</vt:lpstr>
      <vt:lpstr>Metamorphic Trajectories</vt:lpstr>
      <vt:lpstr>Pressure Types</vt:lpstr>
      <vt:lpstr>Deviatoric Stress Effect</vt:lpstr>
      <vt:lpstr>Deviatoric Stress: Tension</vt:lpstr>
      <vt:lpstr>Deviatoric Stress: Compression</vt:lpstr>
      <vt:lpstr>Flattening</vt:lpstr>
      <vt:lpstr>Deviatoric Stress: Shear</vt:lpstr>
      <vt:lpstr>Phase Diagram for Water</vt:lpstr>
      <vt:lpstr>Collapse</vt:lpstr>
      <vt:lpstr>Multi-Component Fluid Phases</vt:lpstr>
      <vt:lpstr>Potential Fluid Sources</vt:lpstr>
      <vt:lpstr>IUGS-SCMR Classification of Metamorphic Rocks</vt:lpstr>
      <vt:lpstr>Contact Metamorphism</vt:lpstr>
      <vt:lpstr>Temperature Distributions Within a Dike</vt:lpstr>
      <vt:lpstr>Hornfels</vt:lpstr>
      <vt:lpstr>Continental Arc Orogen</vt:lpstr>
      <vt:lpstr>Mylonite</vt:lpstr>
      <vt:lpstr>Fault Zone Cross-Sections</vt:lpstr>
      <vt:lpstr>Shocked Quartz</vt:lpstr>
      <vt:lpstr>Shatter Cones</vt:lpstr>
      <vt:lpstr>PowerPoint Presentation</vt:lpstr>
      <vt:lpstr>PowerPoint Presentation</vt:lpstr>
      <vt:lpstr>PowerPoint Presentation</vt:lpstr>
      <vt:lpstr>PowerPoint Presentation</vt:lpstr>
      <vt:lpstr>Regional Metamorphism,  Scottish Highlands</vt:lpstr>
      <vt:lpstr>Barrovian Zones</vt:lpstr>
      <vt:lpstr>Al2SiO5 Phase Diagram</vt:lpstr>
      <vt:lpstr>Buchan or Abukuma Isograds</vt:lpstr>
      <vt:lpstr>PowerPoint Presentation</vt:lpstr>
      <vt:lpstr>Haast Group</vt:lpstr>
      <vt:lpstr>Japanese Metamorphic Belts</vt:lpstr>
      <vt:lpstr>Subduction Zone Isotherms</vt:lpstr>
      <vt:lpstr>Circum-Pacific Metamorphism</vt:lpstr>
      <vt:lpstr>Contact Metamorphism of Pelitic Rocks in the Skiddaw Aureole, UK</vt:lpstr>
      <vt:lpstr>Skiddaw Granite, Lake District, UK</vt:lpstr>
      <vt:lpstr>Skiddaw Aureole, UK Middle Zone</vt:lpstr>
      <vt:lpstr>Skiddaw Aureole, UK Inner Zone</vt:lpstr>
      <vt:lpstr>Comrie Schists, Scotland</vt:lpstr>
      <vt:lpstr>Contact Metamorphism, Crestmore, California</vt:lpstr>
      <vt:lpstr>Crestmore Zones</vt:lpstr>
      <vt:lpstr>Example Transformations</vt:lpstr>
      <vt:lpstr>CaO-MgO-SiO2</vt:lpstr>
    </vt:vector>
  </TitlesOfParts>
  <Company>FAU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Petrology</dc:title>
  <dc:creator>dwarburton</dc:creator>
  <cp:lastModifiedBy>David Warburton</cp:lastModifiedBy>
  <cp:revision>1145</cp:revision>
  <dcterms:created xsi:type="dcterms:W3CDTF">2001-11-07T17:55:07Z</dcterms:created>
  <dcterms:modified xsi:type="dcterms:W3CDTF">2019-04-09T15:35:03Z</dcterms:modified>
</cp:coreProperties>
</file>