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handoutMasterIdLst>
    <p:handoutMasterId r:id="rId36"/>
  </p:handoutMasterIdLst>
  <p:sldIdLst>
    <p:sldId id="256" r:id="rId3"/>
    <p:sldId id="257" r:id="rId4"/>
    <p:sldId id="282" r:id="rId5"/>
    <p:sldId id="290" r:id="rId6"/>
    <p:sldId id="291" r:id="rId7"/>
    <p:sldId id="292" r:id="rId8"/>
    <p:sldId id="258" r:id="rId9"/>
    <p:sldId id="259" r:id="rId10"/>
    <p:sldId id="260" r:id="rId11"/>
    <p:sldId id="261" r:id="rId12"/>
    <p:sldId id="264" r:id="rId13"/>
    <p:sldId id="262" r:id="rId14"/>
    <p:sldId id="293" r:id="rId15"/>
    <p:sldId id="263" r:id="rId16"/>
    <p:sldId id="265" r:id="rId17"/>
    <p:sldId id="266" r:id="rId18"/>
    <p:sldId id="283" r:id="rId19"/>
    <p:sldId id="267" r:id="rId20"/>
    <p:sldId id="276" r:id="rId21"/>
    <p:sldId id="284" r:id="rId22"/>
    <p:sldId id="285" r:id="rId23"/>
    <p:sldId id="286" r:id="rId24"/>
    <p:sldId id="287" r:id="rId25"/>
    <p:sldId id="278" r:id="rId26"/>
    <p:sldId id="280" r:id="rId27"/>
    <p:sldId id="277" r:id="rId28"/>
    <p:sldId id="281" r:id="rId29"/>
    <p:sldId id="271" r:id="rId30"/>
    <p:sldId id="272" r:id="rId31"/>
    <p:sldId id="273" r:id="rId32"/>
    <p:sldId id="288" r:id="rId33"/>
    <p:sldId id="289" r:id="rId3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7" autoAdjust="0"/>
    <p:restoredTop sz="81576" autoAdjust="0"/>
  </p:normalViewPr>
  <p:slideViewPr>
    <p:cSldViewPr>
      <p:cViewPr varScale="1">
        <p:scale>
          <a:sx n="89" d="100"/>
          <a:sy n="89" d="100"/>
        </p:scale>
        <p:origin x="624" y="66"/>
      </p:cViewPr>
      <p:guideLst>
        <p:guide orient="horz" pos="2160"/>
        <p:guide pos="2880"/>
      </p:guideLst>
    </p:cSldViewPr>
  </p:slideViewPr>
  <p:outlineViewPr>
    <p:cViewPr>
      <p:scale>
        <a:sx n="33" d="100"/>
        <a:sy n="33" d="100"/>
      </p:scale>
      <p:origin x="0" y="0"/>
    </p:cViewPr>
  </p:outlineViewPr>
  <p:notesTextViewPr>
    <p:cViewPr>
      <p:scale>
        <a:sx n="3" d="2"/>
        <a:sy n="3" d="2"/>
      </p:scale>
      <p:origin x="0" y="-21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89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89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89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73849AD-55E1-4853-A6F2-4704F996615F}" type="slidenum">
              <a:rPr lang="en-US" altLang="en-US"/>
              <a:pPr/>
              <a:t>‹#›</a:t>
            </a:fld>
            <a:endParaRPr lang="en-US" altLang="en-US"/>
          </a:p>
        </p:txBody>
      </p:sp>
    </p:spTree>
    <p:extLst>
      <p:ext uri="{BB962C8B-B14F-4D97-AF65-F5344CB8AC3E}">
        <p14:creationId xmlns:p14="http://schemas.microsoft.com/office/powerpoint/2010/main" val="755929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256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256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D1B6749C-7A78-4C85-B0BA-7E6B02275AF4}" type="slidenum">
              <a:rPr lang="en-US" altLang="en-US"/>
              <a:pPr/>
              <a:t>‹#›</a:t>
            </a:fld>
            <a:endParaRPr lang="en-US" altLang="en-US"/>
          </a:p>
        </p:txBody>
      </p:sp>
    </p:spTree>
    <p:extLst>
      <p:ext uri="{BB962C8B-B14F-4D97-AF65-F5344CB8AC3E}">
        <p14:creationId xmlns:p14="http://schemas.microsoft.com/office/powerpoint/2010/main" val="644771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Volcanic activity within plates, rather than at interacting plate margins, has long intrigued geologists. The dominant rock type is again basalt, and it is often called OIB, or </a:t>
            </a:r>
            <a:r>
              <a:rPr lang="en-US" altLang="en-US" b="1" smtClean="0"/>
              <a:t>ocean island basalt</a:t>
            </a:r>
            <a:r>
              <a:rPr lang="en-US" altLang="en-US" smtClean="0"/>
              <a:t>. Chemical characteristics and petrography of OIB varies much more than it does for MORB. OIB is most commonly found along fracture zones in the oceans, where it produces either sea-mounts or actual volcanic islands, like Hawaii. It is estimated there are between 22,000 and 55,000 sea-mounts. There are also oceanic plateaus, where basalt has flooded the ocean floor, in a manner similar to flood basalt on the continents. Kerr (2003) estimated that there are fifteen oceanic plateaus. The association of sea-mounts with fracture zones suggests that magma is rising along the fractures. The volume of OIB is estimated at about 1.5 km</a:t>
            </a:r>
            <a:r>
              <a:rPr lang="en-US" altLang="en-US" baseline="30000" smtClean="0"/>
              <a:t>3</a:t>
            </a:r>
            <a:r>
              <a:rPr lang="en-US" altLang="en-US" smtClean="0"/>
              <a:t> a</a:t>
            </a:r>
            <a:r>
              <a:rPr lang="en-US" altLang="en-US" baseline="30000" smtClean="0"/>
              <a:t>-1</a:t>
            </a:r>
            <a:r>
              <a:rPr lang="en-US" altLang="en-US" smtClean="0"/>
              <a:t>. </a:t>
            </a:r>
          </a:p>
          <a:p>
            <a:endParaRPr lang="en-US" altLang="en-US" smtClean="0"/>
          </a:p>
          <a:p>
            <a:r>
              <a:rPr lang="en-US" altLang="en-US" smtClean="0"/>
              <a:t>Sea-mounts are often found as progressive linear chains, with the youngest rock associated with the largest sea-mount. Sometimes the chain terminates in islands, rather than large sea-mounts. The Hawaii-Emperor chain is a well-known example.  The most common interpretation of these chains is movement over a </a:t>
            </a:r>
            <a:r>
              <a:rPr lang="en-US" altLang="en-US" b="1" smtClean="0"/>
              <a:t>hot spot</a:t>
            </a:r>
            <a:r>
              <a:rPr lang="en-US" altLang="en-US" smtClean="0"/>
              <a:t>.  The number of hot spots has been estimated from 16 to 122. Sixteen is clearly too small. </a:t>
            </a:r>
          </a:p>
          <a:p>
            <a:endParaRPr lang="en-US" altLang="en-US" smtClean="0"/>
          </a:p>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1594113-FD6A-420D-B12C-D6069E340054}" type="slidenum">
              <a:rPr lang="en-US" altLang="en-US" sz="1300"/>
              <a:pPr eaLnBrk="1" hangingPunct="1">
                <a:spcBef>
                  <a:spcPct val="0"/>
                </a:spcBef>
              </a:pPr>
              <a:t>1</a:t>
            </a:fld>
            <a:endParaRPr lang="en-US" altLang="en-US" sz="1300"/>
          </a:p>
        </p:txBody>
      </p:sp>
    </p:spTree>
    <p:extLst>
      <p:ext uri="{BB962C8B-B14F-4D97-AF65-F5344CB8AC3E}">
        <p14:creationId xmlns:p14="http://schemas.microsoft.com/office/powerpoint/2010/main" val="115178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14-2 shows a plot of the data from both islands on an alkali (Na</a:t>
            </a:r>
            <a:r>
              <a:rPr lang="en-US" altLang="en-US" baseline="-25000" dirty="0" smtClean="0"/>
              <a:t>2</a:t>
            </a:r>
            <a:r>
              <a:rPr lang="en-US" altLang="en-US" dirty="0" smtClean="0"/>
              <a:t>O+K</a:t>
            </a:r>
            <a:r>
              <a:rPr lang="en-US" altLang="en-US" baseline="-25000" dirty="0" smtClean="0"/>
              <a:t>2</a:t>
            </a:r>
            <a:r>
              <a:rPr lang="en-US" altLang="en-US" dirty="0" smtClean="0"/>
              <a:t>O) vs Si basis. This figure introduces the rock names first proposed by Cox </a:t>
            </a:r>
            <a:r>
              <a:rPr lang="en-US" altLang="en-US" i="1" dirty="0" smtClean="0"/>
              <a:t>et al. </a:t>
            </a:r>
            <a:r>
              <a:rPr lang="en-US" altLang="en-US" dirty="0" smtClean="0"/>
              <a:t>for alkaline series. These differ from those originally used by IUGS, but are now accepted by IUGS. The original IUGS scheme is shown in the upper part of Figure 14-2.</a:t>
            </a:r>
          </a:p>
          <a:p>
            <a:endParaRPr lang="en-US" altLang="en-US" dirty="0" smtClean="0"/>
          </a:p>
          <a:p>
            <a:r>
              <a:rPr lang="en-US" altLang="en-US" dirty="0" smtClean="0"/>
              <a:t>The magma series at Tristan evolves from alkaline basalt through </a:t>
            </a:r>
            <a:r>
              <a:rPr lang="en-US" altLang="en-US" dirty="0" err="1" smtClean="0"/>
              <a:t>Hawaiite</a:t>
            </a:r>
            <a:r>
              <a:rPr lang="en-US" altLang="en-US" dirty="0" smtClean="0"/>
              <a:t> to an end product of alkaline </a:t>
            </a:r>
            <a:r>
              <a:rPr lang="en-US" altLang="en-US" dirty="0" err="1" smtClean="0"/>
              <a:t>trachytes</a:t>
            </a:r>
            <a:r>
              <a:rPr lang="en-US" altLang="en-US" dirty="0" smtClean="0"/>
              <a:t>, or from basanites to phonolite, if they are very silica poor.  Feldspathoids commonly include leucite. Ascension starts with alkaline basalt, although less </a:t>
            </a:r>
            <a:r>
              <a:rPr lang="en-US" altLang="en-US" dirty="0" err="1" smtClean="0"/>
              <a:t>alkalic</a:t>
            </a:r>
            <a:r>
              <a:rPr lang="en-US" altLang="en-US" dirty="0" smtClean="0"/>
              <a:t> than Tristan, evolving through </a:t>
            </a:r>
            <a:r>
              <a:rPr lang="en-US" altLang="en-US" dirty="0" err="1" smtClean="0"/>
              <a:t>trachyandesites</a:t>
            </a:r>
            <a:r>
              <a:rPr lang="en-US" altLang="en-US" dirty="0" smtClean="0"/>
              <a:t> to </a:t>
            </a:r>
            <a:r>
              <a:rPr lang="en-US" altLang="en-US" dirty="0" err="1" smtClean="0"/>
              <a:t>trachytes</a:t>
            </a:r>
            <a:r>
              <a:rPr lang="en-US" altLang="en-US" dirty="0" smtClean="0"/>
              <a:t>, and then to alkali rhyolites, which are quartz-bearing. There is a sudden increase in Si content at the end of the Ascension series. This is probably the result of fractional crystallization of alkali feldspar, which lowers alkali content and raises the effective Si content.</a:t>
            </a:r>
          </a:p>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F1FA5A6-D805-4759-9CCF-526433DAAECD}" type="slidenum">
              <a:rPr lang="en-US" altLang="en-US" sz="1300"/>
              <a:pPr eaLnBrk="1" hangingPunct="1">
                <a:spcBef>
                  <a:spcPct val="0"/>
                </a:spcBef>
              </a:pPr>
              <a:t>10</a:t>
            </a:fld>
            <a:endParaRPr lang="en-US" altLang="en-US" sz="1300"/>
          </a:p>
        </p:txBody>
      </p:sp>
    </p:spTree>
    <p:extLst>
      <p:ext uri="{BB962C8B-B14F-4D97-AF65-F5344CB8AC3E}">
        <p14:creationId xmlns:p14="http://schemas.microsoft.com/office/powerpoint/2010/main" val="22174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19-7 shows the phase diagram for silica-nepheline-kalsilite. The inset diagram is a back to back binary diagram, drawn from near the lower left corner toward the SiO</a:t>
            </a:r>
            <a:r>
              <a:rPr lang="en-US" altLang="en-US" baseline="-25000" smtClean="0"/>
              <a:t>2</a:t>
            </a:r>
            <a:r>
              <a:rPr lang="en-US" altLang="en-US" smtClean="0"/>
              <a:t> apex. It shows two binary eutectics (M</a:t>
            </a:r>
            <a:r>
              <a:rPr lang="en-US" altLang="en-US" baseline="-25000" smtClean="0"/>
              <a:t>u</a:t>
            </a:r>
            <a:r>
              <a:rPr lang="en-US" altLang="en-US" smtClean="0"/>
              <a:t> and M</a:t>
            </a:r>
            <a:r>
              <a:rPr lang="en-US" altLang="en-US" baseline="-25000" smtClean="0"/>
              <a:t>s</a:t>
            </a:r>
            <a:r>
              <a:rPr lang="en-US" altLang="en-US" smtClean="0"/>
              <a:t>). The crystallization of Tristan and Ascension seem to each follow one of these minima. The difference being determined by initial compositional differences. </a:t>
            </a:r>
          </a:p>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0B73C44-7751-4ABC-8796-68D7284C39AA}" type="slidenum">
              <a:rPr lang="en-US" altLang="en-US" sz="1300"/>
              <a:pPr eaLnBrk="1" hangingPunct="1">
                <a:spcBef>
                  <a:spcPct val="0"/>
                </a:spcBef>
              </a:pPr>
              <a:t>11</a:t>
            </a:fld>
            <a:endParaRPr lang="en-US" altLang="en-US" sz="1300"/>
          </a:p>
        </p:txBody>
      </p:sp>
    </p:spTree>
    <p:extLst>
      <p:ext uri="{BB962C8B-B14F-4D97-AF65-F5344CB8AC3E}">
        <p14:creationId xmlns:p14="http://schemas.microsoft.com/office/powerpoint/2010/main" val="383233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It is useful to compare the alkali/SiO</a:t>
            </a:r>
            <a:r>
              <a:rPr lang="en-US" altLang="en-US" baseline="-25000" dirty="0" smtClean="0"/>
              <a:t>2</a:t>
            </a:r>
            <a:r>
              <a:rPr lang="en-US" altLang="en-US" dirty="0" smtClean="0"/>
              <a:t>, together with Na</a:t>
            </a:r>
            <a:r>
              <a:rPr lang="en-US" altLang="en-US" baseline="-25000" dirty="0" smtClean="0"/>
              <a:t>2</a:t>
            </a:r>
            <a:r>
              <a:rPr lang="en-US" altLang="en-US" dirty="0" smtClean="0"/>
              <a:t>O/SiO</a:t>
            </a:r>
            <a:r>
              <a:rPr lang="en-US" altLang="en-US" baseline="-25000" dirty="0" smtClean="0"/>
              <a:t>2 </a:t>
            </a:r>
            <a:r>
              <a:rPr lang="en-US" altLang="en-US" dirty="0" smtClean="0"/>
              <a:t>and K</a:t>
            </a:r>
            <a:r>
              <a:rPr lang="en-US" altLang="en-US" baseline="-25000" dirty="0" smtClean="0"/>
              <a:t>2</a:t>
            </a:r>
            <a:r>
              <a:rPr lang="en-US" altLang="en-US" dirty="0" smtClean="0"/>
              <a:t>O/SiO</a:t>
            </a:r>
            <a:r>
              <a:rPr lang="en-US" altLang="en-US" baseline="-25000" dirty="0" smtClean="0"/>
              <a:t>2</a:t>
            </a:r>
            <a:r>
              <a:rPr lang="en-US" altLang="en-US" dirty="0" smtClean="0"/>
              <a:t> ratios. </a:t>
            </a:r>
          </a:p>
          <a:p>
            <a:endParaRPr lang="en-US" altLang="en-US" dirty="0" smtClean="0"/>
          </a:p>
          <a:p>
            <a:r>
              <a:rPr lang="en-US" altLang="en-US" dirty="0" smtClean="0"/>
              <a:t>Table 14-4 shows the data for thirteen islands, in order of decreasing total alkalinity. Each ratio represents a least-squares fit of the alkali vs. silica variation diagrams for each island. For islands on which rhyolites occur, highly evolved samples with large alkali depletion were omitted, in order to avoid skewing the data. The last two islands listed, Galapagos and Iceland, are actually tholeiitic.</a:t>
            </a:r>
          </a:p>
          <a:p>
            <a:endParaRPr lang="en-US" altLang="en-US" dirty="0" smtClean="0"/>
          </a:p>
          <a:p>
            <a:r>
              <a:rPr lang="en-US" altLang="en-US" dirty="0" smtClean="0"/>
              <a:t>	The alkali elements are incompatible, expected to show little effects from early fractional crystallization, even up to 50%. A look at the Na vs. K numbers shows large differences, again arguing for at least two mantle sources. </a:t>
            </a:r>
          </a:p>
          <a:p>
            <a:r>
              <a:rPr lang="en-US" altLang="en-US" dirty="0" smtClean="0"/>
              <a:t>Thus we have seen that OIT’s are chemically distinct from MORB’s. The OIT’s are the result of either:</a:t>
            </a:r>
          </a:p>
          <a:p>
            <a:endParaRPr lang="en-US" altLang="en-US" dirty="0" smtClean="0"/>
          </a:p>
          <a:p>
            <a:r>
              <a:rPr lang="en-US" altLang="en-US" dirty="0" smtClean="0"/>
              <a:t>	1. Less extensive partial melting than MORB</a:t>
            </a:r>
          </a:p>
          <a:p>
            <a:endParaRPr lang="en-US" altLang="en-US" dirty="0" smtClean="0"/>
          </a:p>
          <a:p>
            <a:r>
              <a:rPr lang="en-US" altLang="en-US" dirty="0" smtClean="0"/>
              <a:t>	2. Melting of less depleted mantle, possibly from the region below 660 km</a:t>
            </a:r>
          </a:p>
          <a:p>
            <a:endParaRPr lang="en-US" altLang="en-US" dirty="0" smtClean="0"/>
          </a:p>
          <a:p>
            <a:r>
              <a:rPr lang="en-US" altLang="en-US" dirty="0" smtClean="0"/>
              <a:t>The OIA situation is even more complicated. Possibilities include:</a:t>
            </a:r>
          </a:p>
          <a:p>
            <a:endParaRPr lang="en-US" altLang="en-US" dirty="0" smtClean="0"/>
          </a:p>
          <a:p>
            <a:r>
              <a:rPr lang="en-US" altLang="en-US" dirty="0" smtClean="0"/>
              <a:t>	1. Complex melting processes</a:t>
            </a:r>
          </a:p>
          <a:p>
            <a:endParaRPr lang="en-US" altLang="en-US" dirty="0" smtClean="0"/>
          </a:p>
          <a:p>
            <a:r>
              <a:rPr lang="en-US" altLang="en-US" dirty="0" smtClean="0"/>
              <a:t>	2. An even more heterogeneous mantle</a:t>
            </a:r>
          </a:p>
          <a:p>
            <a:endParaRPr lang="en-US" altLang="en-US" dirty="0" smtClean="0"/>
          </a:p>
          <a:p>
            <a:r>
              <a:rPr lang="en-US" altLang="en-US" dirty="0" smtClean="0"/>
              <a:t>	3. Both</a:t>
            </a:r>
          </a:p>
          <a:p>
            <a:endParaRPr lang="en-US" altLang="en-US" dirty="0" smtClean="0"/>
          </a:p>
          <a:p>
            <a:endParaRPr lang="en-US" altLang="en-US" dirty="0" smtClean="0"/>
          </a:p>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1DDF4E-577F-40BE-A33E-7F958735B844}" type="slidenum">
              <a:rPr lang="en-US" altLang="en-US" sz="1300"/>
              <a:pPr eaLnBrk="1" hangingPunct="1">
                <a:spcBef>
                  <a:spcPct val="0"/>
                </a:spcBef>
              </a:pPr>
              <a:t>12</a:t>
            </a:fld>
            <a:endParaRPr lang="en-US" altLang="en-US" sz="1300"/>
          </a:p>
        </p:txBody>
      </p:sp>
    </p:spTree>
    <p:extLst>
      <p:ext uri="{BB962C8B-B14F-4D97-AF65-F5344CB8AC3E}">
        <p14:creationId xmlns:p14="http://schemas.microsoft.com/office/powerpoint/2010/main" val="17624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Careful examination of trace element chemistry can also yield important information. We have previously discussed incompatible elements, without much differentiation. It is useful to distinguish types of incompatible elements. Two examples are the LIL’s and HFS elements. LIL stands for </a:t>
            </a:r>
            <a:r>
              <a:rPr lang="en-US" altLang="en-US" u="sng" dirty="0" smtClean="0"/>
              <a:t>L</a:t>
            </a:r>
            <a:r>
              <a:rPr lang="en-US" altLang="en-US" dirty="0" smtClean="0"/>
              <a:t>arge-</a:t>
            </a:r>
            <a:r>
              <a:rPr lang="en-US" altLang="en-US" u="sng" dirty="0" smtClean="0"/>
              <a:t>I</a:t>
            </a:r>
            <a:r>
              <a:rPr lang="en-US" altLang="en-US" dirty="0" smtClean="0"/>
              <a:t>on </a:t>
            </a:r>
            <a:r>
              <a:rPr lang="en-US" altLang="en-US" u="sng" dirty="0" err="1" smtClean="0"/>
              <a:t>L</a:t>
            </a:r>
            <a:r>
              <a:rPr lang="en-US" altLang="en-US" dirty="0" err="1" smtClean="0"/>
              <a:t>ithophile</a:t>
            </a:r>
            <a:r>
              <a:rPr lang="en-US" altLang="en-US" dirty="0" smtClean="0"/>
              <a:t> elements, which include K, </a:t>
            </a:r>
            <a:r>
              <a:rPr lang="en-US" altLang="en-US" dirty="0" err="1" smtClean="0"/>
              <a:t>Rb</a:t>
            </a:r>
            <a:r>
              <a:rPr lang="en-US" altLang="en-US" dirty="0" smtClean="0"/>
              <a:t>, Cs, Ba, Pb</a:t>
            </a:r>
            <a:r>
              <a:rPr lang="en-US" altLang="en-US" baseline="30000" dirty="0" smtClean="0"/>
              <a:t>2+</a:t>
            </a:r>
            <a:r>
              <a:rPr lang="en-US" altLang="en-US" dirty="0" smtClean="0"/>
              <a:t>, and Sr. They are incompatible with silicate minerals, except for Ba and </a:t>
            </a:r>
            <a:r>
              <a:rPr lang="en-US" altLang="en-US" dirty="0" err="1" smtClean="0"/>
              <a:t>Sr</a:t>
            </a:r>
            <a:r>
              <a:rPr lang="en-US" altLang="en-US" dirty="0" smtClean="0"/>
              <a:t> in plagioclase. HFS stands for </a:t>
            </a:r>
            <a:r>
              <a:rPr lang="en-US" altLang="en-US" u="sng" dirty="0" smtClean="0"/>
              <a:t>H</a:t>
            </a:r>
            <a:r>
              <a:rPr lang="en-US" altLang="en-US" dirty="0" smtClean="0"/>
              <a:t>igh-</a:t>
            </a:r>
            <a:r>
              <a:rPr lang="en-US" altLang="en-US" u="sng" dirty="0" smtClean="0"/>
              <a:t>F</a:t>
            </a:r>
            <a:r>
              <a:rPr lang="en-US" altLang="en-US" dirty="0" smtClean="0"/>
              <a:t>ield </a:t>
            </a:r>
            <a:r>
              <a:rPr lang="en-US" altLang="en-US" u="sng" dirty="0" smtClean="0"/>
              <a:t>S</a:t>
            </a:r>
            <a:r>
              <a:rPr lang="en-US" altLang="en-US" dirty="0" smtClean="0"/>
              <a:t>trength Elements, which include </a:t>
            </a:r>
            <a:r>
              <a:rPr lang="en-US" altLang="en-US" dirty="0" err="1" smtClean="0"/>
              <a:t>Th</a:t>
            </a:r>
            <a:r>
              <a:rPr lang="en-US" altLang="en-US" dirty="0" smtClean="0"/>
              <a:t>, U, Ce, </a:t>
            </a:r>
            <a:r>
              <a:rPr lang="en-US" altLang="en-US" dirty="0" err="1" smtClean="0"/>
              <a:t>Zr</a:t>
            </a:r>
            <a:r>
              <a:rPr lang="en-US" altLang="en-US" dirty="0" smtClean="0"/>
              <a:t>, </a:t>
            </a:r>
            <a:r>
              <a:rPr lang="en-US" altLang="en-US" dirty="0" err="1" smtClean="0"/>
              <a:t>Hf</a:t>
            </a:r>
            <a:r>
              <a:rPr lang="en-US" altLang="en-US" dirty="0" smtClean="0"/>
              <a:t>, </a:t>
            </a:r>
            <a:r>
              <a:rPr lang="en-US" altLang="en-US" dirty="0" err="1" smtClean="0"/>
              <a:t>Nb</a:t>
            </a:r>
            <a:r>
              <a:rPr lang="en-US" altLang="en-US" dirty="0" smtClean="0"/>
              <a:t>, Ta, and </a:t>
            </a:r>
            <a:r>
              <a:rPr lang="en-US" altLang="en-US" dirty="0" err="1" smtClean="0"/>
              <a:t>Ti</a:t>
            </a:r>
            <a:r>
              <a:rPr lang="en-US" altLang="en-US" dirty="0" smtClean="0"/>
              <a:t>.</a:t>
            </a:r>
          </a:p>
          <a:p>
            <a:endParaRPr lang="en-US" altLang="en-US" dirty="0" smtClean="0"/>
          </a:p>
          <a:p>
            <a:r>
              <a:rPr lang="en-US" altLang="en-US" dirty="0" smtClean="0"/>
              <a:t>LIL elements are all enriched in OIB relative to MORB. They can be used to evaluate three things.</a:t>
            </a:r>
          </a:p>
          <a:p>
            <a:r>
              <a:rPr lang="en-US" altLang="en-US" dirty="0" smtClean="0"/>
              <a:t>	1. Source composition</a:t>
            </a:r>
          </a:p>
          <a:p>
            <a:endParaRPr lang="en-US" altLang="en-US" dirty="0" smtClean="0"/>
          </a:p>
          <a:p>
            <a:r>
              <a:rPr lang="en-US" altLang="en-US" dirty="0" smtClean="0"/>
              <a:t>	2. Degree of partial melting and residual phases</a:t>
            </a:r>
          </a:p>
          <a:p>
            <a:endParaRPr lang="en-US" altLang="en-US" dirty="0" smtClean="0"/>
          </a:p>
          <a:p>
            <a:r>
              <a:rPr lang="en-US" altLang="en-US" dirty="0" smtClean="0"/>
              <a:t>	3. Subsequent fractional crystallization</a:t>
            </a:r>
          </a:p>
          <a:p>
            <a:endParaRPr lang="en-US" altLang="en-US" dirty="0" smtClean="0"/>
          </a:p>
          <a:p>
            <a:r>
              <a:rPr lang="en-US" altLang="en-US" dirty="0" smtClean="0"/>
              <a:t>They cannot always discriminate between these processes, however. Typically, the ratios of incompatible elements are used, as we have seen. For the LIL elements, the ratio of K/Ba has proven useful.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13B27AC-39E0-42C0-8857-02EF651FC35A}" type="slidenum">
              <a:rPr lang="en-US" altLang="en-US" sz="1300"/>
              <a:pPr eaLnBrk="1" hangingPunct="1">
                <a:spcBef>
                  <a:spcPct val="0"/>
                </a:spcBef>
              </a:pPr>
              <a:t>13</a:t>
            </a:fld>
            <a:endParaRPr lang="en-US" altLang="en-US" sz="1300"/>
          </a:p>
        </p:txBody>
      </p:sp>
    </p:spTree>
    <p:extLst>
      <p:ext uri="{BB962C8B-B14F-4D97-AF65-F5344CB8AC3E}">
        <p14:creationId xmlns:p14="http://schemas.microsoft.com/office/powerpoint/2010/main" val="115259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All four of these rocks appear to have separate sources.</a:t>
            </a:r>
          </a:p>
          <a:p>
            <a:r>
              <a:rPr lang="en-US" altLang="en-US" smtClean="0"/>
              <a:t>The HFS data is also revealing. The ratio most commonly used is Zr/Nb. For N-MORB’s, it is typically &gt; 30, whereas for OIB it is &lt; 10. Ratios for N–MORB near ocean island plumes generally show Zr/Nb (and Y/Nb) values which fit a mixing line between the N–MORB and the adjacent OIB. </a:t>
            </a:r>
          </a:p>
          <a:p>
            <a:endParaRPr lang="en-US" altLang="en-US" smtClean="0"/>
          </a:p>
          <a:p>
            <a:r>
              <a:rPr lang="en-US" altLang="en-US" smtClean="0"/>
              <a:t>Compatible elements can also be useful. Ni and Cr both are accommodated in the olivine structure. OIA rocks are depleted in both Ni and Cr relative to OIT and MORB. This indicates the OIA’s have experienced fractional crystallization of olivine </a:t>
            </a:r>
            <a:r>
              <a:rPr lang="en-US" altLang="en-US" u="sng" smtClean="0"/>
              <a:t>prior to</a:t>
            </a:r>
            <a:r>
              <a:rPr lang="en-US" altLang="en-US" smtClean="0"/>
              <a:t> eruption. </a:t>
            </a:r>
          </a:p>
          <a:p>
            <a:endParaRPr lang="en-US" altLang="en-US" smtClean="0"/>
          </a:p>
          <a:p>
            <a:r>
              <a:rPr lang="en-US" altLang="en-US" smtClean="0"/>
              <a:t>REE elements are useful, as we have seen. </a:t>
            </a:r>
          </a:p>
          <a:p>
            <a:endParaRPr lang="en-US" altLang="en-US" smtClean="0"/>
          </a:p>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3874905-E02D-4152-85B7-CD1E7DD6CA8C}" type="slidenum">
              <a:rPr lang="en-US" altLang="en-US" sz="1300"/>
              <a:pPr eaLnBrk="1" hangingPunct="1">
                <a:spcBef>
                  <a:spcPct val="0"/>
                </a:spcBef>
              </a:pPr>
              <a:t>14</a:t>
            </a:fld>
            <a:endParaRPr lang="en-US" altLang="en-US" sz="1300"/>
          </a:p>
        </p:txBody>
      </p:sp>
    </p:spTree>
    <p:extLst>
      <p:ext uri="{BB962C8B-B14F-4D97-AF65-F5344CB8AC3E}">
        <p14:creationId xmlns:p14="http://schemas.microsoft.com/office/powerpoint/2010/main" val="2645091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14-4 shows a number of REE curves, for both </a:t>
            </a:r>
            <a:r>
              <a:rPr lang="en-US" altLang="en-US" dirty="0" err="1" smtClean="0"/>
              <a:t>tholeiite</a:t>
            </a:r>
            <a:r>
              <a:rPr lang="en-US" altLang="en-US" dirty="0" smtClean="0"/>
              <a:t> and alkaline basalts. Also shown are the range of N-MORB data. The alkaline basalts have steeper slopes, implying greater LREE enrichment. The </a:t>
            </a:r>
            <a:r>
              <a:rPr lang="en-US" altLang="en-US" dirty="0" err="1" smtClean="0"/>
              <a:t>tholeiites</a:t>
            </a:r>
            <a:r>
              <a:rPr lang="en-US" altLang="en-US" dirty="0" smtClean="0"/>
              <a:t> are similar to E-MORB, although they do fall within the upper range of N-MORB’s. If partial melting is greater than 10%, there should be little inter-element fractionation. The La/Sm slopes should be nearly the same for the source magma and the derivative magma. Thus, the data of 14-4 suggest heterogeneous source regions. The HREE elements also show fractionation, not seen in either E-MORB or N-MORB. The only common mineral that affects HREE patterns is garnet. The HREE fractionation tells us garnet was a likely residual phase. Since garnets exist only at depth, separation of the OIB melts from their residuum probably occurred deeper than 60 </a:t>
            </a:r>
            <a:r>
              <a:rPr lang="en-US" altLang="en-US" dirty="0" err="1" smtClean="0"/>
              <a:t>kms</a:t>
            </a:r>
            <a:r>
              <a:rPr lang="en-US" altLang="en-US" dirty="0" smtClean="0"/>
              <a:t>.</a:t>
            </a:r>
          </a:p>
          <a:p>
            <a:endParaRPr lang="en-US" altLang="en-US" dirty="0" smtClean="0"/>
          </a:p>
          <a:p>
            <a:r>
              <a:rPr lang="en-US" altLang="en-US" dirty="0" smtClean="0"/>
              <a:t>E-MORBS have a negative slope, whereas N-MORB has a positive slope. This suggests that all of these rocks have a magma source in the lower, enriched mantle. (It is also possible to get LREE enrichment form very low degrees of partial melting of a slightly depleted source.)</a:t>
            </a:r>
          </a:p>
          <a:p>
            <a:endParaRPr lang="en-US" altLang="en-US" dirty="0" smtClean="0"/>
          </a:p>
          <a:p>
            <a:r>
              <a:rPr lang="en-US" altLang="en-US" dirty="0" smtClean="0"/>
              <a:t>Spider diagrams may also be used.</a:t>
            </a:r>
          </a:p>
          <a:p>
            <a:endParaRPr lang="en-US" altLang="en-US" dirty="0" smtClean="0"/>
          </a:p>
          <a:p>
            <a:pPr eaLnBrk="1" hangingPunct="1"/>
            <a:endParaRPr lang="en-US" altLang="en-US" sz="1000" dirty="0" smtClean="0"/>
          </a:p>
          <a:p>
            <a:pPr eaLnBrk="1" hangingPunct="1"/>
            <a:endParaRPr lang="en-US" alt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208E107-3C4C-41C5-89CD-DF6FA36CB9B7}" type="slidenum">
              <a:rPr lang="en-US" altLang="en-US" sz="1300"/>
              <a:pPr eaLnBrk="1" hangingPunct="1">
                <a:spcBef>
                  <a:spcPct val="0"/>
                </a:spcBef>
              </a:pPr>
              <a:t>15</a:t>
            </a:fld>
            <a:endParaRPr lang="en-US" altLang="en-US" sz="1300"/>
          </a:p>
        </p:txBody>
      </p:sp>
    </p:spTree>
    <p:extLst>
      <p:ext uri="{BB962C8B-B14F-4D97-AF65-F5344CB8AC3E}">
        <p14:creationId xmlns:p14="http://schemas.microsoft.com/office/powerpoint/2010/main" val="2142229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14-5 shows a spider diagram for Gough and St. Helena, as well as a composite OIB. All show enrichment in incompatible elements versus MORB. The LIL elements (Sr - Ba) are enriched, with enriching enrichment toward the most incompatible element, Ba. The HFS (Yb-Th) ions are also enriched, with increasing enrichment toward the least compatible element, thorium.  A single-stage magmatic differentiation, likely partial melting, of a four phase lherzolite, would produce such a pattern. This is a typical pattern for melts generated from relatively undepleted source rocks in intraplate environments.</a:t>
            </a:r>
          </a:p>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17C143E6-EDBF-4A89-8561-F12564F3F538}" type="slidenum">
              <a:rPr lang="en-US" altLang="en-US" sz="1300"/>
              <a:pPr eaLnBrk="1" hangingPunct="1">
                <a:spcBef>
                  <a:spcPct val="0"/>
                </a:spcBef>
              </a:pPr>
              <a:t>16</a:t>
            </a:fld>
            <a:endParaRPr lang="en-US" altLang="en-US" sz="1300"/>
          </a:p>
        </p:txBody>
      </p:sp>
    </p:spTree>
    <p:extLst>
      <p:ext uri="{BB962C8B-B14F-4D97-AF65-F5344CB8AC3E}">
        <p14:creationId xmlns:p14="http://schemas.microsoft.com/office/powerpoint/2010/main" val="59130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approach has been taken by A.W. Hofmann and colleagues, who use numerous ratios in addition to La/Sm. One example is shown in figure 14-6.</a:t>
            </a:r>
          </a:p>
          <a:p>
            <a:endParaRPr lang="en-US" altLang="en-US" smtClean="0"/>
          </a:p>
          <a:p>
            <a:r>
              <a:rPr lang="en-US" altLang="en-US" smtClean="0"/>
              <a:t>Over a range of three orders of magnitude in Nb concentration, this ratio does not appear to change significantly, and is nearly constant in MORB and OIB. Both MORB and OIB are significantly enriched in Nb and U relative to C-type condrites, implying the mantle has evolved over time, with enrichment in these elements. Hofmann </a:t>
            </a:r>
            <a:r>
              <a:rPr lang="en-US" altLang="en-US" i="1" smtClean="0"/>
              <a:t>et al</a:t>
            </a:r>
            <a:r>
              <a:rPr lang="en-US" altLang="en-US" smtClean="0"/>
              <a:t>. argued for an early fractionation of the primitive mantle into a continental crust enriched in Nb, but with a lower Nb/U ratio than the depleted mantle.  They argue the depleted mantle was then rehomogenized over time.  This implies that little, if any, primitive mantle exists on earth.</a:t>
            </a:r>
          </a:p>
          <a:p>
            <a:endParaRPr lang="en-US" altLang="en-US" smtClean="0"/>
          </a:p>
          <a:p>
            <a:r>
              <a:rPr lang="en-US" altLang="en-US" smtClean="0"/>
              <a:t>Thus, the trace element data again paint a picture of heterogeneous sources. However, differences in degrees of partial melting, and the possibility of fractional crystallization of high-pressure phases, such as garnet and pyroxene, at great depth may produce some of the observed data. Thus examination of isotopic data is necessary.</a:t>
            </a:r>
          </a:p>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5F22537-B3DD-4EEB-8888-2EE9B8D55090}" type="slidenum">
              <a:rPr lang="en-US" altLang="en-US" sz="1300"/>
              <a:pPr eaLnBrk="1" hangingPunct="1">
                <a:spcBef>
                  <a:spcPct val="0"/>
                </a:spcBef>
              </a:pPr>
              <a:t>17</a:t>
            </a:fld>
            <a:endParaRPr lang="en-US" altLang="en-US" sz="1300"/>
          </a:p>
        </p:txBody>
      </p:sp>
    </p:spTree>
    <p:extLst>
      <p:ext uri="{BB962C8B-B14F-4D97-AF65-F5344CB8AC3E}">
        <p14:creationId xmlns:p14="http://schemas.microsoft.com/office/powerpoint/2010/main" val="2635973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OIB Isotope Chemistry</a:t>
            </a:r>
            <a:r>
              <a:rPr lang="en-US" altLang="en-US" smtClean="0"/>
              <a:t> </a:t>
            </a:r>
          </a:p>
          <a:p>
            <a:r>
              <a:rPr lang="en-US" altLang="en-US" smtClean="0"/>
              <a:t>  </a:t>
            </a:r>
          </a:p>
          <a:p>
            <a:r>
              <a:rPr lang="en-US" altLang="en-US" smtClean="0"/>
              <a:t>When isotopic ratios are observed to vary over a spectrum of values, we generally assume that two or more reservoirs are responsible. </a:t>
            </a:r>
          </a:p>
          <a:p>
            <a:endParaRPr lang="en-US" altLang="en-US" smtClean="0"/>
          </a:p>
          <a:p>
            <a:r>
              <a:rPr lang="en-US" altLang="en-US" smtClean="0"/>
              <a:t>Mixing between two reservoirs, each with limited variability of its own, can produce a linear distribution of values, such as is seen in figure 14-7a. If three reservoirs mix, a triangular pattern would result (figure 14-7b). Note that these diagrams are schematic only. The triangle does not need to be equilateral, for example.</a:t>
            </a:r>
          </a:p>
          <a:p>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910E644-59A1-4633-8A78-7678B966D385}" type="slidenum">
              <a:rPr lang="en-US" altLang="en-US" sz="1300"/>
              <a:pPr eaLnBrk="1" hangingPunct="1">
                <a:spcBef>
                  <a:spcPct val="0"/>
                </a:spcBef>
              </a:pPr>
              <a:t>18</a:t>
            </a:fld>
            <a:endParaRPr lang="en-US" altLang="en-US" sz="1300"/>
          </a:p>
        </p:txBody>
      </p:sp>
    </p:spTree>
    <p:extLst>
      <p:ext uri="{BB962C8B-B14F-4D97-AF65-F5344CB8AC3E}">
        <p14:creationId xmlns:p14="http://schemas.microsoft.com/office/powerpoint/2010/main" val="1006754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5297BF7-0CCD-446C-933B-530EA1E65106}" type="slidenum">
              <a:rPr lang="en-US" altLang="en-US" sz="1300"/>
              <a:pPr eaLnBrk="1" hangingPunct="1">
                <a:spcBef>
                  <a:spcPct val="0"/>
                </a:spcBef>
              </a:pPr>
              <a:t>19</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Returning to the </a:t>
            </a:r>
            <a:r>
              <a:rPr lang="en-US" altLang="en-US" dirty="0" err="1" smtClean="0"/>
              <a:t>Sr</a:t>
            </a:r>
            <a:r>
              <a:rPr lang="en-US" altLang="en-US" dirty="0" smtClean="0"/>
              <a:t> and </a:t>
            </a:r>
            <a:r>
              <a:rPr lang="en-US" altLang="en-US" dirty="0" err="1" smtClean="0"/>
              <a:t>Nd</a:t>
            </a:r>
            <a:r>
              <a:rPr lang="en-US" altLang="en-US" dirty="0" smtClean="0"/>
              <a:t> isotopes, a plot of potential mantle reservoirs, together with the measured ratios of about two dozen oceanic islands can be produced.</a:t>
            </a:r>
          </a:p>
          <a:p>
            <a:endParaRPr lang="en-US" altLang="en-US" dirty="0" smtClean="0"/>
          </a:p>
          <a:p>
            <a:r>
              <a:rPr lang="en-US" altLang="en-US" dirty="0" smtClean="0"/>
              <a:t>The result is a very busy diagram (figure 14-8). This diagram includes </a:t>
            </a:r>
            <a:r>
              <a:rPr lang="en-US" altLang="en-US" b="1" dirty="0" smtClean="0"/>
              <a:t>six</a:t>
            </a:r>
            <a:r>
              <a:rPr lang="en-US" altLang="en-US" dirty="0" smtClean="0"/>
              <a:t> proposed mantle reservoirs! </a:t>
            </a:r>
          </a:p>
          <a:p>
            <a:endParaRPr lang="en-US" altLang="en-US" smtClean="0"/>
          </a:p>
          <a:p>
            <a:pPr eaLnBrk="1" hangingPunct="1"/>
            <a:endParaRPr lang="en-US" altLang="en-US" sz="1800" smtClean="0"/>
          </a:p>
          <a:p>
            <a:pPr eaLnBrk="1" hangingPunct="1"/>
            <a:endParaRPr lang="en-US" altLang="en-US" dirty="0" smtClean="0"/>
          </a:p>
        </p:txBody>
      </p:sp>
    </p:spTree>
    <p:extLst>
      <p:ext uri="{BB962C8B-B14F-4D97-AF65-F5344CB8AC3E}">
        <p14:creationId xmlns:p14="http://schemas.microsoft.com/office/powerpoint/2010/main" val="309726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figure shows a plot of 43 well established hot spots. The circle at the end of the line shows the present position of the hot spot. This is a very active area of research. Some of the lines in this figure are much too short, with that of Yellowstone standing out. It is possible for OIB's to occur at plate margins, as the case of Iceland and the Azores illustrates.</a:t>
            </a:r>
          </a:p>
          <a:p>
            <a:endParaRPr lang="en-US" altLang="en-US" dirty="0" smtClean="0"/>
          </a:p>
          <a:p>
            <a:r>
              <a:rPr lang="en-US" altLang="en-US" dirty="0" smtClean="0"/>
              <a:t>Most chains are composed of isolated sea-mounts or islands. The speed of the plate motion carries the sea-mount a considerable distance before the connection is broken, and shifted to a new volcano. If plates move slower, the individual eruptions coalesce to produce an </a:t>
            </a:r>
            <a:r>
              <a:rPr lang="en-US" altLang="en-US" b="1" dirty="0" smtClean="0"/>
              <a:t>aseismic ridge</a:t>
            </a:r>
            <a:r>
              <a:rPr lang="en-US" altLang="en-US" dirty="0" smtClean="0"/>
              <a:t>. Aseismic ridges are not plate boundaries. If a plume is centered on a ridge, it may create two aseismic ridges, one on each divergent plate. Typically these intersect in a broad V. The plume presently located under the island of Tristan de Cunha has produced the Walvis and Rio Grande aseismic ridges in the south Atlantic. The ridge moved westward about 30 </a:t>
            </a:r>
            <a:r>
              <a:rPr lang="en-US" altLang="en-US" dirty="0" err="1" smtClean="0"/>
              <a:t>mybp</a:t>
            </a:r>
            <a:r>
              <a:rPr lang="en-US" altLang="en-US" dirty="0" smtClean="0"/>
              <a:t>, and the plume is now east of the MAR.  It is possible that ridge associated creation and subsequent abandonment is true for several plumes. </a:t>
            </a:r>
          </a:p>
          <a:p>
            <a:endParaRPr lang="en-US" altLang="en-US" dirty="0" smtClean="0"/>
          </a:p>
          <a:p>
            <a:r>
              <a:rPr lang="en-US" altLang="en-US" dirty="0" smtClean="0"/>
              <a:t>Kinks are seen in some of the hot spots trails. The Hawaii-Emperor and Tuamotu trails both show conspicuous kinks that date to a change in the motion of the Pacific plate about 40-50 </a:t>
            </a:r>
            <a:r>
              <a:rPr lang="en-US" altLang="en-US" dirty="0" err="1" smtClean="0"/>
              <a:t>mybp</a:t>
            </a:r>
            <a:r>
              <a:rPr lang="en-US" altLang="en-US" dirty="0" smtClean="0"/>
              <a:t>. </a:t>
            </a:r>
          </a:p>
          <a:p>
            <a:endParaRPr lang="en-US" altLang="en-US" dirty="0" smtClean="0"/>
          </a:p>
          <a:p>
            <a:r>
              <a:rPr lang="en-US" altLang="en-US" dirty="0" smtClean="0"/>
              <a:t>Hot spots can and do occur beneath continents. The Snake River/Yellowstone chain is presently beneath the national park. When located beneath a continent, the rising magma interacts with the low melting continental crust, changing the volcanic character greatly. The huge caldera and dominantly rhyolitic magma of Yellowstone attest to this interaction.</a:t>
            </a:r>
          </a:p>
          <a:p>
            <a:endParaRPr lang="en-US" alt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63BB6A7-21A0-47DC-831A-76363CECCBB8}" type="slidenum">
              <a:rPr lang="en-US" altLang="en-US" sz="1300"/>
              <a:pPr eaLnBrk="1" hangingPunct="1">
                <a:spcBef>
                  <a:spcPct val="0"/>
                </a:spcBef>
              </a:pPr>
              <a:t>2</a:t>
            </a:fld>
            <a:endParaRPr lang="en-US" altLang="en-US" sz="1300"/>
          </a:p>
        </p:txBody>
      </p:sp>
    </p:spTree>
    <p:extLst>
      <p:ext uri="{BB962C8B-B14F-4D97-AF65-F5344CB8AC3E}">
        <p14:creationId xmlns:p14="http://schemas.microsoft.com/office/powerpoint/2010/main" val="2715429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FDC6F61-8914-4ED5-A870-5BA990C0403D}" type="slidenum">
              <a:rPr lang="en-US" altLang="en-US" sz="1300">
                <a:solidFill>
                  <a:srgbClr val="000000"/>
                </a:solidFill>
              </a:rPr>
              <a:pPr eaLnBrk="1" hangingPunct="1">
                <a:spcBef>
                  <a:spcPct val="0"/>
                </a:spcBef>
              </a:pPr>
              <a:t>20</a:t>
            </a:fld>
            <a:endParaRPr lang="en-US" altLang="en-US" sz="130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DM (upper left) stands for depleted mantle, and represents the well-established values for rock thought to originate in magma of the upper mantle. </a:t>
            </a:r>
          </a:p>
        </p:txBody>
      </p:sp>
    </p:spTree>
    <p:extLst>
      <p:ext uri="{BB962C8B-B14F-4D97-AF65-F5344CB8AC3E}">
        <p14:creationId xmlns:p14="http://schemas.microsoft.com/office/powerpoint/2010/main" val="2282856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65CFFA7-0BA5-4790-A170-072CF11D3D8E}" type="slidenum">
              <a:rPr lang="en-US" altLang="en-US" sz="1300">
                <a:solidFill>
                  <a:srgbClr val="000000"/>
                </a:solidFill>
              </a:rPr>
              <a:pPr eaLnBrk="1" hangingPunct="1">
                <a:spcBef>
                  <a:spcPct val="0"/>
                </a:spcBef>
              </a:pPr>
              <a:t>21</a:t>
            </a:fld>
            <a:endParaRPr lang="en-US" altLang="en-US" sz="1300">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reservoir labeled BSE (Bulk Silicate Earth) is a hypothetical reservoir which would occur if the primitive mantle were to evolve (via radioactive decay) without any further fractionation of radioactive elements. Some oceanic islands have this isotopic signature, but it is not really necessary as a reservoir. The same composition may come from mixing of other reservoirs. </a:t>
            </a:r>
            <a:r>
              <a:rPr lang="en-US" altLang="en-US" b="1" smtClean="0"/>
              <a:t>NOTE:</a:t>
            </a:r>
            <a:r>
              <a:rPr lang="en-US" altLang="en-US" smtClean="0"/>
              <a:t> Just because a reservoir is not necessary does not mean it doesn't exist, just that we cannot be sure it does, based on the available data. </a:t>
            </a:r>
          </a:p>
          <a:p>
            <a:endParaRPr lang="en-US" altLang="en-US" smtClean="0"/>
          </a:p>
        </p:txBody>
      </p:sp>
    </p:spTree>
    <p:extLst>
      <p:ext uri="{BB962C8B-B14F-4D97-AF65-F5344CB8AC3E}">
        <p14:creationId xmlns:p14="http://schemas.microsoft.com/office/powerpoint/2010/main" val="359303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85892E0-E609-4862-B996-3426D4B73438}" type="slidenum">
              <a:rPr lang="en-US" altLang="en-US" sz="1300">
                <a:solidFill>
                  <a:srgbClr val="000000"/>
                </a:solidFill>
              </a:rPr>
              <a:pPr eaLnBrk="1" hangingPunct="1">
                <a:spcBef>
                  <a:spcPct val="0"/>
                </a:spcBef>
              </a:pPr>
              <a:t>22</a:t>
            </a:fld>
            <a:endParaRPr lang="en-US" altLang="en-US" sz="1300">
              <a:solidFill>
                <a:srgbClr val="000000"/>
              </a:solidFill>
            </a:endParaRPr>
          </a:p>
        </p:txBody>
      </p:sp>
      <p:sp>
        <p:nvSpPr>
          <p:cNvPr id="58371"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pPr eaLnBrk="1" hangingPunct="1">
              <a:defRPr/>
            </a:pPr>
            <a:r>
              <a:rPr lang="en-US" dirty="0" smtClean="0"/>
              <a:t>PREMA (</a:t>
            </a:r>
            <a:r>
              <a:rPr lang="en-US" u="sng" dirty="0" smtClean="0"/>
              <a:t>Pre</a:t>
            </a:r>
            <a:r>
              <a:rPr lang="en-US" dirty="0" smtClean="0"/>
              <a:t>valent </a:t>
            </a:r>
            <a:r>
              <a:rPr lang="en-US" u="sng" dirty="0" smtClean="0"/>
              <a:t>Ma</a:t>
            </a:r>
            <a:r>
              <a:rPr lang="en-US" dirty="0" smtClean="0"/>
              <a:t>ntle) is another proposed reservoir which corresponds to several oceanic islands, including Easter Island, Hawaii, the Galapagos Islands, and Iceland. But it is in the middle of the mantle array, and can be made but mixing of other reservoirs. The reason for considering it as a separate reservoir is the frequent occurrence of this composition, in geographically diverse locations. </a:t>
            </a:r>
          </a:p>
          <a:p>
            <a:pPr eaLnBrk="1" hangingPunct="1">
              <a:defRPr/>
            </a:pPr>
            <a:endParaRPr lang="en-US" dirty="0" smtClean="0"/>
          </a:p>
          <a:p>
            <a:pPr eaLnBrk="1" hangingPunct="1">
              <a:defRPr/>
            </a:pPr>
            <a:r>
              <a:rPr lang="en-US" dirty="0" smtClean="0"/>
              <a:t>Although  not a mixing end-member, PREMA represents another restricted isotopic range that is very common in ocean volcanic rocks</a:t>
            </a:r>
          </a:p>
          <a:p>
            <a:pPr eaLnBrk="1" hangingPunct="1">
              <a:spcBef>
                <a:spcPct val="0"/>
              </a:spcBef>
              <a:defRPr/>
            </a:pPr>
            <a:endParaRPr lang="en-US" sz="3000" dirty="0">
              <a:effectLst>
                <a:outerShdw blurRad="38100" dist="38100" dir="2700000" algn="tl">
                  <a:srgbClr val="C0C0C0"/>
                </a:outerShdw>
              </a:effectLst>
            </a:endParaRPr>
          </a:p>
          <a:p>
            <a:pPr eaLnBrk="1" hangingPunct="1">
              <a:spcBef>
                <a:spcPct val="0"/>
              </a:spcBef>
              <a:defRPr/>
            </a:pPr>
            <a:r>
              <a:rPr lang="en-US" sz="3000" dirty="0">
                <a:effectLst>
                  <a:outerShdw blurRad="38100" dist="38100" dir="2700000" algn="tl">
                    <a:srgbClr val="C0C0C0"/>
                  </a:outerShdw>
                </a:effectLst>
              </a:rPr>
              <a:t>Although it lies on the mantle array, and could result from mixing of melts from DM and BSE sources, the promiscuity of melts with the </a:t>
            </a:r>
            <a:r>
              <a:rPr lang="en-US" sz="3000" dirty="0" smtClean="0">
                <a:effectLst>
                  <a:outerShdw blurRad="38100" dist="38100" dir="2700000" algn="tl">
                    <a:srgbClr val="C0C0C0"/>
                  </a:outerShdw>
                </a:effectLst>
              </a:rPr>
              <a:t>PREMA </a:t>
            </a:r>
            <a:r>
              <a:rPr lang="en-US" sz="3000" dirty="0">
                <a:effectLst>
                  <a:outerShdw blurRad="38100" dist="38100" dir="2700000" algn="tl">
                    <a:srgbClr val="C0C0C0"/>
                  </a:outerShdw>
                </a:effectLst>
              </a:rPr>
              <a:t>signature suggests that it may be a distinct mantle source</a:t>
            </a:r>
            <a:endParaRPr lang="en-US" sz="2500" dirty="0"/>
          </a:p>
          <a:p>
            <a:pPr eaLnBrk="1" hangingPunct="1">
              <a:defRPr/>
            </a:pPr>
            <a:endParaRPr lang="en-US" dirty="0" smtClean="0"/>
          </a:p>
        </p:txBody>
      </p:sp>
    </p:spTree>
    <p:extLst>
      <p:ext uri="{BB962C8B-B14F-4D97-AF65-F5344CB8AC3E}">
        <p14:creationId xmlns:p14="http://schemas.microsoft.com/office/powerpoint/2010/main" val="99022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5B126A6-8A8F-46FB-A65A-0FED44DEC2F3}" type="slidenum">
              <a:rPr lang="en-US" altLang="en-US" sz="1300">
                <a:solidFill>
                  <a:srgbClr val="000000"/>
                </a:solidFill>
              </a:rPr>
              <a:pPr eaLnBrk="1" hangingPunct="1">
                <a:spcBef>
                  <a:spcPct val="0"/>
                </a:spcBef>
              </a:pPr>
              <a:t>23</a:t>
            </a:fld>
            <a:endParaRPr lang="en-US" altLang="en-US" sz="1300">
              <a:solidFill>
                <a:srgbClr val="000000"/>
              </a:solidFill>
            </a:endParaRPr>
          </a:p>
        </p:txBody>
      </p:sp>
      <p:sp>
        <p:nvSpPr>
          <p:cNvPr id="59395"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pPr eaLnBrk="1" hangingPunct="1">
              <a:spcBef>
                <a:spcPts val="634"/>
              </a:spcBef>
              <a:defRPr/>
            </a:pPr>
            <a:r>
              <a:rPr lang="en-US" dirty="0" smtClean="0"/>
              <a:t>The extension of the </a:t>
            </a:r>
            <a:r>
              <a:rPr lang="en-US" dirty="0" err="1" smtClean="0"/>
              <a:t>Nd</a:t>
            </a:r>
            <a:r>
              <a:rPr lang="en-US" dirty="0" smtClean="0"/>
              <a:t>/</a:t>
            </a:r>
            <a:r>
              <a:rPr lang="en-US" dirty="0" err="1" smtClean="0"/>
              <a:t>Sr</a:t>
            </a:r>
            <a:r>
              <a:rPr lang="en-US" dirty="0" smtClean="0"/>
              <a:t> data beyond the BSE reservoir requires at least one reservoir with even greater enrichment. In fact, two reservoirs have been proposed. They are called EMI (Enriched Mantle I) and EMII (Enriched Mantle II). EMI has values of </a:t>
            </a:r>
            <a:r>
              <a:rPr lang="en-US" baseline="30000" dirty="0" smtClean="0"/>
              <a:t>87</a:t>
            </a:r>
            <a:r>
              <a:rPr lang="en-US" dirty="0" smtClean="0"/>
              <a:t>Sr/</a:t>
            </a:r>
            <a:r>
              <a:rPr lang="en-US" baseline="30000" dirty="0" smtClean="0"/>
              <a:t>86</a:t>
            </a:r>
            <a:r>
              <a:rPr lang="en-US" dirty="0" smtClean="0"/>
              <a:t>Sr which are near the </a:t>
            </a:r>
            <a:r>
              <a:rPr lang="en-US" dirty="0" err="1" smtClean="0"/>
              <a:t>primodal</a:t>
            </a:r>
            <a:r>
              <a:rPr lang="en-US" dirty="0" smtClean="0"/>
              <a:t> value of 0.704-0.706. EMII, as proposed, has </a:t>
            </a:r>
            <a:r>
              <a:rPr lang="en-US" u="sng" dirty="0" smtClean="0"/>
              <a:t>much</a:t>
            </a:r>
            <a:r>
              <a:rPr lang="en-US" dirty="0" smtClean="0"/>
              <a:t> higher values of </a:t>
            </a:r>
            <a:r>
              <a:rPr lang="en-US" baseline="30000" dirty="0" smtClean="0"/>
              <a:t>87</a:t>
            </a:r>
            <a:r>
              <a:rPr lang="en-US" dirty="0" smtClean="0"/>
              <a:t>Sr/</a:t>
            </a:r>
            <a:r>
              <a:rPr lang="en-US" baseline="30000" dirty="0" smtClean="0"/>
              <a:t>86</a:t>
            </a:r>
            <a:r>
              <a:rPr lang="en-US" dirty="0" smtClean="0"/>
              <a:t>Sr, (&gt;0.720). There is no known mantle source with a value this high. All island compositions, as well as all other reservoirs, can be made by various mixtures of DM, EMI, and EMII. The high </a:t>
            </a:r>
            <a:r>
              <a:rPr lang="en-US" baseline="30000" dirty="0" smtClean="0"/>
              <a:t>87</a:t>
            </a:r>
            <a:r>
              <a:rPr lang="en-US" dirty="0" smtClean="0"/>
              <a:t>Sr/</a:t>
            </a:r>
            <a:r>
              <a:rPr lang="en-US" baseline="30000" dirty="0" smtClean="0"/>
              <a:t>86</a:t>
            </a:r>
            <a:r>
              <a:rPr lang="en-US" dirty="0" smtClean="0"/>
              <a:t>Sr in EMI, and especially EMII, require a high parental </a:t>
            </a:r>
            <a:r>
              <a:rPr lang="en-US" dirty="0" err="1" smtClean="0"/>
              <a:t>Rb</a:t>
            </a:r>
            <a:r>
              <a:rPr lang="en-US" dirty="0" smtClean="0"/>
              <a:t> content. </a:t>
            </a:r>
            <a:r>
              <a:rPr lang="en-US" dirty="0" err="1" smtClean="0"/>
              <a:t>Rb</a:t>
            </a:r>
            <a:r>
              <a:rPr lang="en-US" dirty="0" smtClean="0"/>
              <a:t> concentrates in the continental crust. EMI would require a continental crust component, and more than 1 Ga to produce. Oceanic crust has less </a:t>
            </a:r>
            <a:r>
              <a:rPr lang="en-US" dirty="0" err="1" smtClean="0"/>
              <a:t>Rb</a:t>
            </a:r>
            <a:r>
              <a:rPr lang="en-US" dirty="0" smtClean="0"/>
              <a:t>, so the production times would need to be longer. </a:t>
            </a:r>
          </a:p>
          <a:p>
            <a:pPr eaLnBrk="1" hangingPunct="1">
              <a:spcBef>
                <a:spcPts val="634"/>
              </a:spcBef>
              <a:defRPr/>
            </a:pPr>
            <a:endParaRPr lang="en-US" sz="1100" dirty="0" smtClean="0"/>
          </a:p>
          <a:p>
            <a:pPr eaLnBrk="1" hangingPunct="1">
              <a:spcBef>
                <a:spcPts val="634"/>
              </a:spcBef>
              <a:defRPr/>
            </a:pPr>
            <a:endParaRPr lang="en-US" sz="3000" dirty="0">
              <a:effectLst>
                <a:outerShdw blurRad="38100" dist="38100" dir="2700000" algn="tl">
                  <a:srgbClr val="C0C0C0"/>
                </a:outerShdw>
              </a:effectLst>
            </a:endParaRPr>
          </a:p>
        </p:txBody>
      </p:sp>
    </p:spTree>
    <p:extLst>
      <p:ext uri="{BB962C8B-B14F-4D97-AF65-F5344CB8AC3E}">
        <p14:creationId xmlns:p14="http://schemas.microsoft.com/office/powerpoint/2010/main" val="902677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isotopic system can be usually employed. These are the uranium-lead and thorium-lead systems. Three reactions are involved.</a:t>
            </a:r>
          </a:p>
          <a:p>
            <a:endParaRPr lang="en-US" altLang="en-US" smtClean="0"/>
          </a:p>
          <a:p>
            <a:r>
              <a:rPr lang="en-US" altLang="en-US" smtClean="0"/>
              <a:t>Lead is a large, incompatible ion. It will quickly segregate itself into a liquid phase, and will migrate upward to become incorporated in oceanic or continental crust. Thus, there is relatively little lead in the mantle. </a:t>
            </a:r>
          </a:p>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FE3D201-0539-460E-A094-D5D19E596A09}" type="slidenum">
              <a:rPr lang="en-US" altLang="en-US" sz="1300"/>
              <a:pPr eaLnBrk="1" hangingPunct="1">
                <a:spcBef>
                  <a:spcPct val="0"/>
                </a:spcBef>
              </a:pPr>
              <a:t>24</a:t>
            </a:fld>
            <a:endParaRPr lang="en-US" altLang="en-US" sz="1300"/>
          </a:p>
        </p:txBody>
      </p:sp>
    </p:spTree>
    <p:extLst>
      <p:ext uri="{BB962C8B-B14F-4D97-AF65-F5344CB8AC3E}">
        <p14:creationId xmlns:p14="http://schemas.microsoft.com/office/powerpoint/2010/main" val="152380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Mixing of mantle material with crustal material will greatly change the observed lead-lead isotopic ratios, with </a:t>
            </a:r>
            <a:r>
              <a:rPr lang="en-US" altLang="en-US" baseline="30000" dirty="0" smtClean="0"/>
              <a:t>206</a:t>
            </a:r>
            <a:r>
              <a:rPr lang="en-US" altLang="en-US" dirty="0" smtClean="0"/>
              <a:t>Pb/</a:t>
            </a:r>
            <a:r>
              <a:rPr lang="en-US" altLang="en-US" baseline="30000" dirty="0" smtClean="0"/>
              <a:t>204</a:t>
            </a:r>
            <a:r>
              <a:rPr lang="en-US" altLang="en-US" dirty="0" smtClean="0"/>
              <a:t>Pb being the most sensitive to crustal contamination. Plots of </a:t>
            </a:r>
            <a:r>
              <a:rPr lang="en-US" altLang="en-US" baseline="30000" dirty="0" smtClean="0"/>
              <a:t>207</a:t>
            </a:r>
            <a:r>
              <a:rPr lang="en-US" altLang="en-US" dirty="0" smtClean="0"/>
              <a:t>Pb/</a:t>
            </a:r>
            <a:r>
              <a:rPr lang="en-US" altLang="en-US" baseline="30000" dirty="0" smtClean="0"/>
              <a:t>204</a:t>
            </a:r>
            <a:r>
              <a:rPr lang="en-US" altLang="en-US" dirty="0" smtClean="0"/>
              <a:t>Pb versus </a:t>
            </a:r>
            <a:r>
              <a:rPr lang="en-US" altLang="en-US" baseline="30000" dirty="0" smtClean="0"/>
              <a:t>206</a:t>
            </a:r>
            <a:r>
              <a:rPr lang="en-US" altLang="en-US" dirty="0" smtClean="0"/>
              <a:t>Pb/</a:t>
            </a:r>
            <a:r>
              <a:rPr lang="en-US" altLang="en-US" baseline="30000" dirty="0" smtClean="0"/>
              <a:t>204</a:t>
            </a:r>
            <a:r>
              <a:rPr lang="en-US" altLang="en-US" dirty="0" smtClean="0"/>
              <a:t>Pb can thus yield information about possible contamination. If no contamination of mantle material has occurred, the data should plot along the </a:t>
            </a:r>
            <a:r>
              <a:rPr lang="en-US" altLang="en-US" dirty="0" err="1" smtClean="0"/>
              <a:t>geochron</a:t>
            </a:r>
            <a:r>
              <a:rPr lang="en-US" altLang="en-US" dirty="0" smtClean="0"/>
              <a:t>, with the ratio depending only on the age of the sample.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A33AE07-27C2-4429-8401-E9C1566722AD}" type="slidenum">
              <a:rPr lang="en-US" altLang="en-US" sz="1300"/>
              <a:pPr eaLnBrk="1" hangingPunct="1">
                <a:spcBef>
                  <a:spcPct val="0"/>
                </a:spcBef>
              </a:pPr>
              <a:t>25</a:t>
            </a:fld>
            <a:endParaRPr lang="en-US" altLang="en-US" sz="1300"/>
          </a:p>
        </p:txBody>
      </p:sp>
    </p:spTree>
    <p:extLst>
      <p:ext uri="{BB962C8B-B14F-4D97-AF65-F5344CB8AC3E}">
        <p14:creationId xmlns:p14="http://schemas.microsoft.com/office/powerpoint/2010/main" val="2824828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14-9 shows such a plot. Essentially none of the oceanic island data plot on the geochron. Examination of the triangle formed by DM-EMI-EMII shows that most volcanoes do not lie within the boundaries. This strongly suggests that at least one more reservoir is required. This reservoir is called HIMU (High μ), because μ = </a:t>
            </a:r>
            <a:r>
              <a:rPr lang="en-US" altLang="en-US" baseline="30000" smtClean="0"/>
              <a:t>238</a:t>
            </a:r>
            <a:r>
              <a:rPr lang="en-US" altLang="en-US" smtClean="0"/>
              <a:t>U/</a:t>
            </a:r>
            <a:r>
              <a:rPr lang="en-US" altLang="en-US" baseline="30000" smtClean="0"/>
              <a:t>204</a:t>
            </a:r>
            <a:r>
              <a:rPr lang="en-US" altLang="en-US" smtClean="0"/>
              <a:t>Pb, used in U-Pb systems for evaluation of parental lead enrichment. HIMU was plotted in 14-6, but is not distinctive. In 14-7, it is very distinctive, with most volcanoes, especially those in the northern hemisphere, plotting along a line between DM and HIMU.  The line connecting DM-HIMU is called NHRL, for Northern Hemisphere Reference Line. </a:t>
            </a:r>
          </a:p>
          <a:p>
            <a:endParaRPr lang="en-US" altLang="en-US" smtClean="0"/>
          </a:p>
          <a:p>
            <a:r>
              <a:rPr lang="en-US" altLang="en-US" smtClean="0"/>
              <a:t>What could this HIMU reservoir represent? It is not enriched in Rb, because the </a:t>
            </a:r>
            <a:r>
              <a:rPr lang="en-US" altLang="en-US" baseline="30000" smtClean="0"/>
              <a:t>87</a:t>
            </a:r>
            <a:r>
              <a:rPr lang="en-US" altLang="en-US" smtClean="0"/>
              <a:t>Sr/</a:t>
            </a:r>
            <a:r>
              <a:rPr lang="en-US" altLang="en-US" baseline="30000" smtClean="0"/>
              <a:t>86</a:t>
            </a:r>
            <a:r>
              <a:rPr lang="en-US" altLang="en-US" smtClean="0"/>
              <a:t>Sr ratio is low. Since </a:t>
            </a:r>
            <a:r>
              <a:rPr lang="en-US" altLang="en-US" baseline="30000" smtClean="0"/>
              <a:t>206</a:t>
            </a:r>
            <a:r>
              <a:rPr lang="en-US" altLang="en-US" smtClean="0"/>
              <a:t>Pb/</a:t>
            </a:r>
            <a:r>
              <a:rPr lang="en-US" altLang="en-US" baseline="30000" smtClean="0"/>
              <a:t>204</a:t>
            </a:r>
            <a:r>
              <a:rPr lang="en-US" altLang="en-US" smtClean="0"/>
              <a:t>Pb is high, it must be enriched in uranium. The Nd/Sr suggest it is over 1 Ga, since it has appropriate isotopic ratios in this system. Several ideas have been proposed for the origin of HIMU.</a:t>
            </a:r>
          </a:p>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44D6ABE-193F-4945-859F-540E5415F853}" type="slidenum">
              <a:rPr lang="en-US" altLang="en-US" sz="1300"/>
              <a:pPr eaLnBrk="1" hangingPunct="1">
                <a:spcBef>
                  <a:spcPct val="0"/>
                </a:spcBef>
              </a:pPr>
              <a:t>26</a:t>
            </a:fld>
            <a:endParaRPr lang="en-US" altLang="en-US" sz="1300"/>
          </a:p>
        </p:txBody>
      </p:sp>
    </p:spTree>
    <p:extLst>
      <p:ext uri="{BB962C8B-B14F-4D97-AF65-F5344CB8AC3E}">
        <p14:creationId xmlns:p14="http://schemas.microsoft.com/office/powerpoint/2010/main" val="364194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Although the NHRL fits the Northern Hemisphere data well, data from Southern Hemisphere volcanoes depart from the NHRL line, with increased </a:t>
            </a:r>
            <a:r>
              <a:rPr lang="en-US" altLang="en-US" baseline="30000" smtClean="0"/>
              <a:t>208</a:t>
            </a:r>
            <a:r>
              <a:rPr lang="en-US" altLang="en-US" smtClean="0"/>
              <a:t>Pb/</a:t>
            </a:r>
            <a:r>
              <a:rPr lang="en-US" altLang="en-US" baseline="30000" smtClean="0"/>
              <a:t>204</a:t>
            </a:r>
            <a:r>
              <a:rPr lang="en-US" altLang="en-US" smtClean="0"/>
              <a:t>Pb. This suggests an enrichment in Th, as well as U. Contamination by another reservoir, likely one of the EM's, is suspected. </a:t>
            </a:r>
          </a:p>
          <a:p>
            <a:endParaRPr lang="en-US" altLang="en-US" smtClean="0"/>
          </a:p>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5D7D7E-A0E2-4D05-8FBF-C17AFCF16ADE}" type="slidenum">
              <a:rPr lang="en-US" altLang="en-US" sz="1300"/>
              <a:pPr eaLnBrk="1" hangingPunct="1">
                <a:spcBef>
                  <a:spcPct val="0"/>
                </a:spcBef>
              </a:pPr>
              <a:t>27</a:t>
            </a:fld>
            <a:endParaRPr lang="en-US" altLang="en-US" sz="1300"/>
          </a:p>
        </p:txBody>
      </p:sp>
    </p:spTree>
    <p:extLst>
      <p:ext uri="{BB962C8B-B14F-4D97-AF65-F5344CB8AC3E}">
        <p14:creationId xmlns:p14="http://schemas.microsoft.com/office/powerpoint/2010/main" val="2594075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14-10 shows a plot of </a:t>
            </a:r>
            <a:r>
              <a:rPr lang="en-US" altLang="en-US" baseline="30000" dirty="0" smtClean="0"/>
              <a:t>208</a:t>
            </a:r>
            <a:r>
              <a:rPr lang="en-US" altLang="en-US" dirty="0" smtClean="0"/>
              <a:t>Pb/</a:t>
            </a:r>
            <a:r>
              <a:rPr lang="en-US" altLang="en-US" baseline="30000" dirty="0" smtClean="0"/>
              <a:t>204</a:t>
            </a:r>
            <a:r>
              <a:rPr lang="en-US" altLang="en-US" dirty="0" smtClean="0"/>
              <a:t>Pb   versus </a:t>
            </a:r>
            <a:r>
              <a:rPr lang="en-US" altLang="en-US" baseline="30000" dirty="0" smtClean="0"/>
              <a:t>206</a:t>
            </a:r>
            <a:r>
              <a:rPr lang="en-US" altLang="en-US" dirty="0" smtClean="0"/>
              <a:t>Pb/</a:t>
            </a:r>
            <a:r>
              <a:rPr lang="en-US" altLang="en-US" baseline="30000" dirty="0" smtClean="0"/>
              <a:t>204</a:t>
            </a:r>
            <a:r>
              <a:rPr lang="en-US" altLang="en-US" dirty="0" smtClean="0"/>
              <a:t>Pb. The thorium content of the EM's is not well known, so their positions on 14-10 is an approximation. A group of Indian Ocean volcano's, first identified by </a:t>
            </a:r>
            <a:r>
              <a:rPr lang="en-US" altLang="en-US" dirty="0" err="1" smtClean="0"/>
              <a:t>Dupré</a:t>
            </a:r>
            <a:r>
              <a:rPr lang="en-US" altLang="en-US" dirty="0" smtClean="0"/>
              <a:t> and </a:t>
            </a:r>
            <a:r>
              <a:rPr lang="en-US" altLang="en-US" dirty="0" err="1" smtClean="0"/>
              <a:t>Allègre</a:t>
            </a:r>
            <a:r>
              <a:rPr lang="en-US" altLang="en-US" dirty="0" smtClean="0"/>
              <a:t> and called DUPAL in their honor, seems to be a mix between HIMU and either EMI or EMII. </a:t>
            </a:r>
          </a:p>
          <a:p>
            <a:endParaRPr lang="en-US" altLang="en-US" dirty="0" smtClean="0"/>
          </a:p>
          <a:p>
            <a:r>
              <a:rPr lang="en-US" altLang="en-US" dirty="0" smtClean="0"/>
              <a:t>The available data suggest the mantle is certainly heterogeneous. There appear to be several reservoirs within the mantle. The reservoirs appear to have remained distinct for over 1 Ga, with no homogenization. </a:t>
            </a:r>
          </a:p>
          <a:p>
            <a:endParaRPr lang="en-US" altLang="en-US" dirty="0" smtClean="0"/>
          </a:p>
          <a:p>
            <a:endParaRPr lang="en-US" altLang="en-US" dirty="0" smtClean="0"/>
          </a:p>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B89B3AB-ECC6-4364-9E43-0058C78FE460}" type="slidenum">
              <a:rPr lang="en-US" altLang="en-US" sz="1300"/>
              <a:pPr eaLnBrk="1" hangingPunct="1">
                <a:spcBef>
                  <a:spcPct val="0"/>
                </a:spcBef>
              </a:pPr>
              <a:t>28</a:t>
            </a:fld>
            <a:endParaRPr lang="en-US" altLang="en-US" sz="1300"/>
          </a:p>
        </p:txBody>
      </p:sp>
    </p:spTree>
    <p:extLst>
      <p:ext uri="{BB962C8B-B14F-4D97-AF65-F5344CB8AC3E}">
        <p14:creationId xmlns:p14="http://schemas.microsoft.com/office/powerpoint/2010/main" val="3826310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14-5 summaries the isotopic values for various reservoirs.</a:t>
            </a:r>
          </a:p>
          <a:p>
            <a:endParaRPr lang="en-US" altLang="en-US" smtClean="0"/>
          </a:p>
          <a:p>
            <a:r>
              <a:rPr lang="en-US" altLang="en-US" smtClean="0"/>
              <a:t>The differences between the DUPAL and NHRL volcanoes suggest a geographic relationship. One measure of the degree of EM contamination is Δ8/4, which  is shorthand for the deviation of </a:t>
            </a:r>
            <a:r>
              <a:rPr lang="en-US" altLang="en-US" baseline="30000" smtClean="0"/>
              <a:t>208</a:t>
            </a:r>
            <a:r>
              <a:rPr lang="en-US" altLang="en-US" smtClean="0"/>
              <a:t>Pb/</a:t>
            </a:r>
            <a:r>
              <a:rPr lang="en-US" altLang="en-US" baseline="30000" smtClean="0"/>
              <a:t>204</a:t>
            </a:r>
            <a:r>
              <a:rPr lang="en-US" altLang="en-US" smtClean="0"/>
              <a:t>Pb from the NHRL line.</a:t>
            </a:r>
          </a:p>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2DF2D6B-1D9C-4176-9E58-88298A22142F}" type="slidenum">
              <a:rPr lang="en-US" altLang="en-US" sz="1300"/>
              <a:pPr eaLnBrk="1" hangingPunct="1">
                <a:spcBef>
                  <a:spcPct val="0"/>
                </a:spcBef>
              </a:pPr>
              <a:t>29</a:t>
            </a:fld>
            <a:endParaRPr lang="en-US" altLang="en-US" sz="1300"/>
          </a:p>
        </p:txBody>
      </p:sp>
    </p:spTree>
    <p:extLst>
      <p:ext uri="{BB962C8B-B14F-4D97-AF65-F5344CB8AC3E}">
        <p14:creationId xmlns:p14="http://schemas.microsoft.com/office/powerpoint/2010/main" val="387565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Current thinking is that plumes originate at the thermal boundary layer in the mantle which lies just above the core-mantle boundary. The photo shows a two-fluid model. Initially the plume meets resistance from overlying rock, represented here by a clear fluid.. Once sufficiently heated, buoyancy becomes sufficient for the hot plume material (dark fluid) to push upward. Plumes are thought to reach 300-400 km in diameter before they can detach from the thermal boundary layer. Initially the plume forms a flattened bulbous head, which rises trailing a thin tail. As the head rises, it captures some of the clear fluid in the model experiments, and grow to much larger diameters, perhaps 800-1200 km within the earth. When the plumes reach the surface, they can cause tremendous volcanic outpourings, such as seen on the Snake River and Deccan plateaus. These are often called a Large Igneous Province, or LIP. </a:t>
            </a:r>
          </a:p>
          <a:p>
            <a:endParaRPr lang="en-US" altLang="en-US" dirty="0" smtClean="0"/>
          </a:p>
          <a:p>
            <a:r>
              <a:rPr lang="en-US" altLang="en-US" dirty="0" smtClean="0"/>
              <a:t>The thermal effects of a plume beneath the ocean are much greater. The high heat flow causes the plate to swell for about 600 km around the plume, with an average height above sea-bed of 1200 m at the plume location. Hot spots are not as geographically fixed as once thought. Relative motion between plumes in the Pacific averages several mm a</a:t>
            </a:r>
            <a:r>
              <a:rPr lang="en-US" altLang="en-US" baseline="30000" dirty="0" smtClean="0"/>
              <a:t>-1</a:t>
            </a:r>
            <a:r>
              <a:rPr lang="en-US" altLang="en-US" dirty="0" smtClean="0"/>
              <a:t>, while that in the Atlantic is faster, at several cm a</a:t>
            </a:r>
            <a:r>
              <a:rPr lang="en-US" altLang="en-US" baseline="30000" dirty="0" smtClean="0"/>
              <a:t>-1</a:t>
            </a:r>
            <a:r>
              <a:rPr lang="en-US" altLang="en-US" dirty="0" smtClean="0"/>
              <a:t>. The movement of the lithospheric plates above the plume is much faster than any plume motion, however, and leads to volcanic tracks on the surface. </a:t>
            </a:r>
          </a:p>
          <a:p>
            <a:endParaRPr lang="en-US" altLang="en-US" dirty="0" smtClean="0"/>
          </a:p>
          <a:p>
            <a:r>
              <a:rPr lang="en-US" altLang="en-US" dirty="0" smtClean="0"/>
              <a:t>Not all oceanic intraplate volcanism is associated with hot spots. Several of these appear to be transient volcanic episodes, not associated with hot spot trails or aseismic ridges.</a:t>
            </a:r>
          </a:p>
          <a:p>
            <a:endParaRPr lang="en-US" altLang="en-US" dirty="0" smtClean="0"/>
          </a:p>
          <a:p>
            <a:endParaRPr lang="en-US" altLang="en-US"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ADF7B28-55B0-4458-A5D9-6401E937C1D3}" type="slidenum">
              <a:rPr lang="en-US" altLang="en-US" sz="1300"/>
              <a:pPr eaLnBrk="1" hangingPunct="1">
                <a:spcBef>
                  <a:spcPct val="0"/>
                </a:spcBef>
              </a:pPr>
              <a:t>3</a:t>
            </a:fld>
            <a:endParaRPr lang="en-US" altLang="en-US" sz="1300"/>
          </a:p>
        </p:txBody>
      </p:sp>
    </p:spTree>
    <p:extLst>
      <p:ext uri="{BB962C8B-B14F-4D97-AF65-F5344CB8AC3E}">
        <p14:creationId xmlns:p14="http://schemas.microsoft.com/office/powerpoint/2010/main" val="360723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Figure 14-11 shows a contour plot of the Δ8/4 data. The thorium enriched volcanoes plot as a band near 30̊S latitude. The reason for this is still a mystery. </a:t>
            </a:r>
          </a:p>
          <a:p>
            <a:endParaRPr lang="en-US" altLang="en-US" dirty="0" smtClean="0"/>
          </a:p>
          <a:p>
            <a:r>
              <a:rPr lang="en-US" altLang="en-US" dirty="0" smtClean="0"/>
              <a:t>The biggest problem with the data interpretations are the reservoirs EMI, EMII, and HIMU. Although solid data supports the existence of each reservoir, the enrichments they appear to have are beyond the ability of any known mantle process to produce. EMI, which is only slightly enriched, may correspond to lower continental or oceanic crustal contamination. EMII is strongly enriched in </a:t>
            </a:r>
            <a:r>
              <a:rPr lang="en-US" altLang="en-US" dirty="0" err="1" smtClean="0"/>
              <a:t>Rb</a:t>
            </a:r>
            <a:r>
              <a:rPr lang="en-US" altLang="en-US" dirty="0" smtClean="0"/>
              <a:t>, U, and </a:t>
            </a:r>
            <a:r>
              <a:rPr lang="en-US" altLang="en-US" dirty="0" err="1" smtClean="0"/>
              <a:t>Th</a:t>
            </a:r>
            <a:r>
              <a:rPr lang="en-US" altLang="en-US" dirty="0" smtClean="0"/>
              <a:t>, which suggests contamination with upper continental crust, or oceanic island crust. The only known method of introducing such material into the mantle is subduction. The data suggest they have remained isotopically distinct, indicating homogenization has not occurred. </a:t>
            </a:r>
          </a:p>
          <a:p>
            <a:endParaRPr lang="en-US" altLang="en-US" dirty="0" smtClean="0"/>
          </a:p>
          <a:p>
            <a:r>
              <a:rPr lang="en-US" altLang="en-US" b="1" dirty="0" err="1" smtClean="0"/>
              <a:t>Petrogenesis</a:t>
            </a:r>
            <a:r>
              <a:rPr lang="en-US" altLang="en-US" b="1" dirty="0" smtClean="0"/>
              <a:t> of OIB's</a:t>
            </a:r>
            <a:endParaRPr lang="en-US" altLang="en-US" dirty="0" smtClean="0"/>
          </a:p>
          <a:p>
            <a:endParaRPr lang="en-US" altLang="en-US" dirty="0" smtClean="0"/>
          </a:p>
          <a:p>
            <a:r>
              <a:rPr lang="en-US" altLang="en-US" dirty="0" smtClean="0"/>
              <a:t>The OIB major and trace element chemistry both suggest a source of magma distinct from that of N-MORB. One possibility is the mantle below 660 km, previously proposed as the source of E-MORB. </a:t>
            </a:r>
          </a:p>
          <a:p>
            <a:endParaRPr lang="en-US" altLang="en-US" dirty="0" smtClean="0"/>
          </a:p>
          <a:p>
            <a:endParaRPr lang="en-US" altLang="en-US" dirty="0" smtClean="0"/>
          </a:p>
          <a:p>
            <a:endParaRPr lang="en-US"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513730-7BF4-405D-ABFC-DDF704848AE9}" type="slidenum">
              <a:rPr lang="en-US" altLang="en-US" sz="1300"/>
              <a:pPr eaLnBrk="1" hangingPunct="1">
                <a:spcBef>
                  <a:spcPct val="0"/>
                </a:spcBef>
              </a:pPr>
              <a:t>30</a:t>
            </a:fld>
            <a:endParaRPr lang="en-US" altLang="en-US" sz="1300"/>
          </a:p>
        </p:txBody>
      </p:sp>
    </p:spTree>
    <p:extLst>
      <p:ext uri="{BB962C8B-B14F-4D97-AF65-F5344CB8AC3E}">
        <p14:creationId xmlns:p14="http://schemas.microsoft.com/office/powerpoint/2010/main" val="375614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9E64A7-47B1-4BDD-87E6-3E5478F92F3F}" type="slidenum">
              <a:rPr lang="en-US" altLang="en-US" sz="1300">
                <a:solidFill>
                  <a:srgbClr val="000000"/>
                </a:solidFill>
              </a:rPr>
              <a:pPr eaLnBrk="1" hangingPunct="1">
                <a:spcBef>
                  <a:spcPct val="0"/>
                </a:spcBef>
              </a:pPr>
              <a:t>31</a:t>
            </a:fld>
            <a:endParaRPr lang="en-US" altLang="en-US" sz="130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14-19 is a schematic illustration of a two-layer mantle with various reservoirs included. The upper mantle is depleted (DM) and is the source for N-MORB. The lower mantle is the source for E-MORB and OIB. This latter zone contains chemically and isotopically distinct zones. These include a non-depleted zone (BSE), a somewhat depleted zone (PREMA) and three enriched zones, EMI, EMII, and HIMU. All of the latter are thought to be derived from crustal rock, either ancient oceanic crust or sediment, derived from either oceanic or continental crust. This implies they have been subducted to  a level below 660 km and partially recycled. </a:t>
            </a:r>
          </a:p>
          <a:p>
            <a:endParaRPr lang="en-US" altLang="en-US" smtClean="0"/>
          </a:p>
          <a:p>
            <a:r>
              <a:rPr lang="en-US" altLang="en-US" smtClean="0"/>
              <a:t>How can light crustal rock be pushed so deep into the earth? The mafic rocks of the oceanic crust will transform into eclogite (via metamorphosis) which includes a dense pyroxene, omphacite, and garnet. Eclogite is denser than olivine-pyroxene lherzolite. However, the oceanic crust is only about 10 kms thick, while the entire subducted plate is about 100 km thick. The remainder is upper mantle material. However, this is relatively cold, and therefore dense. Apparently the density of the combined crust-mantle lithosphere is great enough to drive subduction to the 660 km level. </a:t>
            </a:r>
          </a:p>
          <a:p>
            <a:endParaRPr lang="en-US" altLang="en-US" smtClean="0"/>
          </a:p>
          <a:p>
            <a:r>
              <a:rPr lang="en-US" altLang="en-US" smtClean="0"/>
              <a:t>It is known that lithospheric plates do not penetrate more than about 700 kms. Recent evidence also suggests that plates break off, flatten out (horizontal orientation), and accumulate at this depth. Both the mantle lherzolite and eclogite both change at the 660 km boundary. Their densities may become similar. Some subducted material may reach all the way to the core-mantle boundary, possibly acting as a source of hot-spot plumes.</a:t>
            </a:r>
          </a:p>
          <a:p>
            <a:endParaRPr lang="en-US" altLang="en-US" smtClean="0"/>
          </a:p>
          <a:p>
            <a:r>
              <a:rPr lang="en-US" altLang="en-US" smtClean="0"/>
              <a:t>OIA appears to be generated by plume volcanism. Laboratory mixtures of basalt and peridotite melt to yield both tholeiite and alkaline basalt, similar to OIB. The basalts melt first, but maintain equilibrium with the peridotite, and the resulting melt has the character of a mantle melt. The volume of melt is much greater than for peridotite alone. Plumes start as rising diapirs of solid rock at the 660 km boundary. Decompression melting in the 5-15% range produces alkaline magma. Tholeiites form from 15-30% melting, or even less if eclogites from subducted basalt is included. Melts segregate somewhere between 50-80 km below the surface, behaving independently above that depth. Fractional crystallization in shallow magma chambers can produce further evolution of the magma.    </a:t>
            </a:r>
          </a:p>
          <a:p>
            <a:pPr eaLnBrk="1" hangingPunct="1"/>
            <a:endParaRPr lang="en-US" altLang="en-US" smtClean="0"/>
          </a:p>
        </p:txBody>
      </p:sp>
    </p:spTree>
    <p:extLst>
      <p:ext uri="{BB962C8B-B14F-4D97-AF65-F5344CB8AC3E}">
        <p14:creationId xmlns:p14="http://schemas.microsoft.com/office/powerpoint/2010/main" val="3581061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2C613C1-9802-4F86-A08C-1A143C9C30C6}" type="slidenum">
              <a:rPr lang="en-US" altLang="en-US" sz="1300">
                <a:solidFill>
                  <a:srgbClr val="000000"/>
                </a:solidFill>
              </a:rPr>
              <a:pPr eaLnBrk="1" hangingPunct="1">
                <a:spcBef>
                  <a:spcPct val="0"/>
                </a:spcBef>
              </a:pPr>
              <a:t>32</a:t>
            </a:fld>
            <a:endParaRPr lang="en-US" altLang="en-US" sz="1300">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Hawaii presents a special problem. Figure 14-21 shows that the alkaline magmas, which are enriched in major and trace elements, are isotopically depleted, whereas the tholeitic basalts of Oahu are major and trace element depleted, but isotopically enriched. Pb isotope data suggests there are three source components, including one which is oceanic lithosphere. Models suggested include different degrees of lithospheric assimilation, partial melting of a heterogeneous mantle, possibly low degrees of melting of isotopically depleted mantle mixed with larger melting percentages of enriched mantle sources. </a:t>
            </a:r>
          </a:p>
          <a:p>
            <a:pPr eaLnBrk="1" hangingPunct="1"/>
            <a:endParaRPr lang="en-US" altLang="en-US" smtClean="0"/>
          </a:p>
        </p:txBody>
      </p:sp>
    </p:spTree>
    <p:extLst>
      <p:ext uri="{BB962C8B-B14F-4D97-AF65-F5344CB8AC3E}">
        <p14:creationId xmlns:p14="http://schemas.microsoft.com/office/powerpoint/2010/main" val="1224452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two principal magma series seen in OIB. One parent type is a tholeiite, known as </a:t>
            </a:r>
            <a:r>
              <a:rPr lang="en-US" altLang="en-US" b="1" smtClean="0"/>
              <a:t>OIT</a:t>
            </a:r>
            <a:r>
              <a:rPr lang="en-US" altLang="en-US" smtClean="0"/>
              <a:t>. The other is alkaline basalt, known as </a:t>
            </a:r>
            <a:r>
              <a:rPr lang="en-US" altLang="en-US" b="1" smtClean="0"/>
              <a:t>OIA</a:t>
            </a:r>
            <a:r>
              <a:rPr lang="en-US" altLang="en-US" smtClean="0"/>
              <a:t>. The alkaline series has two subseries. The more common is silica undersaturated, while the less common type is slightly silica saturated. Many islands, including Hawaii are dominantly tholeiitic. There are some islands that are dominantly alkaline. These include the Canary Islands, the Azores, Ascension, Tristan de Cunha, and Gough Islands in the Atlantic, as well as Tahiti in the Pacific.</a:t>
            </a:r>
          </a:p>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B8C95C6-B62B-4CB2-9E6F-FDD5576F7BE8}" type="slidenum">
              <a:rPr lang="en-US" altLang="en-US" sz="1300"/>
              <a:pPr eaLnBrk="1" hangingPunct="1">
                <a:spcBef>
                  <a:spcPct val="0"/>
                </a:spcBef>
              </a:pPr>
              <a:t>4</a:t>
            </a:fld>
            <a:endParaRPr lang="en-US" altLang="en-US" sz="1300"/>
          </a:p>
        </p:txBody>
      </p:sp>
    </p:spTree>
    <p:extLst>
      <p:ext uri="{BB962C8B-B14F-4D97-AF65-F5344CB8AC3E}">
        <p14:creationId xmlns:p14="http://schemas.microsoft.com/office/powerpoint/2010/main" val="128251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Hawaii is by far the best studied of the oceanic islands. A typical sequence of eruptions has been discovered, beginning before the shield volcano has formed. The sequence is:</a:t>
            </a:r>
          </a:p>
          <a:p>
            <a:endParaRPr lang="en-US" altLang="en-US" dirty="0" smtClean="0"/>
          </a:p>
          <a:p>
            <a:pPr marL="228600" indent="-228600">
              <a:buAutoNum type="arabicPeriod"/>
            </a:pPr>
            <a:r>
              <a:rPr lang="en-US" altLang="en-US" dirty="0" smtClean="0"/>
              <a:t>Pre-shield stage - Submarine eruptions of alkaline basalt and highly alkaline </a:t>
            </a:r>
            <a:r>
              <a:rPr lang="en-US" altLang="en-US" u="sng" dirty="0" smtClean="0"/>
              <a:t>basanites</a:t>
            </a:r>
            <a:r>
              <a:rPr lang="en-US" altLang="en-US" dirty="0" smtClean="0"/>
              <a:t>, followed by tholeiitic basalt. </a:t>
            </a:r>
            <a:r>
              <a:rPr lang="en-US" altLang="en-US" dirty="0" err="1" smtClean="0"/>
              <a:t>Loihi</a:t>
            </a:r>
            <a:r>
              <a:rPr lang="en-US" altLang="en-US" dirty="0" smtClean="0"/>
              <a:t> seamount, situated about 35 km southeast of the island of Hawaii, is at this stage. The alkaline basalts represent low degrees of partial melting.                                                                                                          </a:t>
            </a:r>
            <a:r>
              <a:rPr lang="en-US" sz="1200" b="0" i="0" kern="1200" dirty="0" smtClean="0">
                <a:solidFill>
                  <a:schemeClr val="tx1"/>
                </a:solidFill>
                <a:effectLst/>
                <a:latin typeface="Times New Roman" pitchFamily="18" charset="0"/>
                <a:ea typeface="+mn-ea"/>
                <a:cs typeface="+mn-cs"/>
              </a:rPr>
              <a:t>Basanite is a fine-grained alkaline igneous rock dominated by essential olivine, plagioclase, and feldspathoid, usually nepheline, leucite and/or </a:t>
            </a:r>
            <a:r>
              <a:rPr lang="en-US" sz="1200" b="0" i="0" kern="1200" dirty="0" err="1" smtClean="0">
                <a:solidFill>
                  <a:schemeClr val="tx1"/>
                </a:solidFill>
                <a:effectLst/>
                <a:latin typeface="Times New Roman" pitchFamily="18" charset="0"/>
                <a:ea typeface="+mn-ea"/>
                <a:cs typeface="+mn-cs"/>
              </a:rPr>
              <a:t>analcite</a:t>
            </a:r>
            <a:r>
              <a:rPr lang="en-US" sz="1200" b="0" i="0" kern="1200" dirty="0" smtClean="0">
                <a:solidFill>
                  <a:schemeClr val="tx1"/>
                </a:solidFill>
                <a:effectLst/>
                <a:latin typeface="Times New Roman" pitchFamily="18" charset="0"/>
                <a:ea typeface="+mn-ea"/>
                <a:cs typeface="+mn-cs"/>
              </a:rPr>
              <a:t>. Basanites also contain a mafic mineral, usually a </a:t>
            </a:r>
            <a:r>
              <a:rPr lang="en-US" sz="1200" b="0" i="0" kern="1200" dirty="0" err="1" smtClean="0">
                <a:solidFill>
                  <a:schemeClr val="tx1"/>
                </a:solidFill>
                <a:effectLst/>
                <a:latin typeface="Times New Roman" pitchFamily="18" charset="0"/>
                <a:ea typeface="+mn-ea"/>
                <a:cs typeface="+mn-cs"/>
              </a:rPr>
              <a:t>clinopyroxene</a:t>
            </a:r>
            <a:r>
              <a:rPr lang="en-US" sz="1200" b="0" i="0" kern="1200" dirty="0" smtClean="0">
                <a:solidFill>
                  <a:schemeClr val="tx1"/>
                </a:solidFill>
                <a:effectLst/>
                <a:latin typeface="Times New Roman" pitchFamily="18" charset="0"/>
                <a:ea typeface="+mn-ea"/>
                <a:cs typeface="+mn-cs"/>
              </a:rPr>
              <a:t> such as augite, aegirine-augite, or aegirine. Olivine and pyroxene usually occur as phenocrysts. </a:t>
            </a:r>
            <a:r>
              <a:rPr lang="en-US" sz="1200" b="0" i="0" kern="1200" dirty="0" err="1" smtClean="0">
                <a:solidFill>
                  <a:schemeClr val="tx1"/>
                </a:solidFill>
                <a:effectLst/>
                <a:latin typeface="Times New Roman" pitchFamily="18" charset="0"/>
                <a:ea typeface="+mn-ea"/>
                <a:cs typeface="+mn-cs"/>
              </a:rPr>
              <a:t>Phonolitic</a:t>
            </a:r>
            <a:r>
              <a:rPr lang="en-US" sz="1200" b="0" i="0" kern="1200" dirty="0" smtClean="0">
                <a:solidFill>
                  <a:schemeClr val="tx1"/>
                </a:solidFill>
                <a:effectLst/>
                <a:latin typeface="Times New Roman" pitchFamily="18" charset="0"/>
                <a:ea typeface="+mn-ea"/>
                <a:cs typeface="+mn-cs"/>
              </a:rPr>
              <a:t> basanites also contain alkali feldspars. </a:t>
            </a:r>
            <a:r>
              <a:rPr lang="en-US" sz="1200" b="0" i="0" kern="1200" dirty="0" err="1" smtClean="0">
                <a:solidFill>
                  <a:schemeClr val="tx1"/>
                </a:solidFill>
                <a:effectLst/>
                <a:latin typeface="Times New Roman" pitchFamily="18" charset="0"/>
                <a:ea typeface="+mn-ea"/>
                <a:cs typeface="+mn-cs"/>
              </a:rPr>
              <a:t>Tephrite</a:t>
            </a:r>
            <a:r>
              <a:rPr lang="en-US" sz="1200" b="0" i="0" kern="1200" dirty="0" smtClean="0">
                <a:solidFill>
                  <a:schemeClr val="tx1"/>
                </a:solidFill>
                <a:effectLst/>
                <a:latin typeface="Times New Roman" pitchFamily="18" charset="0"/>
                <a:ea typeface="+mn-ea"/>
                <a:cs typeface="+mn-cs"/>
              </a:rPr>
              <a:t> is an olivine-free basanite. The coarse-grained equivalent to a basanite is an olivine feldspathoid gabbro or </a:t>
            </a:r>
            <a:r>
              <a:rPr lang="en-US" sz="1200" b="0" i="0" kern="1200" dirty="0" err="1" smtClean="0">
                <a:solidFill>
                  <a:schemeClr val="tx1"/>
                </a:solidFill>
                <a:effectLst/>
                <a:latin typeface="Times New Roman" pitchFamily="18" charset="0"/>
                <a:ea typeface="+mn-ea"/>
                <a:cs typeface="+mn-cs"/>
              </a:rPr>
              <a:t>monzogabbro</a:t>
            </a:r>
            <a:r>
              <a:rPr lang="en-US" sz="1200" b="0" i="0" kern="1200" dirty="0" smtClean="0">
                <a:solidFill>
                  <a:schemeClr val="tx1"/>
                </a:solidFill>
                <a:effectLst/>
                <a:latin typeface="Times New Roman" pitchFamily="18" charset="0"/>
                <a:ea typeface="+mn-ea"/>
                <a:cs typeface="+mn-cs"/>
              </a:rPr>
              <a:t>, also termed an olivine theralite.</a:t>
            </a:r>
            <a:r>
              <a:rPr lang="en-US" dirty="0" smtClean="0"/>
              <a:t/>
            </a:r>
            <a:br>
              <a:rPr lang="en-US" dirty="0" smtClean="0"/>
            </a:br>
            <a:r>
              <a:rPr lang="en-US" sz="1200" b="0" i="0" kern="1200" dirty="0" smtClean="0">
                <a:solidFill>
                  <a:schemeClr val="tx1"/>
                </a:solidFill>
                <a:effectLst/>
                <a:latin typeface="Times New Roman" pitchFamily="18" charset="0"/>
                <a:ea typeface="+mn-ea"/>
                <a:cs typeface="+mn-cs"/>
              </a:rPr>
              <a:t> </a:t>
            </a:r>
            <a:r>
              <a:rPr lang="en-US" dirty="0" smtClean="0"/>
              <a:t/>
            </a:r>
            <a:br>
              <a:rPr lang="en-US" dirty="0" smtClean="0"/>
            </a:br>
            <a:r>
              <a:rPr lang="en-US" sz="1200" b="0" i="0" kern="1200" dirty="0" smtClean="0">
                <a:solidFill>
                  <a:schemeClr val="tx1"/>
                </a:solidFill>
                <a:effectLst/>
                <a:latin typeface="Times New Roman" pitchFamily="18" charset="0"/>
                <a:ea typeface="+mn-ea"/>
                <a:cs typeface="+mn-cs"/>
              </a:rPr>
              <a:t>Basanites are most commonly associated with continental rift and ocean island magmatism</a:t>
            </a:r>
            <a:endParaRPr lang="en-US" altLang="en-US" dirty="0" smtClean="0"/>
          </a:p>
          <a:p>
            <a:endParaRPr lang="en-US" altLang="en-US" dirty="0" smtClean="0"/>
          </a:p>
          <a:p>
            <a:r>
              <a:rPr lang="en-US" altLang="en-US" dirty="0" smtClean="0"/>
              <a:t>2. Shield-building stage - Tremendous outpourings of </a:t>
            </a:r>
            <a:r>
              <a:rPr lang="en-US" altLang="en-US" dirty="0" err="1" smtClean="0"/>
              <a:t>tholeiite</a:t>
            </a:r>
            <a:r>
              <a:rPr lang="en-US" altLang="en-US" dirty="0" smtClean="0"/>
              <a:t> begin to build a shield volcano. The island of Hawaii is comprised of five shields.  Mauna Loa and Kilauea, the most active shields, are presently in this stage. Mauna Loa already represents 40,000 km</a:t>
            </a:r>
            <a:r>
              <a:rPr lang="en-US" altLang="en-US" baseline="30000" dirty="0" smtClean="0"/>
              <a:t>3</a:t>
            </a:r>
            <a:r>
              <a:rPr lang="en-US" altLang="en-US" dirty="0" smtClean="0"/>
              <a:t> of basalt. 98-99% of all lava in Hawaii results from this stage. </a:t>
            </a:r>
          </a:p>
          <a:p>
            <a:endParaRPr lang="en-US" altLang="en-US" dirty="0" smtClean="0"/>
          </a:p>
          <a:p>
            <a:r>
              <a:rPr lang="en-US" altLang="en-US" dirty="0" smtClean="0"/>
              <a:t>3. Post-shield stage - Mauna Kea, </a:t>
            </a:r>
            <a:r>
              <a:rPr lang="en-US" altLang="en-US" dirty="0" err="1" smtClean="0"/>
              <a:t>Hualalai</a:t>
            </a:r>
            <a:r>
              <a:rPr lang="en-US" altLang="en-US" dirty="0" smtClean="0"/>
              <a:t>, and </a:t>
            </a:r>
            <a:r>
              <a:rPr lang="en-US" altLang="en-US" dirty="0" err="1" smtClean="0"/>
              <a:t>Kohala</a:t>
            </a:r>
            <a:r>
              <a:rPr lang="en-US" altLang="en-US" dirty="0" smtClean="0"/>
              <a:t>, the remaining three shields on the island of Hawaii, have reached this stage. Activity slows, becomes episodic (as opposed to nearly continuous), alkaline, and more violent. Lavas are much more varied as the result of shallow fractionation. Activity fades, entering a period of dormancy for about 0.5 to 2.5 </a:t>
            </a:r>
            <a:r>
              <a:rPr lang="en-US" altLang="en-US" dirty="0" err="1" smtClean="0"/>
              <a:t>m.y</a:t>
            </a:r>
            <a:r>
              <a:rPr lang="en-US" altLang="en-US" dirty="0" smtClean="0"/>
              <a:t>. </a:t>
            </a:r>
          </a:p>
          <a:p>
            <a:endParaRPr lang="en-US" altLang="en-US" dirty="0" smtClean="0"/>
          </a:p>
          <a:p>
            <a:r>
              <a:rPr lang="en-US" altLang="en-US" dirty="0" smtClean="0"/>
              <a:t>4. Post-erosional stage - Highly-alkaline, silica </a:t>
            </a:r>
            <a:r>
              <a:rPr lang="en-US" altLang="en-US" dirty="0" err="1" smtClean="0"/>
              <a:t>undersaturated</a:t>
            </a:r>
            <a:r>
              <a:rPr lang="en-US" altLang="en-US" dirty="0" smtClean="0"/>
              <a:t> magmas erupt. Rock types include alkali basalts, basanites, </a:t>
            </a:r>
            <a:r>
              <a:rPr lang="en-US" altLang="en-US" dirty="0" err="1" smtClean="0"/>
              <a:t>nephelinites</a:t>
            </a:r>
            <a:r>
              <a:rPr lang="en-US" altLang="en-US" dirty="0" smtClean="0"/>
              <a:t>, and nepheline </a:t>
            </a:r>
            <a:r>
              <a:rPr lang="en-US" altLang="en-US" dirty="0" err="1" smtClean="0"/>
              <a:t>melilites</a:t>
            </a:r>
            <a:r>
              <a:rPr lang="en-US" altLang="en-US" dirty="0" smtClean="0"/>
              <a:t>. </a:t>
            </a:r>
          </a:p>
          <a:p>
            <a:endParaRPr lang="en-US" altLang="en-US" dirty="0" smtClean="0"/>
          </a:p>
          <a:p>
            <a:r>
              <a:rPr lang="en-US" altLang="en-US" dirty="0" smtClean="0"/>
              <a:t>The last two alkaline stages total about 1% of the total eruptions.  The alkaline stages bring a wide variety of xenoliths to the surface. Some are mafic to ultramafic cumulates from early </a:t>
            </a:r>
            <a:r>
              <a:rPr lang="en-US" altLang="en-US" dirty="0" err="1" smtClean="0"/>
              <a:t>tholeiite</a:t>
            </a:r>
            <a:r>
              <a:rPr lang="en-US" altLang="en-US" dirty="0" smtClean="0"/>
              <a:t> magma chambers. Others are mantle xenoliths representing various stages of depletion. These include </a:t>
            </a:r>
            <a:r>
              <a:rPr lang="en-US" altLang="en-US" dirty="0" err="1" smtClean="0"/>
              <a:t>dunites</a:t>
            </a:r>
            <a:r>
              <a:rPr lang="en-US" altLang="en-US" dirty="0" smtClean="0"/>
              <a:t>, </a:t>
            </a:r>
            <a:r>
              <a:rPr lang="en-US" altLang="en-US" dirty="0" err="1" smtClean="0"/>
              <a:t>harzburgites</a:t>
            </a:r>
            <a:r>
              <a:rPr lang="en-US" altLang="en-US" dirty="0" smtClean="0"/>
              <a:t>, spinel </a:t>
            </a:r>
            <a:r>
              <a:rPr lang="en-US" altLang="en-US" dirty="0" err="1" smtClean="0"/>
              <a:t>lherzolites</a:t>
            </a:r>
            <a:r>
              <a:rPr lang="en-US" altLang="en-US" dirty="0" smtClean="0"/>
              <a:t>, and two rare garnet types, a </a:t>
            </a:r>
            <a:r>
              <a:rPr lang="en-US" altLang="en-US" dirty="0" err="1" smtClean="0"/>
              <a:t>lherzolite</a:t>
            </a:r>
            <a:r>
              <a:rPr lang="en-US" altLang="en-US" dirty="0" smtClean="0"/>
              <a:t> and a </a:t>
            </a:r>
            <a:r>
              <a:rPr lang="en-US" altLang="en-US" dirty="0" err="1" smtClean="0"/>
              <a:t>pyroxenite</a:t>
            </a:r>
            <a:r>
              <a:rPr lang="en-US" altLang="en-US" dirty="0" smtClean="0"/>
              <a:t>. The latter two may represent primitive or nearly primitive mantle.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8EFB140-8B67-48E9-B157-B649A99888A3}" type="slidenum">
              <a:rPr lang="en-US" altLang="en-US" sz="1300"/>
              <a:pPr eaLnBrk="1" hangingPunct="1">
                <a:spcBef>
                  <a:spcPct val="0"/>
                </a:spcBef>
              </a:pPr>
              <a:t>5</a:t>
            </a:fld>
            <a:endParaRPr lang="en-US" altLang="en-US" sz="1300"/>
          </a:p>
        </p:txBody>
      </p:sp>
    </p:spTree>
    <p:extLst>
      <p:ext uri="{BB962C8B-B14F-4D97-AF65-F5344CB8AC3E}">
        <p14:creationId xmlns:p14="http://schemas.microsoft.com/office/powerpoint/2010/main" val="978992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Hawaiian pattern shows OIT and both sub-types of the OIA in a single location. The pattern  has been related to:</a:t>
            </a:r>
          </a:p>
          <a:p>
            <a:endParaRPr lang="en-US" altLang="en-US" dirty="0" smtClean="0"/>
          </a:p>
          <a:p>
            <a:r>
              <a:rPr lang="en-US" altLang="en-US" dirty="0" smtClean="0"/>
              <a:t>1. Early, very limited partial melting</a:t>
            </a:r>
          </a:p>
          <a:p>
            <a:endParaRPr lang="en-US" altLang="en-US" dirty="0" smtClean="0"/>
          </a:p>
          <a:p>
            <a:r>
              <a:rPr lang="en-US" altLang="en-US" dirty="0" smtClean="0"/>
              <a:t>2. Much more extensive partial melting, followed by a gradual decrease in the degree of partial melting as the heat source is reduced</a:t>
            </a:r>
          </a:p>
          <a:p>
            <a:endParaRPr lang="en-US" altLang="en-US" dirty="0" smtClean="0"/>
          </a:p>
          <a:p>
            <a:r>
              <a:rPr lang="en-US" altLang="en-US" dirty="0" smtClean="0"/>
              <a:t>3. </a:t>
            </a:r>
            <a:r>
              <a:rPr lang="en-US" altLang="en-US" dirty="0" err="1" smtClean="0"/>
              <a:t>Tholeiite</a:t>
            </a:r>
            <a:r>
              <a:rPr lang="en-US" altLang="en-US" dirty="0" smtClean="0"/>
              <a:t> to alkaline evolution as the result of fractional crystallization in the magma chamber. This latter point is controversial. The </a:t>
            </a:r>
            <a:r>
              <a:rPr lang="en-US" altLang="en-US" dirty="0" err="1" smtClean="0"/>
              <a:t>Mg#s</a:t>
            </a:r>
            <a:r>
              <a:rPr lang="en-US" altLang="en-US" dirty="0" smtClean="0"/>
              <a:t> of </a:t>
            </a:r>
            <a:r>
              <a:rPr lang="en-US" altLang="en-US" dirty="0" err="1" smtClean="0"/>
              <a:t>tholeiite</a:t>
            </a:r>
            <a:r>
              <a:rPr lang="en-US" altLang="en-US" dirty="0" smtClean="0"/>
              <a:t> and alkaline basalts overlap, and they follow separate differentiation trends. The low-pressure thermal divide also separates the two series. Only at high pressures could OIT evolve to OIA.</a:t>
            </a:r>
          </a:p>
          <a:p>
            <a:endParaRPr lang="en-US" altLang="en-US" dirty="0" smtClean="0"/>
          </a:p>
          <a:p>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5E4C5E8-4D9C-44E1-ABDD-E599F4B8255A}" type="slidenum">
              <a:rPr lang="en-US" altLang="en-US" sz="1300"/>
              <a:pPr eaLnBrk="1" hangingPunct="1">
                <a:spcBef>
                  <a:spcPct val="0"/>
                </a:spcBef>
              </a:pPr>
              <a:t>6</a:t>
            </a:fld>
            <a:endParaRPr lang="en-US" altLang="en-US" sz="1300"/>
          </a:p>
        </p:txBody>
      </p:sp>
    </p:spTree>
    <p:extLst>
      <p:ext uri="{BB962C8B-B14F-4D97-AF65-F5344CB8AC3E}">
        <p14:creationId xmlns:p14="http://schemas.microsoft.com/office/powerpoint/2010/main" val="334167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OIB Petrography and Major Element Chemistry</a:t>
            </a:r>
            <a:endParaRPr lang="en-US" altLang="en-US" dirty="0" smtClean="0"/>
          </a:p>
          <a:p>
            <a:endParaRPr lang="en-US" altLang="en-US" dirty="0" smtClean="0"/>
          </a:p>
          <a:p>
            <a:r>
              <a:rPr lang="en-US" altLang="en-US" dirty="0" smtClean="0"/>
              <a:t>OIT are similar to MORB, but there are distinguishing characteristics. </a:t>
            </a:r>
          </a:p>
          <a:p>
            <a:endParaRPr lang="en-US" altLang="en-US" dirty="0" smtClean="0"/>
          </a:p>
          <a:p>
            <a:r>
              <a:rPr lang="en-US" altLang="en-US" dirty="0" smtClean="0"/>
              <a:t>Table 14-1 shows the analysis of several Hawaiian OIT's. Comparison with table 13-2, which shows similar data for MORB’s reveals that for a given Mg#, OIT's have:</a:t>
            </a:r>
          </a:p>
          <a:p>
            <a:endParaRPr lang="en-US" altLang="en-US" dirty="0" smtClean="0"/>
          </a:p>
          <a:p>
            <a:r>
              <a:rPr lang="en-US" altLang="en-US" dirty="0" smtClean="0"/>
              <a:t>	Higher K</a:t>
            </a:r>
            <a:r>
              <a:rPr lang="en-US" altLang="en-US" baseline="-25000" dirty="0" smtClean="0"/>
              <a:t>2</a:t>
            </a:r>
            <a:r>
              <a:rPr lang="en-US" altLang="en-US" dirty="0" smtClean="0"/>
              <a:t>O, TiO</a:t>
            </a:r>
            <a:r>
              <a:rPr lang="en-US" altLang="en-US" baseline="-25000" dirty="0" smtClean="0"/>
              <a:t>2</a:t>
            </a:r>
            <a:r>
              <a:rPr lang="en-US" altLang="en-US" dirty="0" smtClean="0"/>
              <a:t>, and P</a:t>
            </a:r>
            <a:r>
              <a:rPr lang="en-US" altLang="en-US" baseline="-25000" dirty="0" smtClean="0"/>
              <a:t>2</a:t>
            </a:r>
            <a:r>
              <a:rPr lang="en-US" altLang="en-US" dirty="0" smtClean="0"/>
              <a:t>O</a:t>
            </a:r>
            <a:r>
              <a:rPr lang="en-US" altLang="en-US" baseline="-25000" dirty="0" smtClean="0"/>
              <a:t>5</a:t>
            </a:r>
            <a:endParaRPr lang="en-US" altLang="en-US" dirty="0" smtClean="0"/>
          </a:p>
          <a:p>
            <a:r>
              <a:rPr lang="en-US" altLang="en-US" dirty="0" smtClean="0"/>
              <a:t>	</a:t>
            </a:r>
          </a:p>
          <a:p>
            <a:r>
              <a:rPr lang="en-US" altLang="en-US" dirty="0" smtClean="0"/>
              <a:t>	Lower Al</a:t>
            </a:r>
            <a:r>
              <a:rPr lang="en-US" altLang="en-US" baseline="-25000" dirty="0" smtClean="0"/>
              <a:t>2</a:t>
            </a:r>
            <a:r>
              <a:rPr lang="en-US" altLang="en-US" dirty="0" smtClean="0"/>
              <a:t>O</a:t>
            </a:r>
            <a:r>
              <a:rPr lang="en-US" altLang="en-US" baseline="-25000" dirty="0" smtClean="0"/>
              <a:t>3</a:t>
            </a:r>
            <a:endParaRPr lang="en-US" altLang="en-US" dirty="0" smtClean="0"/>
          </a:p>
          <a:p>
            <a:endParaRPr lang="en-US" altLang="en-US" dirty="0" smtClean="0"/>
          </a:p>
          <a:p>
            <a:r>
              <a:rPr lang="en-US" altLang="en-US" dirty="0" smtClean="0"/>
              <a:t>Magma types range from silica-saturated to slightly undersaturated olivine </a:t>
            </a:r>
            <a:r>
              <a:rPr lang="en-US" altLang="en-US" dirty="0" err="1" smtClean="0"/>
              <a:t>tholeiites</a:t>
            </a:r>
            <a:r>
              <a:rPr lang="en-US" altLang="en-US" dirty="0" smtClean="0"/>
              <a:t> and </a:t>
            </a:r>
            <a:r>
              <a:rPr lang="en-US" altLang="en-US" dirty="0" err="1" smtClean="0"/>
              <a:t>picrites</a:t>
            </a:r>
            <a:r>
              <a:rPr lang="en-US" altLang="en-US" dirty="0" smtClean="0"/>
              <a:t>. The evolution of many Hawaiian basaltic magmas can be modeled by the fractional crystallization of olivine alone. Plagioclase and </a:t>
            </a:r>
            <a:r>
              <a:rPr lang="en-US" altLang="en-US" dirty="0" err="1" smtClean="0"/>
              <a:t>cpx</a:t>
            </a:r>
            <a:r>
              <a:rPr lang="en-US" altLang="en-US" dirty="0" smtClean="0"/>
              <a:t> are typically seen only in the groundmass of OIT's. Occasional </a:t>
            </a:r>
            <a:r>
              <a:rPr lang="en-US" altLang="en-US" dirty="0" err="1" smtClean="0"/>
              <a:t>megacryst</a:t>
            </a:r>
            <a:r>
              <a:rPr lang="en-US" altLang="en-US" dirty="0" smtClean="0"/>
              <a:t> </a:t>
            </a:r>
            <a:r>
              <a:rPr lang="en-US" altLang="en-US" dirty="0" err="1" smtClean="0"/>
              <a:t>cpx</a:t>
            </a:r>
            <a:r>
              <a:rPr lang="en-US" altLang="en-US" dirty="0" smtClean="0"/>
              <a:t> is found. These are more Mg-rich than groundmass </a:t>
            </a:r>
            <a:r>
              <a:rPr lang="en-US" altLang="en-US" dirty="0" err="1" smtClean="0"/>
              <a:t>cpx</a:t>
            </a:r>
            <a:r>
              <a:rPr lang="en-US" altLang="en-US" dirty="0" smtClean="0"/>
              <a:t>, and are not in equilibrium with the liquid at low pressure. They are likely </a:t>
            </a:r>
            <a:r>
              <a:rPr lang="en-US" altLang="en-US" dirty="0" err="1" smtClean="0"/>
              <a:t>xenocrysts</a:t>
            </a:r>
            <a:r>
              <a:rPr lang="en-US" altLang="en-US" dirty="0" smtClean="0"/>
              <a:t>, either cumulate minerals or phenocrysts from greater depths. In evolved magmas, olivine and Cr-spinel are joined by </a:t>
            </a:r>
            <a:r>
              <a:rPr lang="en-US" altLang="en-US" dirty="0" err="1" smtClean="0"/>
              <a:t>cpx</a:t>
            </a:r>
            <a:r>
              <a:rPr lang="en-US" altLang="en-US" dirty="0" smtClean="0"/>
              <a:t> and plagioclase. The last mineral is an Fe-Ti oxide. Early removal of Mg-rich olivine leaves the magma increasing Fe rich. Crystallization of Fe-Ti oxide drives the composition in the opposite direction toward an alkali-rich derivative liquid. Some </a:t>
            </a:r>
            <a:r>
              <a:rPr lang="en-US" altLang="en-US" dirty="0" err="1" smtClean="0"/>
              <a:t>tholeiites</a:t>
            </a:r>
            <a:r>
              <a:rPr lang="en-US" altLang="en-US" dirty="0" smtClean="0"/>
              <a:t> may crystallize </a:t>
            </a:r>
            <a:r>
              <a:rPr lang="en-US" altLang="en-US" dirty="0" err="1" smtClean="0"/>
              <a:t>opx</a:t>
            </a:r>
            <a:r>
              <a:rPr lang="en-US" altLang="en-US" dirty="0" smtClean="0"/>
              <a:t> (hypersthene) or </a:t>
            </a:r>
            <a:r>
              <a:rPr lang="en-US" altLang="en-US" dirty="0" err="1" smtClean="0"/>
              <a:t>pigonite</a:t>
            </a:r>
            <a:r>
              <a:rPr lang="en-US" altLang="en-US" dirty="0" smtClean="0"/>
              <a:t>, both of which are Ca poor, as the result of plagioclase formation.   </a:t>
            </a:r>
          </a:p>
          <a:p>
            <a:endParaRPr lang="en-US" altLang="en-US" dirty="0" smtClean="0"/>
          </a:p>
          <a:p>
            <a:r>
              <a:rPr lang="en-US" altLang="en-US" dirty="0" smtClean="0"/>
              <a:t>Primary OIT magma's are very hard to identify. The Al</a:t>
            </a:r>
            <a:r>
              <a:rPr lang="en-US" altLang="en-US" baseline="-25000" dirty="0" smtClean="0"/>
              <a:t>2</a:t>
            </a:r>
            <a:r>
              <a:rPr lang="en-US" altLang="en-US" dirty="0" smtClean="0"/>
              <a:t>O</a:t>
            </a:r>
            <a:r>
              <a:rPr lang="en-US" altLang="en-US" baseline="-25000" dirty="0" smtClean="0"/>
              <a:t>3</a:t>
            </a:r>
            <a:r>
              <a:rPr lang="en-US" altLang="en-US" dirty="0" smtClean="0"/>
              <a:t>/TiO</a:t>
            </a:r>
            <a:r>
              <a:rPr lang="en-US" altLang="en-US" baseline="-25000" dirty="0" smtClean="0"/>
              <a:t>2</a:t>
            </a:r>
            <a:r>
              <a:rPr lang="en-US" altLang="en-US" dirty="0" smtClean="0"/>
              <a:t> is about 20 in MORB, but close to 5 in OIT. Since olivine is the only mineral removed early, and it does not contain either Al or Ti, fractional crystallization cannot be responsible. This suggests that a different source exists for MORB </a:t>
            </a:r>
            <a:r>
              <a:rPr lang="en-US" altLang="en-US" dirty="0" err="1" smtClean="0"/>
              <a:t>tholeiite</a:t>
            </a:r>
            <a:r>
              <a:rPr lang="en-US" altLang="en-US" dirty="0" smtClean="0"/>
              <a:t> than for OIT </a:t>
            </a:r>
            <a:r>
              <a:rPr lang="en-US" altLang="en-US" dirty="0" err="1" smtClean="0"/>
              <a:t>tholeiite</a:t>
            </a:r>
            <a:r>
              <a:rPr lang="en-US" altLang="en-US" dirty="0" smtClean="0"/>
              <a:t>. </a:t>
            </a:r>
          </a:p>
          <a:p>
            <a:endParaRPr lang="en-US" altLang="en-US" dirty="0" smtClean="0"/>
          </a:p>
          <a:p>
            <a:r>
              <a:rPr lang="en-US" altLang="en-US" dirty="0" smtClean="0"/>
              <a:t>Comparison of alkaline rocks (OIA’s) with MORB and OIT shows the chemistry of the OIA to have much greater variation. Of course, the alkali contents are higher, and silica is lower. This results in olivine not only being present as phenocrysts, but being extensively found in the groundmass. The compositional range of the olivine is also large, Fo</a:t>
            </a:r>
            <a:r>
              <a:rPr lang="en-US" altLang="en-US" baseline="-25000" dirty="0" smtClean="0"/>
              <a:t>35-90</a:t>
            </a:r>
            <a:r>
              <a:rPr lang="en-US" altLang="en-US" dirty="0" smtClean="0"/>
              <a:t>. Pyroxenes are usually limited to Ti-rich augites. Amphiboles, indicating high volatile content, are sometimes present, as phenocrysts. Amphiboles become unstable at low pressures above 1000̊C, so they are very rare in the groundmass, and the phenocrysts show signs of reaction (resorption, or rims of anhydrous minerals). In addition, the groundmass usually contains an alkali feldspar, as well as one or more feldspathoids. </a:t>
            </a:r>
          </a:p>
          <a:p>
            <a:endParaRPr lang="en-US" altLang="en-US" dirty="0" smtClean="0"/>
          </a:p>
          <a:p>
            <a:endParaRPr lang="en-US" altLang="en-US" dirty="0" smtClean="0"/>
          </a:p>
          <a:p>
            <a:r>
              <a:rPr lang="en-US" altLang="en-US" dirty="0" smtClean="0"/>
              <a:t> </a:t>
            </a:r>
          </a:p>
          <a:p>
            <a:endParaRPr lang="en-US" alt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F5F56DC-D7C9-4834-A227-E082C0A3022A}" type="slidenum">
              <a:rPr lang="en-US" altLang="en-US" sz="1300"/>
              <a:pPr eaLnBrk="1" hangingPunct="1">
                <a:spcBef>
                  <a:spcPct val="0"/>
                </a:spcBef>
              </a:pPr>
              <a:t>7</a:t>
            </a:fld>
            <a:endParaRPr lang="en-US" altLang="en-US" sz="1300"/>
          </a:p>
        </p:txBody>
      </p:sp>
    </p:spTree>
    <p:extLst>
      <p:ext uri="{BB962C8B-B14F-4D97-AF65-F5344CB8AC3E}">
        <p14:creationId xmlns:p14="http://schemas.microsoft.com/office/powerpoint/2010/main" val="105734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14-2 shows chemical data from Tristan de Cuhna. Magma there is alkaline and silica undersaturated, which is the more common case.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C0D7E4D-C54D-42B9-8149-B970CEDD855C}" type="slidenum">
              <a:rPr lang="en-US" altLang="en-US" sz="1300"/>
              <a:pPr eaLnBrk="1" hangingPunct="1">
                <a:spcBef>
                  <a:spcPct val="0"/>
                </a:spcBef>
              </a:pPr>
              <a:t>8</a:t>
            </a:fld>
            <a:endParaRPr lang="en-US" altLang="en-US" sz="1300"/>
          </a:p>
        </p:txBody>
      </p:sp>
    </p:spTree>
    <p:extLst>
      <p:ext uri="{BB962C8B-B14F-4D97-AF65-F5344CB8AC3E}">
        <p14:creationId xmlns:p14="http://schemas.microsoft.com/office/powerpoint/2010/main" val="225999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Table 14-3 shows a similar chemical analysis for Ascension Island, which is alkaline but silica oversaturated.</a:t>
            </a:r>
          </a:p>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E374359-492E-40B6-9B68-159A5B085D4C}" type="slidenum">
              <a:rPr lang="en-US" altLang="en-US" sz="1300"/>
              <a:pPr eaLnBrk="1" hangingPunct="1">
                <a:spcBef>
                  <a:spcPct val="0"/>
                </a:spcBef>
              </a:pPr>
              <a:t>9</a:t>
            </a:fld>
            <a:endParaRPr lang="en-US" altLang="en-US" sz="1300"/>
          </a:p>
        </p:txBody>
      </p:sp>
    </p:spTree>
    <p:extLst>
      <p:ext uri="{BB962C8B-B14F-4D97-AF65-F5344CB8AC3E}">
        <p14:creationId xmlns:p14="http://schemas.microsoft.com/office/powerpoint/2010/main" val="157524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F56479-9388-420C-894C-17482597263B}" type="slidenum">
              <a:rPr lang="en-US" altLang="en-US"/>
              <a:pPr/>
              <a:t>‹#›</a:t>
            </a:fld>
            <a:endParaRPr lang="en-US" altLang="en-US"/>
          </a:p>
        </p:txBody>
      </p:sp>
    </p:spTree>
    <p:extLst>
      <p:ext uri="{BB962C8B-B14F-4D97-AF65-F5344CB8AC3E}">
        <p14:creationId xmlns:p14="http://schemas.microsoft.com/office/powerpoint/2010/main" val="167460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DFA553-31CF-453B-B367-A33AF25131F2}" type="slidenum">
              <a:rPr lang="en-US" altLang="en-US"/>
              <a:pPr/>
              <a:t>‹#›</a:t>
            </a:fld>
            <a:endParaRPr lang="en-US" altLang="en-US"/>
          </a:p>
        </p:txBody>
      </p:sp>
    </p:spTree>
    <p:extLst>
      <p:ext uri="{BB962C8B-B14F-4D97-AF65-F5344CB8AC3E}">
        <p14:creationId xmlns:p14="http://schemas.microsoft.com/office/powerpoint/2010/main" val="24848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5F1FCA-F5FC-4907-BB47-2740D02B5100}" type="slidenum">
              <a:rPr lang="en-US" altLang="en-US"/>
              <a:pPr/>
              <a:t>‹#›</a:t>
            </a:fld>
            <a:endParaRPr lang="en-US" altLang="en-US"/>
          </a:p>
        </p:txBody>
      </p:sp>
    </p:spTree>
    <p:extLst>
      <p:ext uri="{BB962C8B-B14F-4D97-AF65-F5344CB8AC3E}">
        <p14:creationId xmlns:p14="http://schemas.microsoft.com/office/powerpoint/2010/main" val="821990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322452-0469-4867-84EE-BFB8C2B3B5D7}" type="slidenum">
              <a:rPr lang="en-US" altLang="en-US"/>
              <a:pPr/>
              <a:t>‹#›</a:t>
            </a:fld>
            <a:endParaRPr lang="en-US" altLang="en-US"/>
          </a:p>
        </p:txBody>
      </p:sp>
    </p:spTree>
    <p:extLst>
      <p:ext uri="{BB962C8B-B14F-4D97-AF65-F5344CB8AC3E}">
        <p14:creationId xmlns:p14="http://schemas.microsoft.com/office/powerpoint/2010/main" val="2393384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260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14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654434-271E-4221-A0B3-D2725D68CA1C}" type="slidenum">
              <a:rPr lang="en-US" altLang="en-US"/>
              <a:pPr/>
              <a:t>‹#›</a:t>
            </a:fld>
            <a:endParaRPr lang="en-US" altLang="en-US"/>
          </a:p>
        </p:txBody>
      </p:sp>
    </p:spTree>
    <p:extLst>
      <p:ext uri="{BB962C8B-B14F-4D97-AF65-F5344CB8AC3E}">
        <p14:creationId xmlns:p14="http://schemas.microsoft.com/office/powerpoint/2010/main" val="115886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1B02CF5-0EBB-48A5-AD88-D4E60AF2084A}" type="slidenum">
              <a:rPr lang="en-US" altLang="en-US"/>
              <a:pPr/>
              <a:t>‹#›</a:t>
            </a:fld>
            <a:endParaRPr lang="en-US" altLang="en-US"/>
          </a:p>
        </p:txBody>
      </p:sp>
    </p:spTree>
    <p:extLst>
      <p:ext uri="{BB962C8B-B14F-4D97-AF65-F5344CB8AC3E}">
        <p14:creationId xmlns:p14="http://schemas.microsoft.com/office/powerpoint/2010/main" val="301214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BED84B-A211-4E28-97C0-F8E2E503FA24}" type="slidenum">
              <a:rPr lang="en-US" altLang="en-US"/>
              <a:pPr/>
              <a:t>‹#›</a:t>
            </a:fld>
            <a:endParaRPr lang="en-US" altLang="en-US"/>
          </a:p>
        </p:txBody>
      </p:sp>
    </p:spTree>
    <p:extLst>
      <p:ext uri="{BB962C8B-B14F-4D97-AF65-F5344CB8AC3E}">
        <p14:creationId xmlns:p14="http://schemas.microsoft.com/office/powerpoint/2010/main" val="315344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D662547-A1C3-45DD-B1BA-7D66305E1024}" type="slidenum">
              <a:rPr lang="en-US" altLang="en-US"/>
              <a:pPr/>
              <a:t>‹#›</a:t>
            </a:fld>
            <a:endParaRPr lang="en-US" altLang="en-US"/>
          </a:p>
        </p:txBody>
      </p:sp>
    </p:spTree>
    <p:extLst>
      <p:ext uri="{BB962C8B-B14F-4D97-AF65-F5344CB8AC3E}">
        <p14:creationId xmlns:p14="http://schemas.microsoft.com/office/powerpoint/2010/main" val="24824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09C728F-EEDC-4621-84D5-13736AB59CA7}" type="slidenum">
              <a:rPr lang="en-US" altLang="en-US"/>
              <a:pPr/>
              <a:t>‹#›</a:t>
            </a:fld>
            <a:endParaRPr lang="en-US" altLang="en-US"/>
          </a:p>
        </p:txBody>
      </p:sp>
    </p:spTree>
    <p:extLst>
      <p:ext uri="{BB962C8B-B14F-4D97-AF65-F5344CB8AC3E}">
        <p14:creationId xmlns:p14="http://schemas.microsoft.com/office/powerpoint/2010/main" val="160657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18902B-7EEB-4D6B-8FB6-6A028966C604}" type="slidenum">
              <a:rPr lang="en-US" altLang="en-US"/>
              <a:pPr/>
              <a:t>‹#›</a:t>
            </a:fld>
            <a:endParaRPr lang="en-US" altLang="en-US"/>
          </a:p>
        </p:txBody>
      </p:sp>
    </p:spTree>
    <p:extLst>
      <p:ext uri="{BB962C8B-B14F-4D97-AF65-F5344CB8AC3E}">
        <p14:creationId xmlns:p14="http://schemas.microsoft.com/office/powerpoint/2010/main" val="36231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8C149C5-5016-4760-AF51-60A332ABEE01}" type="slidenum">
              <a:rPr lang="en-US" altLang="en-US"/>
              <a:pPr/>
              <a:t>‹#›</a:t>
            </a:fld>
            <a:endParaRPr lang="en-US" altLang="en-US"/>
          </a:p>
        </p:txBody>
      </p:sp>
    </p:spTree>
    <p:extLst>
      <p:ext uri="{BB962C8B-B14F-4D97-AF65-F5344CB8AC3E}">
        <p14:creationId xmlns:p14="http://schemas.microsoft.com/office/powerpoint/2010/main" val="24063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E7D835-9CE5-4F3A-9E75-84EF206C9FFC}" type="slidenum">
              <a:rPr lang="en-US" altLang="en-US"/>
              <a:pPr/>
              <a:t>‹#›</a:t>
            </a:fld>
            <a:endParaRPr lang="en-US" altLang="en-US"/>
          </a:p>
        </p:txBody>
      </p:sp>
    </p:spTree>
    <p:extLst>
      <p:ext uri="{BB962C8B-B14F-4D97-AF65-F5344CB8AC3E}">
        <p14:creationId xmlns:p14="http://schemas.microsoft.com/office/powerpoint/2010/main" val="27110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6708F2-4BDE-46D0-B487-A2A8476ED2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Chapter 8: Major Element Chemistry</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Lst>
  <p:hf hdr="0" ftr="0" dt="0"/>
  <p:txStyles>
    <p:titleStyle>
      <a:lvl1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rgbClr val="FF0066"/>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CC00"/>
        </a:buClr>
        <a:buSzPct val="50000"/>
        <a:buFont typeface="Monotype Sorts" panose="05010101010101010101" pitchFamily="2" charset="2"/>
        <a:buChar char="l"/>
        <a:defRPr sz="3200">
          <a:solidFill>
            <a:schemeClr val="accent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66"/>
        </a:buClr>
        <a:buSzPct val="60000"/>
        <a:buFont typeface="Monotype Sorts" panose="05010101010101010101" pitchFamily="2" charset="2"/>
        <a:buChar char="F"/>
        <a:defRPr sz="2800">
          <a:solidFill>
            <a:schemeClr val="accent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66FF"/>
        </a:buClr>
        <a:buSzPct val="50000"/>
        <a:buFont typeface="Monotype Sorts" panose="05010101010101010101" pitchFamily="2" charset="2"/>
        <a:buChar char="s"/>
        <a:defRPr sz="2400">
          <a:solidFill>
            <a:schemeClr val="accent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50000"/>
        <a:buFont typeface="Monotype Sorts" panose="05010101010101010101" pitchFamily="2" charset="2"/>
        <a:buChar char="i"/>
        <a:defRPr sz="2000">
          <a:solidFill>
            <a:schemeClr val="accent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Char char="»"/>
        <a:defRPr sz="2000">
          <a:solidFill>
            <a:schemeClr val="accent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DE593FD-0284-4998-A7C8-CA3A54899593}" type="slidenum">
              <a:rPr lang="en-US" altLang="en-US" sz="1400"/>
              <a:pPr eaLnBrk="1" hangingPunct="1">
                <a:spcBef>
                  <a:spcPct val="0"/>
                </a:spcBef>
                <a:buFontTx/>
                <a:buNone/>
              </a:pPr>
              <a:t>1</a:t>
            </a:fld>
            <a:endParaRPr lang="en-US" altLang="en-US" sz="1400"/>
          </a:p>
        </p:txBody>
      </p:sp>
      <p:sp>
        <p:nvSpPr>
          <p:cNvPr id="3075" name="Rectangle 2"/>
          <p:cNvSpPr>
            <a:spLocks noGrp="1" noChangeArrowheads="1"/>
          </p:cNvSpPr>
          <p:nvPr>
            <p:ph type="ctrTitle"/>
          </p:nvPr>
        </p:nvSpPr>
        <p:spPr>
          <a:xfrm>
            <a:off x="685800" y="2286000"/>
            <a:ext cx="7772400" cy="1143000"/>
          </a:xfrm>
        </p:spPr>
        <p:txBody>
          <a:bodyPr/>
          <a:lstStyle/>
          <a:p>
            <a:pPr eaLnBrk="1" hangingPunct="1"/>
            <a:r>
              <a:rPr lang="en-US" altLang="en-US" smtClean="0"/>
              <a:t>Petrology Lecture 8</a:t>
            </a:r>
          </a:p>
        </p:txBody>
      </p:sp>
      <p:sp>
        <p:nvSpPr>
          <p:cNvPr id="3076" name="Rectangle 3"/>
          <p:cNvSpPr>
            <a:spLocks noGrp="1" noChangeArrowheads="1"/>
          </p:cNvSpPr>
          <p:nvPr>
            <p:ph type="subTitle" idx="1"/>
          </p:nvPr>
        </p:nvSpPr>
        <p:spPr/>
        <p:txBody>
          <a:bodyPr/>
          <a:lstStyle/>
          <a:p>
            <a:pPr eaLnBrk="1" hangingPunct="1"/>
            <a:r>
              <a:rPr lang="en-US" altLang="en-US" b="1" dirty="0" smtClean="0"/>
              <a:t>Oceanic Intraplate Volcanism</a:t>
            </a:r>
          </a:p>
          <a:p>
            <a:pPr eaLnBrk="1" hangingPunct="1"/>
            <a:r>
              <a:rPr lang="en-US" altLang="en-US" dirty="0" smtClean="0"/>
              <a:t>GLY 4310  - Spring</a:t>
            </a:r>
            <a:r>
              <a:rPr lang="en-US" altLang="en-US" smtClean="0"/>
              <a:t>, 2019</a:t>
            </a: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14B7DF85-D865-470D-A0ED-5212857F865D}" type="slidenum">
              <a:rPr lang="en-US" altLang="en-US" sz="1400"/>
              <a:pPr eaLnBrk="1" hangingPunct="1">
                <a:spcBef>
                  <a:spcPct val="0"/>
                </a:spcBef>
                <a:buFontTx/>
                <a:buNone/>
              </a:pPr>
              <a:t>10</a:t>
            </a:fld>
            <a:endParaRPr lang="en-US" altLang="en-US" sz="1400"/>
          </a:p>
        </p:txBody>
      </p:sp>
      <p:sp>
        <p:nvSpPr>
          <p:cNvPr id="12291" name="Rectangle 2"/>
          <p:cNvSpPr>
            <a:spLocks noGrp="1" noChangeArrowheads="1"/>
          </p:cNvSpPr>
          <p:nvPr>
            <p:ph type="title"/>
          </p:nvPr>
        </p:nvSpPr>
        <p:spPr>
          <a:xfrm>
            <a:off x="6477000" y="609600"/>
            <a:ext cx="2438400" cy="1143000"/>
          </a:xfrm>
        </p:spPr>
        <p:txBody>
          <a:bodyPr/>
          <a:lstStyle/>
          <a:p>
            <a:pPr eaLnBrk="1" hangingPunct="1"/>
            <a:r>
              <a:rPr lang="en-US" altLang="en-US" smtClean="0"/>
              <a:t>Alkali vs. Silica</a:t>
            </a:r>
          </a:p>
        </p:txBody>
      </p:sp>
      <p:pic>
        <p:nvPicPr>
          <p:cNvPr id="12292" name="Picture 6" descr="F14-2"/>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l="-3275" t="86249" r="1807" b="-2499"/>
          <a:stretch>
            <a:fillRect/>
          </a:stretch>
        </p:blipFill>
        <p:spPr>
          <a:xfrm>
            <a:off x="304800" y="5467350"/>
            <a:ext cx="5181600" cy="1085850"/>
          </a:xfrm>
          <a:noFill/>
        </p:spPr>
      </p:pic>
      <p:pic>
        <p:nvPicPr>
          <p:cNvPr id="12293" name="Picture 8" descr="F14-2"/>
          <p:cNvPicPr>
            <a:picLocks noChangeAspect="1" noChangeArrowheads="1"/>
          </p:cNvPicPr>
          <p:nvPr/>
        </p:nvPicPr>
        <p:blipFill>
          <a:blip r:embed="rId3">
            <a:extLst>
              <a:ext uri="{28A0092B-C50C-407E-A947-70E740481C1C}">
                <a14:useLocalDpi xmlns:a14="http://schemas.microsoft.com/office/drawing/2010/main" val="0"/>
              </a:ext>
            </a:extLst>
          </a:blip>
          <a:srcRect l="13092" r="13263" b="63750"/>
          <a:stretch>
            <a:fillRect/>
          </a:stretch>
        </p:blipFill>
        <p:spPr bwMode="auto">
          <a:xfrm>
            <a:off x="5486400" y="43434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Fig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9690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4EF3709-ADBC-47BF-B3CB-740AFD3B5993}" type="slidenum">
              <a:rPr lang="en-US" altLang="en-US" sz="1400"/>
              <a:pPr eaLnBrk="1" hangingPunct="1">
                <a:spcBef>
                  <a:spcPct val="0"/>
                </a:spcBef>
                <a:buFontTx/>
                <a:buNone/>
              </a:pPr>
              <a:t>11</a:t>
            </a:fld>
            <a:endParaRPr lang="en-US" altLang="en-US" sz="1400"/>
          </a:p>
        </p:txBody>
      </p:sp>
      <p:sp>
        <p:nvSpPr>
          <p:cNvPr id="13315" name="Rectangle 2"/>
          <p:cNvSpPr>
            <a:spLocks noGrp="1" noChangeArrowheads="1"/>
          </p:cNvSpPr>
          <p:nvPr>
            <p:ph type="title"/>
          </p:nvPr>
        </p:nvSpPr>
        <p:spPr/>
        <p:txBody>
          <a:bodyPr/>
          <a:lstStyle/>
          <a:p>
            <a:pPr eaLnBrk="1" hangingPunct="1"/>
            <a:r>
              <a:rPr lang="en-US" altLang="en-US" smtClean="0"/>
              <a:t>SiO</a:t>
            </a:r>
            <a:r>
              <a:rPr lang="en-US" altLang="en-US" baseline="-25000" smtClean="0"/>
              <a:t>2</a:t>
            </a:r>
            <a:r>
              <a:rPr lang="en-US" altLang="en-US" smtClean="0"/>
              <a:t>- NaAlSiO</a:t>
            </a:r>
            <a:r>
              <a:rPr lang="en-US" altLang="en-US" baseline="-25000" smtClean="0"/>
              <a:t>4</a:t>
            </a:r>
            <a:r>
              <a:rPr lang="en-US" altLang="en-US" smtClean="0"/>
              <a:t>- KAlSiO</a:t>
            </a:r>
            <a:r>
              <a:rPr lang="en-US" altLang="en-US" baseline="-25000" smtClean="0"/>
              <a:t>4</a:t>
            </a:r>
            <a:r>
              <a:rPr lang="en-US" altLang="en-US" smtClean="0"/>
              <a:t> - H</a:t>
            </a:r>
            <a:r>
              <a:rPr lang="en-US" altLang="en-US" baseline="-25000" smtClean="0"/>
              <a:t>2</a:t>
            </a:r>
            <a:r>
              <a:rPr lang="en-US" altLang="en-US" smtClean="0"/>
              <a:t>O</a:t>
            </a:r>
            <a:r>
              <a:rPr lang="en-US" altLang="en-US" baseline="-25000" smtClean="0"/>
              <a:t> </a:t>
            </a:r>
          </a:p>
        </p:txBody>
      </p:sp>
      <p:pic>
        <p:nvPicPr>
          <p:cNvPr id="13316" name="Picture 6" descr="F19-7"/>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62000" y="2057400"/>
            <a:ext cx="7696200" cy="368458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79AF94E-E74F-4A73-A740-43FB44CCFE82}" type="slidenum">
              <a:rPr lang="en-US" altLang="en-US" sz="1400"/>
              <a:pPr eaLnBrk="1" hangingPunct="1">
                <a:spcBef>
                  <a:spcPct val="0"/>
                </a:spcBef>
                <a:buFontTx/>
                <a:buNone/>
              </a:pPr>
              <a:t>12</a:t>
            </a:fld>
            <a:endParaRPr lang="en-US" altLang="en-US" sz="1400"/>
          </a:p>
        </p:txBody>
      </p:sp>
      <p:sp>
        <p:nvSpPr>
          <p:cNvPr id="14339" name="Rectangle 2"/>
          <p:cNvSpPr>
            <a:spLocks noGrp="1" noChangeArrowheads="1"/>
          </p:cNvSpPr>
          <p:nvPr>
            <p:ph type="title"/>
          </p:nvPr>
        </p:nvSpPr>
        <p:spPr>
          <a:xfrm>
            <a:off x="6096000" y="1905000"/>
            <a:ext cx="2819400" cy="1143000"/>
          </a:xfrm>
        </p:spPr>
        <p:txBody>
          <a:bodyPr/>
          <a:lstStyle/>
          <a:p>
            <a:pPr eaLnBrk="1" hangingPunct="1"/>
            <a:r>
              <a:rPr lang="en-US" altLang="en-US" smtClean="0"/>
              <a:t>Alkali/ Silica Ratios, Ocean Islands</a:t>
            </a:r>
          </a:p>
        </p:txBody>
      </p:sp>
      <p:pic>
        <p:nvPicPr>
          <p:cNvPr id="14340" name="Picture 8" descr="TB14_0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381000"/>
            <a:ext cx="6324600" cy="569753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altLang="en-US" smtClean="0"/>
              <a:t>OIB Trace Element Chemistry</a:t>
            </a:r>
          </a:p>
        </p:txBody>
      </p:sp>
      <p:sp>
        <p:nvSpPr>
          <p:cNvPr id="15363" name="Content Placeholder 6"/>
          <p:cNvSpPr>
            <a:spLocks noGrp="1"/>
          </p:cNvSpPr>
          <p:nvPr>
            <p:ph idx="1"/>
          </p:nvPr>
        </p:nvSpPr>
        <p:spPr/>
        <p:txBody>
          <a:bodyPr/>
          <a:lstStyle/>
          <a:p>
            <a:r>
              <a:rPr lang="en-US" altLang="en-US" dirty="0" smtClean="0"/>
              <a:t>LIL – Large-Ion </a:t>
            </a:r>
            <a:r>
              <a:rPr lang="en-US" altLang="en-US" dirty="0" err="1" smtClean="0"/>
              <a:t>Lithophile</a:t>
            </a:r>
            <a:r>
              <a:rPr lang="en-US" altLang="en-US" dirty="0" smtClean="0"/>
              <a:t> ions</a:t>
            </a:r>
          </a:p>
          <a:p>
            <a:pPr lvl="1">
              <a:buFont typeface="Wingdings" panose="05000000000000000000" pitchFamily="2" charset="2"/>
              <a:buChar char="§"/>
            </a:pPr>
            <a:r>
              <a:rPr lang="en-US" altLang="en-US" dirty="0" smtClean="0"/>
              <a:t>K, </a:t>
            </a:r>
            <a:r>
              <a:rPr lang="en-US" altLang="en-US" dirty="0" err="1" smtClean="0"/>
              <a:t>Rb</a:t>
            </a:r>
            <a:r>
              <a:rPr lang="en-US" altLang="en-US" dirty="0" smtClean="0"/>
              <a:t>, Cs, Ba, Pb</a:t>
            </a:r>
            <a:r>
              <a:rPr lang="en-US" altLang="en-US" baseline="30000" dirty="0" smtClean="0"/>
              <a:t>2+</a:t>
            </a:r>
            <a:r>
              <a:rPr lang="en-US" altLang="en-US" dirty="0" smtClean="0"/>
              <a:t>, and Sr</a:t>
            </a:r>
          </a:p>
          <a:p>
            <a:pPr lvl="1">
              <a:buFont typeface="Wingdings" panose="05000000000000000000" pitchFamily="2" charset="2"/>
              <a:buChar char="§"/>
            </a:pPr>
            <a:r>
              <a:rPr lang="en-US" altLang="en-US" dirty="0" smtClean="0"/>
              <a:t>Incompatible with silicate minerals, except for Ba and Sr in plagioclase</a:t>
            </a:r>
          </a:p>
          <a:p>
            <a:r>
              <a:rPr lang="en-US" altLang="en-US" dirty="0" smtClean="0"/>
              <a:t>HFS – High-Field Strength Ions</a:t>
            </a:r>
          </a:p>
          <a:p>
            <a:pPr lvl="1">
              <a:buFont typeface="Wingdings" panose="05000000000000000000" pitchFamily="2" charset="2"/>
              <a:buChar char="§"/>
            </a:pPr>
            <a:r>
              <a:rPr lang="en-US" altLang="en-US" dirty="0" err="1" smtClean="0"/>
              <a:t>Th</a:t>
            </a:r>
            <a:r>
              <a:rPr lang="en-US" altLang="en-US" dirty="0" smtClean="0"/>
              <a:t>, U, Ce, </a:t>
            </a:r>
            <a:r>
              <a:rPr lang="en-US" altLang="en-US" dirty="0" err="1" smtClean="0"/>
              <a:t>Zr</a:t>
            </a:r>
            <a:r>
              <a:rPr lang="en-US" altLang="en-US" dirty="0" smtClean="0"/>
              <a:t>, </a:t>
            </a:r>
            <a:r>
              <a:rPr lang="en-US" altLang="en-US" dirty="0" err="1" smtClean="0"/>
              <a:t>Hf</a:t>
            </a:r>
            <a:r>
              <a:rPr lang="en-US" altLang="en-US" dirty="0" smtClean="0"/>
              <a:t>, Nb, Ta, and Ti</a:t>
            </a:r>
          </a:p>
          <a:p>
            <a:endParaRPr lang="en-US" altLang="en-US" dirty="0" smtClean="0"/>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C04D2B8-51FA-47BB-A365-9DAF20B35DAA}" type="slidenum">
              <a:rPr lang="en-US" altLang="en-US" sz="1400"/>
              <a:pPr eaLnBrk="1" hangingPunct="1">
                <a:spcBef>
                  <a:spcPct val="0"/>
                </a:spcBef>
                <a:buFontTx/>
                <a:buNone/>
              </a:pPr>
              <a:t>13</a:t>
            </a:fld>
            <a:endParaRPr lang="en-US"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C16AD92-6895-4A1C-8E6B-CFB6C3AE1564}" type="slidenum">
              <a:rPr lang="en-US" altLang="en-US" sz="1400"/>
              <a:pPr eaLnBrk="1" hangingPunct="1">
                <a:spcBef>
                  <a:spcPct val="0"/>
                </a:spcBef>
                <a:buFontTx/>
                <a:buNone/>
              </a:pPr>
              <a:t>14</a:t>
            </a:fld>
            <a:endParaRPr lang="en-US" altLang="en-US" sz="1400"/>
          </a:p>
        </p:txBody>
      </p:sp>
      <p:sp>
        <p:nvSpPr>
          <p:cNvPr id="16387" name="Rectangle 2"/>
          <p:cNvSpPr>
            <a:spLocks noGrp="1" noChangeArrowheads="1"/>
          </p:cNvSpPr>
          <p:nvPr>
            <p:ph type="title"/>
          </p:nvPr>
        </p:nvSpPr>
        <p:spPr/>
        <p:txBody>
          <a:bodyPr/>
          <a:lstStyle/>
          <a:p>
            <a:pPr eaLnBrk="1" hangingPunct="1"/>
            <a:r>
              <a:rPr lang="en-US" altLang="en-US" smtClean="0"/>
              <a:t>K/Ba Ratio</a:t>
            </a:r>
          </a:p>
        </p:txBody>
      </p:sp>
      <p:pic>
        <p:nvPicPr>
          <p:cNvPr id="16388"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057400"/>
            <a:ext cx="8382000" cy="252412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494D42A8-988B-44EF-9D16-0B30E2E075B7}" type="slidenum">
              <a:rPr lang="en-US" altLang="en-US" sz="1400"/>
              <a:pPr eaLnBrk="1" hangingPunct="1">
                <a:spcBef>
                  <a:spcPct val="0"/>
                </a:spcBef>
                <a:buFontTx/>
                <a:buNone/>
              </a:pPr>
              <a:t>15</a:t>
            </a:fld>
            <a:endParaRPr lang="en-US" altLang="en-US" sz="1400"/>
          </a:p>
        </p:txBody>
      </p:sp>
      <p:sp>
        <p:nvSpPr>
          <p:cNvPr id="17411" name="Rectangle 2"/>
          <p:cNvSpPr>
            <a:spLocks noGrp="1" noChangeArrowheads="1"/>
          </p:cNvSpPr>
          <p:nvPr>
            <p:ph type="title"/>
          </p:nvPr>
        </p:nvSpPr>
        <p:spPr>
          <a:xfrm>
            <a:off x="5791200" y="1219200"/>
            <a:ext cx="3048000" cy="1143000"/>
          </a:xfrm>
        </p:spPr>
        <p:txBody>
          <a:bodyPr/>
          <a:lstStyle/>
          <a:p>
            <a:pPr eaLnBrk="1" hangingPunct="1"/>
            <a:r>
              <a:rPr lang="en-US" altLang="en-US" smtClean="0"/>
              <a:t>REE for OIB, </a:t>
            </a:r>
            <a:br>
              <a:rPr lang="en-US" altLang="en-US" smtClean="0"/>
            </a:br>
            <a:r>
              <a:rPr lang="en-US" altLang="en-US" smtClean="0"/>
              <a:t>N-MORB, and </a:t>
            </a:r>
            <a:br>
              <a:rPr lang="en-US" altLang="en-US" smtClean="0"/>
            </a:br>
            <a:r>
              <a:rPr lang="en-US" altLang="en-US" smtClean="0"/>
              <a:t>E-MORB</a:t>
            </a:r>
          </a:p>
        </p:txBody>
      </p:sp>
      <p:pic>
        <p:nvPicPr>
          <p:cNvPr id="17412" name="Picture 7" descr="Fig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532447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ChangeArrowheads="1"/>
          </p:cNvSpPr>
          <p:nvPr/>
        </p:nvSpPr>
        <p:spPr bwMode="auto">
          <a:xfrm>
            <a:off x="5943600" y="3810000"/>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FF0066"/>
                </a:solidFill>
                <a:cs typeface="Arial" panose="020B0604020202020204" pitchFamily="34" charset="0"/>
              </a:rPr>
              <a:t>Figure 14.4. </a:t>
            </a:r>
            <a:r>
              <a:rPr lang="en-US" altLang="en-US" sz="1600" b="1">
                <a:solidFill>
                  <a:schemeClr val="bg2"/>
                </a:solidFill>
                <a:cs typeface="Times New Roman" panose="02020603050405020304" pitchFamily="18" charset="0"/>
              </a:rPr>
              <a:t>After Wilson (1989) Igneous Petrogenesis. Kluwer</a:t>
            </a:r>
            <a:endParaRPr lang="en-US" alt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A01EA6D-7630-40F7-B36A-BA786B3AE4ED}" type="slidenum">
              <a:rPr lang="en-US" altLang="en-US" sz="1400"/>
              <a:pPr eaLnBrk="1" hangingPunct="1">
                <a:spcBef>
                  <a:spcPct val="0"/>
                </a:spcBef>
                <a:buFontTx/>
                <a:buNone/>
              </a:pPr>
              <a:t>16</a:t>
            </a:fld>
            <a:endParaRPr lang="en-US" altLang="en-US" sz="1400"/>
          </a:p>
        </p:txBody>
      </p:sp>
      <p:sp>
        <p:nvSpPr>
          <p:cNvPr id="18435" name="Rectangle 2"/>
          <p:cNvSpPr>
            <a:spLocks noGrp="1" noChangeArrowheads="1"/>
          </p:cNvSpPr>
          <p:nvPr>
            <p:ph type="title"/>
          </p:nvPr>
        </p:nvSpPr>
        <p:spPr>
          <a:xfrm>
            <a:off x="228600" y="0"/>
            <a:ext cx="8534400" cy="990600"/>
          </a:xfrm>
        </p:spPr>
        <p:txBody>
          <a:bodyPr/>
          <a:lstStyle/>
          <a:p>
            <a:pPr eaLnBrk="1" hangingPunct="1"/>
            <a:r>
              <a:rPr lang="en-US" altLang="en-US" smtClean="0"/>
              <a:t>Spider Diagram for OIB</a:t>
            </a:r>
          </a:p>
        </p:txBody>
      </p:sp>
      <p:pic>
        <p:nvPicPr>
          <p:cNvPr id="18436" name="Picture 204" descr="Fig 14-4"/>
          <p:cNvPicPr>
            <a:picLocks noChangeAspect="1" noChangeArrowheads="1"/>
          </p:cNvPicPr>
          <p:nvPr/>
        </p:nvPicPr>
        <p:blipFill>
          <a:blip r:embed="rId3">
            <a:clrChange>
              <a:clrFrom>
                <a:srgbClr val="FFF7E2"/>
              </a:clrFrom>
              <a:clrTo>
                <a:srgbClr val="FFF7E2">
                  <a:alpha val="0"/>
                </a:srgbClr>
              </a:clrTo>
            </a:clrChange>
            <a:extLst>
              <a:ext uri="{28A0092B-C50C-407E-A947-70E740481C1C}">
                <a14:useLocalDpi xmlns:a14="http://schemas.microsoft.com/office/drawing/2010/main" val="0"/>
              </a:ext>
            </a:extLst>
          </a:blip>
          <a:srcRect/>
          <a:stretch>
            <a:fillRect/>
          </a:stretch>
        </p:blipFill>
        <p:spPr bwMode="auto">
          <a:xfrm>
            <a:off x="228600" y="914400"/>
            <a:ext cx="80772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7"/>
          <p:cNvSpPr>
            <a:spLocks noChangeArrowheads="1"/>
          </p:cNvSpPr>
          <p:nvPr/>
        </p:nvSpPr>
        <p:spPr bwMode="auto">
          <a:xfrm>
            <a:off x="4114800" y="53340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1">
                <a:solidFill>
                  <a:srgbClr val="0066FF"/>
                </a:solidFill>
                <a:cs typeface="Arial" panose="020B0604020202020204" pitchFamily="34" charset="0"/>
              </a:rPr>
              <a:t>Figure 14-5. </a:t>
            </a:r>
            <a:r>
              <a:rPr lang="en-US" altLang="en-US" sz="1200" b="1">
                <a:solidFill>
                  <a:srgbClr val="0066FF"/>
                </a:solidFill>
                <a:cs typeface="Times New Roman" panose="02020603050405020304" pitchFamily="18" charset="0"/>
              </a:rPr>
              <a:t> Winter (2010) An Introduction to Igneous and Metamorphic Petrology. Prentice Hall. </a:t>
            </a:r>
            <a:r>
              <a:rPr lang="en-US" altLang="en-US" sz="1200" b="1">
                <a:solidFill>
                  <a:srgbClr val="0066FF"/>
                </a:solidFill>
                <a:cs typeface="Arial" panose="020B0604020202020204" pitchFamily="34" charset="0"/>
              </a:rPr>
              <a:t>Data from Sun and McDonough (1989).</a:t>
            </a:r>
            <a:r>
              <a:rPr lang="en-US" altLang="en-US" sz="1200" b="1">
                <a:solidFill>
                  <a:srgbClr val="0066FF"/>
                </a:solidFill>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228600"/>
            <a:ext cx="7772400" cy="1143000"/>
          </a:xfrm>
        </p:spPr>
        <p:txBody>
          <a:bodyPr/>
          <a:lstStyle/>
          <a:p>
            <a:pPr eaLnBrk="1" hangingPunct="1"/>
            <a:r>
              <a:rPr lang="en-US" altLang="en-US" smtClean="0"/>
              <a:t>Nb/U ratio</a:t>
            </a:r>
          </a:p>
        </p:txBody>
      </p:sp>
      <p:sp>
        <p:nvSpPr>
          <p:cNvPr id="19459" name="Text Placeholder 3"/>
          <p:cNvSpPr>
            <a:spLocks noGrp="1"/>
          </p:cNvSpPr>
          <p:nvPr>
            <p:ph type="body" sz="half" idx="2"/>
          </p:nvPr>
        </p:nvSpPr>
        <p:spPr>
          <a:xfrm>
            <a:off x="685800" y="5410200"/>
            <a:ext cx="7772400" cy="1143000"/>
          </a:xfrm>
        </p:spPr>
        <p:txBody>
          <a:bodyPr/>
          <a:lstStyle/>
          <a:p>
            <a:pPr eaLnBrk="1" hangingPunct="1"/>
            <a:r>
              <a:rPr lang="en-US" altLang="en-US" sz="1400" b="1" smtClean="0">
                <a:solidFill>
                  <a:srgbClr val="FF0000"/>
                </a:solidFill>
                <a:cs typeface="Arial" panose="020B0604020202020204" pitchFamily="34" charset="0"/>
              </a:rPr>
              <a:t>Figure 14.6. </a:t>
            </a:r>
            <a:r>
              <a:rPr lang="en-US" altLang="en-US" sz="1400" smtClean="0">
                <a:solidFill>
                  <a:schemeClr val="bg2"/>
                </a:solidFill>
              </a:rPr>
              <a:t>Nb/U ratios vs. Nb concentration in fresh glasses of both MORBs and OIBs. The Nb/U ratio is impressively constant over a range of Nb concentrations spanning over three orders of magnitude (increasing enrichment should correlate with higher Nb). From Hofmann (2003). Chondrite and continental crust values from Hofmann et al. (1986).</a:t>
            </a:r>
            <a:endParaRPr lang="en-US" altLang="en-US" sz="1400" b="1" smtClean="0">
              <a:solidFill>
                <a:schemeClr val="bg2"/>
              </a:solidFill>
              <a:cs typeface="Times New Roman" panose="02020603050405020304" pitchFamily="18" charset="0"/>
            </a:endParaRPr>
          </a:p>
          <a:p>
            <a:pPr eaLnBrk="1" hangingPunct="1"/>
            <a:endParaRPr lang="en-US" altLang="en-US" smtClean="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BC61337-4E00-4BC5-B3D9-7530419924CA}" type="slidenum">
              <a:rPr lang="en-US" altLang="en-US" sz="1400"/>
              <a:pPr eaLnBrk="1" hangingPunct="1">
                <a:spcBef>
                  <a:spcPct val="0"/>
                </a:spcBef>
                <a:buFontTx/>
                <a:buNone/>
              </a:pPr>
              <a:t>17</a:t>
            </a:fld>
            <a:endParaRPr lang="en-US" altLang="en-US" sz="1400"/>
          </a:p>
        </p:txBody>
      </p:sp>
      <p:pic>
        <p:nvPicPr>
          <p:cNvPr id="19461" name="ClipArt Placeholder 5" descr="Fig14-6New.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43000" y="1143000"/>
            <a:ext cx="6553200" cy="43735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1938AAD-AC30-4679-A5DE-8FDF23D1FAE7}" type="slidenum">
              <a:rPr lang="en-US" altLang="en-US" sz="1400"/>
              <a:pPr eaLnBrk="1" hangingPunct="1">
                <a:spcBef>
                  <a:spcPct val="0"/>
                </a:spcBef>
                <a:buFontTx/>
                <a:buNone/>
              </a:pPr>
              <a:t>18</a:t>
            </a:fld>
            <a:endParaRPr lang="en-US" altLang="en-US" sz="1400"/>
          </a:p>
        </p:txBody>
      </p:sp>
      <p:sp>
        <p:nvSpPr>
          <p:cNvPr id="20483" name="Rectangle 2"/>
          <p:cNvSpPr>
            <a:spLocks noGrp="1" noChangeArrowheads="1"/>
          </p:cNvSpPr>
          <p:nvPr>
            <p:ph type="title"/>
          </p:nvPr>
        </p:nvSpPr>
        <p:spPr>
          <a:xfrm>
            <a:off x="2971800" y="304800"/>
            <a:ext cx="3200400" cy="1066800"/>
          </a:xfrm>
        </p:spPr>
        <p:txBody>
          <a:bodyPr/>
          <a:lstStyle/>
          <a:p>
            <a:pPr eaLnBrk="1" hangingPunct="1"/>
            <a:r>
              <a:rPr lang="en-US" altLang="en-US" sz="4000" smtClean="0"/>
              <a:t>Mixing of Reservoirs</a:t>
            </a:r>
          </a:p>
        </p:txBody>
      </p:sp>
      <p:pic>
        <p:nvPicPr>
          <p:cNvPr id="20484" name="Picture 8" descr="Fig 14-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743200"/>
            <a:ext cx="7543800" cy="3816350"/>
          </a:xfrm>
          <a:noFill/>
        </p:spPr>
      </p:pic>
      <p:sp>
        <p:nvSpPr>
          <p:cNvPr id="20485" name="Rectangle 5"/>
          <p:cNvSpPr>
            <a:spLocks noChangeArrowheads="1"/>
          </p:cNvSpPr>
          <p:nvPr/>
        </p:nvSpPr>
        <p:spPr bwMode="auto">
          <a:xfrm>
            <a:off x="2209800" y="3352800"/>
            <a:ext cx="281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66FF"/>
                </a:solidFill>
                <a:cs typeface="Arial" panose="020B0604020202020204" pitchFamily="34" charset="0"/>
              </a:rPr>
              <a:t>Figure 14.7. </a:t>
            </a:r>
            <a:r>
              <a:rPr lang="en-US" altLang="en-US" sz="1400" b="1">
                <a:solidFill>
                  <a:srgbClr val="0066FF"/>
                </a:solidFill>
                <a:cs typeface="Times New Roman" panose="02020603050405020304" pitchFamily="18" charset="0"/>
              </a:rPr>
              <a:t> Winter (2001) An Introduction to Igneous and Metamorphic Petrology. Prentice Hall. </a:t>
            </a:r>
          </a:p>
        </p:txBody>
      </p:sp>
      <p:sp>
        <p:nvSpPr>
          <p:cNvPr id="20486" name="Rectangle 7"/>
          <p:cNvSpPr>
            <a:spLocks noChangeArrowheads="1"/>
          </p:cNvSpPr>
          <p:nvPr/>
        </p:nvSpPr>
        <p:spPr bwMode="auto">
          <a:xfrm>
            <a:off x="381000" y="762000"/>
            <a:ext cx="2590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 typeface="Monotype Sorts" panose="05010101010101010101" pitchFamily="2" charset="2"/>
              <a:buNone/>
            </a:pPr>
            <a:r>
              <a:rPr lang="en-US" altLang="en-US" sz="2800">
                <a:solidFill>
                  <a:srgbClr val="FF0000"/>
                </a:solidFill>
              </a:rPr>
              <a:t>Binary</a:t>
            </a:r>
            <a:endParaRPr lang="en-US" altLang="en-US" sz="2000">
              <a:solidFill>
                <a:srgbClr val="FF0000"/>
              </a:solidFill>
            </a:endParaRPr>
          </a:p>
          <a:p>
            <a:pPr algn="ctr" eaLnBrk="1" hangingPunct="1">
              <a:spcBef>
                <a:spcPct val="0"/>
              </a:spcBef>
              <a:buFont typeface="Monotype Sorts" panose="05010101010101010101" pitchFamily="2" charset="2"/>
              <a:buNone/>
            </a:pPr>
            <a:r>
              <a:rPr lang="en-US" altLang="en-US" sz="2000">
                <a:solidFill>
                  <a:schemeClr val="bg2"/>
                </a:solidFill>
              </a:rPr>
              <a:t>All analyses fall between two reservoirs as magmas mix</a:t>
            </a:r>
          </a:p>
        </p:txBody>
      </p:sp>
      <p:sp>
        <p:nvSpPr>
          <p:cNvPr id="20487" name="Rectangle 8"/>
          <p:cNvSpPr>
            <a:spLocks noChangeArrowheads="1"/>
          </p:cNvSpPr>
          <p:nvPr/>
        </p:nvSpPr>
        <p:spPr bwMode="auto">
          <a:xfrm>
            <a:off x="5867400" y="838200"/>
            <a:ext cx="2971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Clr>
                <a:srgbClr val="00CC00"/>
              </a:buClr>
              <a:buSzPct val="50000"/>
              <a:buFont typeface="Monotype Sorts" panose="05010101010101010101" pitchFamily="2" charset="2"/>
              <a:buNone/>
            </a:pPr>
            <a:r>
              <a:rPr lang="en-US" altLang="en-US" sz="2800">
                <a:solidFill>
                  <a:srgbClr val="FF0000"/>
                </a:solidFill>
              </a:rPr>
              <a:t>Ternary</a:t>
            </a:r>
            <a:endParaRPr lang="en-US" altLang="en-US" sz="2400">
              <a:solidFill>
                <a:srgbClr val="FF0000"/>
              </a:solidFill>
            </a:endParaRPr>
          </a:p>
          <a:p>
            <a:pPr algn="ctr" eaLnBrk="1" hangingPunct="1">
              <a:buClr>
                <a:srgbClr val="00CC00"/>
              </a:buClr>
              <a:buSzPct val="50000"/>
              <a:buFont typeface="Monotype Sorts" panose="05010101010101010101" pitchFamily="2" charset="2"/>
              <a:buNone/>
            </a:pPr>
            <a:r>
              <a:rPr lang="en-US" altLang="en-US" sz="2000">
                <a:solidFill>
                  <a:schemeClr val="bg2"/>
                </a:solidFill>
              </a:rPr>
              <a:t>All analyses fall within triangle determined by three reservoirs</a:t>
            </a:r>
            <a:endParaRPr lang="en-US" altLang="en-US" sz="240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A54052C-FD53-40AB-8FFD-B19A197E35DC}" type="slidenum">
              <a:rPr lang="en-US" altLang="en-US" sz="1400"/>
              <a:pPr eaLnBrk="1" hangingPunct="1">
                <a:spcBef>
                  <a:spcPct val="0"/>
                </a:spcBef>
                <a:buFontTx/>
                <a:buNone/>
              </a:pPr>
              <a:t>19</a:t>
            </a:fld>
            <a:endParaRPr lang="en-US" altLang="en-US" sz="1400"/>
          </a:p>
        </p:txBody>
      </p:sp>
      <p:sp>
        <p:nvSpPr>
          <p:cNvPr id="21507" name="Rectangle 2"/>
          <p:cNvSpPr>
            <a:spLocks noGrp="1" noChangeArrowheads="1"/>
          </p:cNvSpPr>
          <p:nvPr>
            <p:ph type="title"/>
          </p:nvPr>
        </p:nvSpPr>
        <p:spPr>
          <a:xfrm>
            <a:off x="685800" y="304800"/>
            <a:ext cx="7772400" cy="990600"/>
          </a:xfrm>
        </p:spPr>
        <p:txBody>
          <a:bodyPr/>
          <a:lstStyle/>
          <a:p>
            <a:pPr eaLnBrk="1" hangingPunct="1"/>
            <a:r>
              <a:rPr lang="en-US" altLang="en-US" sz="4000" smtClean="0"/>
              <a:t>Isotope Ratios for OIB and MORB</a:t>
            </a:r>
          </a:p>
        </p:txBody>
      </p:sp>
      <p:pic>
        <p:nvPicPr>
          <p:cNvPr id="29700" name="Picture 4" descr="Fig 14-6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5882"/>
          <a:stretch>
            <a:fillRect/>
          </a:stretch>
        </p:blipFill>
        <p:spPr>
          <a:xfrm>
            <a:off x="5791200" y="1828800"/>
            <a:ext cx="3352800" cy="4114800"/>
          </a:xfrm>
          <a:noFill/>
        </p:spPr>
      </p:pic>
      <p:pic>
        <p:nvPicPr>
          <p:cNvPr id="21509" name="Picture 5" descr="Fig 14-6a"/>
          <p:cNvPicPr>
            <a:picLocks noChangeAspect="1" noChangeArrowheads="1"/>
          </p:cNvPicPr>
          <p:nvPr/>
        </p:nvPicPr>
        <p:blipFill>
          <a:blip r:embed="rId4">
            <a:extLst>
              <a:ext uri="{28A0092B-C50C-407E-A947-70E740481C1C}">
                <a14:useLocalDpi xmlns:a14="http://schemas.microsoft.com/office/drawing/2010/main" val="0"/>
              </a:ext>
            </a:extLst>
          </a:blip>
          <a:srcRect l="1648" t="2921" r="1147" b="641"/>
          <a:stretch>
            <a:fillRect/>
          </a:stretch>
        </p:blipFill>
        <p:spPr bwMode="auto">
          <a:xfrm>
            <a:off x="0" y="1676400"/>
            <a:ext cx="58674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457200" y="63341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solidFill>
                  <a:srgbClr val="0066FF"/>
                </a:solidFill>
                <a:cs typeface="Arial" panose="020B0604020202020204" pitchFamily="34" charset="0"/>
              </a:rPr>
              <a:t>Figure 14-8. </a:t>
            </a:r>
            <a:r>
              <a:rPr lang="en-US" altLang="en-US" sz="1400" b="1">
                <a:solidFill>
                  <a:srgbClr val="0066FF"/>
                </a:solidFill>
                <a:cs typeface="Times New Roman" panose="02020603050405020304" pitchFamily="18" charset="0"/>
              </a:rPr>
              <a:t>After </a:t>
            </a:r>
            <a:r>
              <a:rPr lang="en-US" altLang="en-US" sz="1400" b="1">
                <a:solidFill>
                  <a:srgbClr val="0066FF"/>
                </a:solidFill>
                <a:cs typeface="Arial" panose="020B0604020202020204" pitchFamily="34" charset="0"/>
              </a:rPr>
              <a:t>Zindler and Hart (1986), Staudigel et al. (1984), Hamelin et al. (1986) and Wilson (1989). </a:t>
            </a:r>
            <a:endParaRPr lang="en-US" altLang="en-US" sz="1800" b="1">
              <a:solidFill>
                <a:srgbClr val="0066FF"/>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1+#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AC4E6F94-5FC5-44F2-9FE0-C298D5A39E07}" type="slidenum">
              <a:rPr lang="en-US" altLang="en-US" sz="1400"/>
              <a:pPr eaLnBrk="1" hangingPunct="1">
                <a:spcBef>
                  <a:spcPct val="0"/>
                </a:spcBef>
                <a:buFontTx/>
                <a:buNone/>
              </a:pPr>
              <a:t>2</a:t>
            </a:fld>
            <a:endParaRPr lang="en-US" altLang="en-US" sz="1400"/>
          </a:p>
        </p:txBody>
      </p:sp>
      <p:sp>
        <p:nvSpPr>
          <p:cNvPr id="4099" name="Rectangle 2"/>
          <p:cNvSpPr>
            <a:spLocks noGrp="1" noChangeArrowheads="1"/>
          </p:cNvSpPr>
          <p:nvPr>
            <p:ph type="title"/>
          </p:nvPr>
        </p:nvSpPr>
        <p:spPr>
          <a:xfrm>
            <a:off x="609600" y="0"/>
            <a:ext cx="7772400" cy="1143000"/>
          </a:xfrm>
        </p:spPr>
        <p:txBody>
          <a:bodyPr/>
          <a:lstStyle/>
          <a:p>
            <a:pPr eaLnBrk="1" hangingPunct="1"/>
            <a:r>
              <a:rPr lang="en-US" altLang="en-US" smtClean="0"/>
              <a:t>Hot Spots, Trails, and </a:t>
            </a:r>
            <a:br>
              <a:rPr lang="en-US" altLang="en-US" smtClean="0"/>
            </a:br>
            <a:r>
              <a:rPr lang="en-US" altLang="en-US" smtClean="0"/>
              <a:t>Aseismic Ridges</a:t>
            </a:r>
          </a:p>
        </p:txBody>
      </p:sp>
      <p:pic>
        <p:nvPicPr>
          <p:cNvPr id="4100" name="Picture 8" descr="Fig14-1Color.jpg"/>
          <p:cNvPicPr>
            <a:picLocks noGrp="1" noChangeAspect="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219200"/>
            <a:ext cx="7778750" cy="4419600"/>
          </a:xfrm>
          <a:noFill/>
        </p:spPr>
      </p:pic>
      <p:sp>
        <p:nvSpPr>
          <p:cNvPr id="4101" name="Rectangle 6"/>
          <p:cNvSpPr>
            <a:spLocks noChangeArrowheads="1"/>
          </p:cNvSpPr>
          <p:nvPr/>
        </p:nvSpPr>
        <p:spPr bwMode="auto">
          <a:xfrm>
            <a:off x="457200" y="5486400"/>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cs typeface="Arial" panose="020B0604020202020204" pitchFamily="34" charset="0"/>
              </a:rPr>
              <a:t>Figure 14.1. </a:t>
            </a:r>
            <a:r>
              <a:rPr lang="en-US" altLang="en-US" sz="1400">
                <a:solidFill>
                  <a:schemeClr val="bg2"/>
                </a:solidFill>
              </a:rPr>
              <a:t>Map of relatively well-established hotspots and selected hotspot trails (island chains or aseismic ridges). Hotspots and trails from Crough (1983) with selected more recent hotspots from Anderson and Schramm (2005). Also shown are the geoid anomaly contours of Crough and Jurdy (1980, in meters). Note the preponderance of hotspots in the two major geoid highs (superswells).</a:t>
            </a:r>
            <a:endParaRPr lang="en-US" altLang="en-US" sz="1400" b="1">
              <a:solidFill>
                <a:schemeClr val="bg2"/>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dirty="0" smtClean="0"/>
              <a:t>Mantle Reservoirs</a:t>
            </a:r>
          </a:p>
        </p:txBody>
      </p:sp>
      <p:sp>
        <p:nvSpPr>
          <p:cNvPr id="22531" name="Rectangle 3"/>
          <p:cNvSpPr>
            <a:spLocks noGrp="1" noChangeArrowheads="1"/>
          </p:cNvSpPr>
          <p:nvPr>
            <p:ph type="body" sz="half" idx="1"/>
          </p:nvPr>
        </p:nvSpPr>
        <p:spPr/>
        <p:txBody>
          <a:bodyPr/>
          <a:lstStyle/>
          <a:p>
            <a:pPr>
              <a:buFont typeface="Monotype Sorts" panose="05010101010101010101" pitchFamily="2" charset="2"/>
              <a:buNone/>
            </a:pPr>
            <a:r>
              <a:rPr lang="en-US" altLang="en-US" sz="2800" smtClean="0">
                <a:solidFill>
                  <a:schemeClr val="bg2"/>
                </a:solidFill>
                <a:effectLst/>
              </a:rPr>
              <a:t>1. </a:t>
            </a:r>
            <a:r>
              <a:rPr lang="en-US" altLang="en-US" sz="2800" b="1" i="1" smtClean="0">
                <a:solidFill>
                  <a:srgbClr val="FF0000"/>
                </a:solidFill>
                <a:effectLst/>
              </a:rPr>
              <a:t>DM</a:t>
            </a:r>
            <a:r>
              <a:rPr lang="en-US" altLang="en-US" sz="2800" smtClean="0">
                <a:solidFill>
                  <a:schemeClr val="bg2"/>
                </a:solidFill>
                <a:effectLst/>
              </a:rPr>
              <a:t> (</a:t>
            </a:r>
            <a:r>
              <a:rPr lang="en-US" altLang="en-US" sz="2800" smtClean="0">
                <a:solidFill>
                  <a:srgbClr val="FF0000"/>
                </a:solidFill>
                <a:effectLst/>
              </a:rPr>
              <a:t>Depleted Mantle</a:t>
            </a:r>
            <a:r>
              <a:rPr lang="en-US" altLang="en-US" sz="2800" smtClean="0">
                <a:solidFill>
                  <a:schemeClr val="bg2"/>
                </a:solidFill>
                <a:effectLst/>
              </a:rPr>
              <a:t>) = N-MORB source</a:t>
            </a:r>
          </a:p>
          <a:p>
            <a:pPr lvl="1">
              <a:buFont typeface="Monotype Sorts" panose="05010101010101010101" pitchFamily="2" charset="2"/>
              <a:buNone/>
            </a:pPr>
            <a:endParaRPr lang="en-US" altLang="en-US" sz="2400" smtClean="0">
              <a:solidFill>
                <a:schemeClr val="tx1"/>
              </a:solidFill>
              <a:effectLst/>
            </a:endParaRPr>
          </a:p>
        </p:txBody>
      </p:sp>
      <p:sp>
        <p:nvSpPr>
          <p:cNvPr id="22532" name="Rectangle 853"/>
          <p:cNvSpPr>
            <a:spLocks noChangeArrowheads="1"/>
          </p:cNvSpPr>
          <p:nvPr/>
        </p:nvSpPr>
        <p:spPr bwMode="auto">
          <a:xfrm>
            <a:off x="758825" y="5708650"/>
            <a:ext cx="2303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200" b="1">
                <a:solidFill>
                  <a:srgbClr val="FF0000"/>
                </a:solidFill>
                <a:cs typeface="Arial" panose="020B0604020202020204" pitchFamily="34" charset="0"/>
              </a:rPr>
              <a:t>Figure 14.8.</a:t>
            </a:r>
            <a:r>
              <a:rPr lang="en-US" altLang="en-US" sz="1200" b="1">
                <a:solidFill>
                  <a:srgbClr val="000000"/>
                </a:solidFill>
                <a:cs typeface="Arial" panose="020B0604020202020204" pitchFamily="34" charset="0"/>
              </a:rPr>
              <a:t> </a:t>
            </a:r>
            <a:r>
              <a:rPr lang="en-US" altLang="en-US" sz="1200" b="1">
                <a:solidFill>
                  <a:srgbClr val="000000"/>
                </a:solidFill>
                <a:cs typeface="Times New Roman" panose="02020603050405020304" pitchFamily="18" charset="0"/>
              </a:rPr>
              <a:t>After </a:t>
            </a:r>
            <a:r>
              <a:rPr lang="en-US" altLang="en-US" sz="1200" b="1">
                <a:solidFill>
                  <a:srgbClr val="000000"/>
                </a:solidFill>
                <a:cs typeface="Arial" panose="020B0604020202020204" pitchFamily="34" charset="0"/>
              </a:rPr>
              <a:t>Zindler and Hart (1986), Staudigel et al. (1984), Hamelin et al. (1986) and Wilson (1989). </a:t>
            </a:r>
          </a:p>
        </p:txBody>
      </p:sp>
      <p:pic>
        <p:nvPicPr>
          <p:cNvPr id="22533" name="Picture 854" descr="Fig 14-6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648" t="2921" r="1147" b="641"/>
          <a:stretch>
            <a:fillRect/>
          </a:stretch>
        </p:blipFill>
        <p:spPr>
          <a:xfrm>
            <a:off x="4041775" y="2014538"/>
            <a:ext cx="5102225" cy="3979862"/>
          </a:xfrm>
          <a:noFill/>
          <a:extLst>
            <a:ext uri="{909E8E84-426E-40DD-AFC4-6F175D3DCCD1}">
              <a14:hiddenFill xmlns:a14="http://schemas.microsoft.com/office/drawing/2010/main">
                <a:solidFill>
                  <a:srgbClr val="FFFFFF"/>
                </a:solidFill>
              </a14:hiddenFill>
            </a:ext>
          </a:extLst>
        </p:spPr>
      </p:pic>
      <p:sp>
        <p:nvSpPr>
          <p:cNvPr id="66387" name="Line 851"/>
          <p:cNvSpPr>
            <a:spLocks noChangeShapeType="1"/>
          </p:cNvSpPr>
          <p:nvPr/>
        </p:nvSpPr>
        <p:spPr bwMode="auto">
          <a:xfrm>
            <a:off x="3384550" y="2260600"/>
            <a:ext cx="1379538" cy="206375"/>
          </a:xfrm>
          <a:prstGeom prst="line">
            <a:avLst/>
          </a:prstGeom>
          <a:noFill/>
          <a:ln w="38100">
            <a:solidFill>
              <a:srgbClr val="00CC00"/>
            </a:solidFill>
            <a:round/>
            <a:headEnd/>
            <a:tailEnd type="triangle" w="med" len="med"/>
          </a:ln>
          <a:effectLst/>
        </p:spPr>
        <p:txBody>
          <a:bodyPr wrap="none" anchor="ctr"/>
          <a:lstStyle/>
          <a:p>
            <a:pPr eaLnBrk="0" hangingPunct="0">
              <a:defRPr/>
            </a:pPr>
            <a:endParaRPr lang="en-US">
              <a:solidFill>
                <a:srgbClr val="FF99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50875" y="492125"/>
            <a:ext cx="80676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buFont typeface="Monotype Sorts" panose="05010101010101010101" pitchFamily="2" charset="2"/>
              <a:buNone/>
            </a:pPr>
            <a:r>
              <a:rPr lang="en-US" altLang="en-US">
                <a:solidFill>
                  <a:srgbClr val="000000"/>
                </a:solidFill>
              </a:rPr>
              <a:t>2. </a:t>
            </a:r>
            <a:r>
              <a:rPr lang="en-US" altLang="en-US" b="1" i="1">
                <a:solidFill>
                  <a:srgbClr val="FF0000"/>
                </a:solidFill>
              </a:rPr>
              <a:t>BSE</a:t>
            </a:r>
            <a:r>
              <a:rPr lang="en-US" altLang="en-US">
                <a:solidFill>
                  <a:srgbClr val="000000"/>
                </a:solidFill>
              </a:rPr>
              <a:t> (</a:t>
            </a:r>
            <a:r>
              <a:rPr lang="en-US" altLang="en-US">
                <a:solidFill>
                  <a:srgbClr val="FF0000"/>
                </a:solidFill>
              </a:rPr>
              <a:t>Bulk Silicate Earth</a:t>
            </a:r>
            <a:r>
              <a:rPr lang="en-US" altLang="en-US">
                <a:solidFill>
                  <a:srgbClr val="000000"/>
                </a:solidFill>
              </a:rPr>
              <a:t>) or the Primary Uniform Reservoir</a:t>
            </a:r>
          </a:p>
        </p:txBody>
      </p:sp>
      <p:pic>
        <p:nvPicPr>
          <p:cNvPr id="23555" name="Picture 1701" descr="Fig 14-6a"/>
          <p:cNvPicPr>
            <a:picLocks noChangeAspect="1" noChangeArrowheads="1"/>
          </p:cNvPicPr>
          <p:nvPr/>
        </p:nvPicPr>
        <p:blipFill>
          <a:blip r:embed="rId3">
            <a:extLst>
              <a:ext uri="{28A0092B-C50C-407E-A947-70E740481C1C}">
                <a14:useLocalDpi xmlns:a14="http://schemas.microsoft.com/office/drawing/2010/main" val="0"/>
              </a:ext>
            </a:extLst>
          </a:blip>
          <a:srcRect l="1648" t="2921" r="1147" b="641"/>
          <a:stretch>
            <a:fillRect/>
          </a:stretch>
        </p:blipFill>
        <p:spPr bwMode="auto">
          <a:xfrm>
            <a:off x="2597150" y="1614488"/>
            <a:ext cx="654685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654" name="Oval 1702"/>
          <p:cNvSpPr>
            <a:spLocks noChangeArrowheads="1"/>
          </p:cNvSpPr>
          <p:nvPr/>
        </p:nvSpPr>
        <p:spPr bwMode="auto">
          <a:xfrm>
            <a:off x="5927725" y="4510088"/>
            <a:ext cx="1357313" cy="1160462"/>
          </a:xfrm>
          <a:prstGeom prst="ellipse">
            <a:avLst/>
          </a:prstGeom>
          <a:noFill/>
          <a:ln w="28575">
            <a:solidFill>
              <a:srgbClr val="FF0066"/>
            </a:solidFill>
            <a:round/>
            <a:headEnd/>
            <a:tailEnd/>
          </a:ln>
          <a:effectLst/>
        </p:spPr>
        <p:txBody>
          <a:bodyPr wrap="none" anchor="ctr"/>
          <a:lstStyle/>
          <a:p>
            <a:pPr eaLnBrk="0" hangingPunct="0">
              <a:defRPr/>
            </a:pPr>
            <a:endParaRPr lang="en-US">
              <a:solidFill>
                <a:srgbClr val="FF9933"/>
              </a:solidFill>
              <a:effectLst>
                <a:outerShdw blurRad="38100" dist="38100" dir="2700000" algn="tl">
                  <a:srgbClr val="000000">
                    <a:alpha val="43137"/>
                  </a:srgbClr>
                </a:outerShdw>
              </a:effectLst>
            </a:endParaRPr>
          </a:p>
        </p:txBody>
      </p:sp>
      <p:sp>
        <p:nvSpPr>
          <p:cNvPr id="127655" name="Line 1703"/>
          <p:cNvSpPr>
            <a:spLocks noChangeShapeType="1"/>
          </p:cNvSpPr>
          <p:nvPr/>
        </p:nvSpPr>
        <p:spPr bwMode="auto">
          <a:xfrm flipH="1" flipV="1">
            <a:off x="4849813" y="1038225"/>
            <a:ext cx="1520825" cy="3492500"/>
          </a:xfrm>
          <a:prstGeom prst="line">
            <a:avLst/>
          </a:prstGeom>
          <a:noFill/>
          <a:ln w="28575">
            <a:solidFill>
              <a:srgbClr val="FF0066"/>
            </a:solidFill>
            <a:round/>
            <a:headEnd/>
            <a:tailEnd/>
          </a:ln>
          <a:effectLst/>
        </p:spPr>
        <p:txBody>
          <a:bodyPr/>
          <a:lstStyle/>
          <a:p>
            <a:pPr eaLnBrk="0" hangingPunct="0">
              <a:defRPr/>
            </a:pPr>
            <a:endParaRPr lang="en-US">
              <a:solidFill>
                <a:srgbClr val="FF9933"/>
              </a:solidFill>
              <a:effectLst>
                <a:outerShdw blurRad="38100" dist="38100" dir="2700000" algn="tl">
                  <a:srgbClr val="000000">
                    <a:alpha val="43137"/>
                  </a:srgbClr>
                </a:outerShdw>
              </a:effectLst>
            </a:endParaRPr>
          </a:p>
        </p:txBody>
      </p:sp>
      <p:sp>
        <p:nvSpPr>
          <p:cNvPr id="23558" name="Rectangle 853"/>
          <p:cNvSpPr>
            <a:spLocks noChangeArrowheads="1"/>
          </p:cNvSpPr>
          <p:nvPr/>
        </p:nvSpPr>
        <p:spPr bwMode="auto">
          <a:xfrm>
            <a:off x="195263" y="5699125"/>
            <a:ext cx="2303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200" b="1">
                <a:solidFill>
                  <a:srgbClr val="FF0000"/>
                </a:solidFill>
                <a:cs typeface="Arial" panose="020B0604020202020204" pitchFamily="34" charset="0"/>
              </a:rPr>
              <a:t>Figure 14.8.</a:t>
            </a:r>
            <a:r>
              <a:rPr lang="en-US" altLang="en-US" sz="1200" b="1">
                <a:solidFill>
                  <a:srgbClr val="000000"/>
                </a:solidFill>
                <a:cs typeface="Arial" panose="020B0604020202020204" pitchFamily="34" charset="0"/>
              </a:rPr>
              <a:t> </a:t>
            </a:r>
            <a:r>
              <a:rPr lang="en-US" altLang="en-US" sz="1200" b="1">
                <a:solidFill>
                  <a:srgbClr val="000000"/>
                </a:solidFill>
                <a:cs typeface="Times New Roman" panose="02020603050405020304" pitchFamily="18" charset="0"/>
              </a:rPr>
              <a:t>After </a:t>
            </a:r>
            <a:r>
              <a:rPr lang="en-US" altLang="en-US" sz="1200" b="1">
                <a:solidFill>
                  <a:srgbClr val="000000"/>
                </a:solidFill>
                <a:cs typeface="Arial" panose="020B0604020202020204" pitchFamily="34" charset="0"/>
              </a:rPr>
              <a:t>Zindler and Hart (1986), Staudigel et al. (1984), Hamelin et al. (1986) and Wilson (1989).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02" descr="Fig 14-6a"/>
          <p:cNvPicPr>
            <a:picLocks noChangeAspect="1" noChangeArrowheads="1"/>
          </p:cNvPicPr>
          <p:nvPr/>
        </p:nvPicPr>
        <p:blipFill>
          <a:blip r:embed="rId3">
            <a:extLst>
              <a:ext uri="{28A0092B-C50C-407E-A947-70E740481C1C}">
                <a14:useLocalDpi xmlns:a14="http://schemas.microsoft.com/office/drawing/2010/main" val="0"/>
              </a:ext>
            </a:extLst>
          </a:blip>
          <a:srcRect l="1648" t="2921" r="1147" b="641"/>
          <a:stretch>
            <a:fillRect/>
          </a:stretch>
        </p:blipFill>
        <p:spPr bwMode="auto">
          <a:xfrm>
            <a:off x="2597150" y="1614488"/>
            <a:ext cx="654685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650875" y="682625"/>
            <a:ext cx="824071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buFont typeface="Monotype Sorts" panose="05010101010101010101" pitchFamily="2" charset="2"/>
              <a:buNone/>
            </a:pPr>
            <a:r>
              <a:rPr lang="en-US" altLang="en-US">
                <a:solidFill>
                  <a:srgbClr val="000000"/>
                </a:solidFill>
              </a:rPr>
              <a:t>5. </a:t>
            </a:r>
            <a:r>
              <a:rPr lang="en-US" altLang="en-US" b="1" i="1">
                <a:solidFill>
                  <a:srgbClr val="FF0000"/>
                </a:solidFill>
              </a:rPr>
              <a:t>PREMA</a:t>
            </a:r>
            <a:r>
              <a:rPr lang="en-US" altLang="en-US">
                <a:solidFill>
                  <a:srgbClr val="000000"/>
                </a:solidFill>
              </a:rPr>
              <a:t> (</a:t>
            </a:r>
            <a:r>
              <a:rPr lang="en-US" altLang="en-US">
                <a:solidFill>
                  <a:srgbClr val="FF0000"/>
                </a:solidFill>
              </a:rPr>
              <a:t>PREvalent MAntle</a:t>
            </a:r>
            <a:r>
              <a:rPr lang="en-US" altLang="en-US">
                <a:solidFill>
                  <a:srgbClr val="000000"/>
                </a:solidFill>
              </a:rPr>
              <a:t>)</a:t>
            </a:r>
          </a:p>
        </p:txBody>
      </p:sp>
      <p:sp>
        <p:nvSpPr>
          <p:cNvPr id="128675" name="Line 1699"/>
          <p:cNvSpPr>
            <a:spLocks noChangeShapeType="1"/>
          </p:cNvSpPr>
          <p:nvPr/>
        </p:nvSpPr>
        <p:spPr bwMode="auto">
          <a:xfrm>
            <a:off x="4621213" y="1454150"/>
            <a:ext cx="555625" cy="2219325"/>
          </a:xfrm>
          <a:prstGeom prst="line">
            <a:avLst/>
          </a:prstGeom>
          <a:noFill/>
          <a:ln w="38100">
            <a:solidFill>
              <a:srgbClr val="FF0066"/>
            </a:solidFill>
            <a:round/>
            <a:headEnd/>
            <a:tailEnd type="triangle" w="med" len="med"/>
          </a:ln>
          <a:effectLst/>
        </p:spPr>
        <p:txBody>
          <a:bodyPr/>
          <a:lstStyle/>
          <a:p>
            <a:pPr eaLnBrk="0" hangingPunct="0">
              <a:defRPr/>
            </a:pPr>
            <a:endParaRPr lang="en-US">
              <a:solidFill>
                <a:srgbClr val="FF9933"/>
              </a:solidFill>
              <a:effectLst>
                <a:outerShdw blurRad="38100" dist="38100" dir="2700000" algn="tl">
                  <a:srgbClr val="000000">
                    <a:alpha val="43137"/>
                  </a:srgbClr>
                </a:outerShdw>
              </a:effectLst>
            </a:endParaRPr>
          </a:p>
        </p:txBody>
      </p:sp>
      <p:sp>
        <p:nvSpPr>
          <p:cNvPr id="24581" name="Rectangle 853"/>
          <p:cNvSpPr>
            <a:spLocks noChangeArrowheads="1"/>
          </p:cNvSpPr>
          <p:nvPr/>
        </p:nvSpPr>
        <p:spPr bwMode="auto">
          <a:xfrm>
            <a:off x="195263" y="5699125"/>
            <a:ext cx="2303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200" b="1">
                <a:solidFill>
                  <a:srgbClr val="FF0000"/>
                </a:solidFill>
                <a:cs typeface="Arial" panose="020B0604020202020204" pitchFamily="34" charset="0"/>
              </a:rPr>
              <a:t>Figure 14.8.</a:t>
            </a:r>
            <a:r>
              <a:rPr lang="en-US" altLang="en-US" sz="1200" b="1">
                <a:solidFill>
                  <a:srgbClr val="000000"/>
                </a:solidFill>
                <a:cs typeface="Arial" panose="020B0604020202020204" pitchFamily="34" charset="0"/>
              </a:rPr>
              <a:t> </a:t>
            </a:r>
            <a:r>
              <a:rPr lang="en-US" altLang="en-US" sz="1200" b="1">
                <a:solidFill>
                  <a:srgbClr val="000000"/>
                </a:solidFill>
                <a:cs typeface="Times New Roman" panose="02020603050405020304" pitchFamily="18" charset="0"/>
              </a:rPr>
              <a:t>After </a:t>
            </a:r>
            <a:r>
              <a:rPr lang="en-US" altLang="en-US" sz="1200" b="1">
                <a:solidFill>
                  <a:srgbClr val="000000"/>
                </a:solidFill>
                <a:cs typeface="Arial" panose="020B0604020202020204" pitchFamily="34" charset="0"/>
              </a:rPr>
              <a:t>Zindler and Hart (1986), Staudigel et al. (1984), Hamelin et al. (1986) and Wilson (1989).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860" descr="Fig 14-6a"/>
          <p:cNvPicPr>
            <a:picLocks noChangeAspect="1" noChangeArrowheads="1"/>
          </p:cNvPicPr>
          <p:nvPr/>
        </p:nvPicPr>
        <p:blipFill>
          <a:blip r:embed="rId3">
            <a:extLst>
              <a:ext uri="{28A0092B-C50C-407E-A947-70E740481C1C}">
                <a14:useLocalDpi xmlns:a14="http://schemas.microsoft.com/office/drawing/2010/main" val="0"/>
              </a:ext>
            </a:extLst>
          </a:blip>
          <a:srcRect l="1648" t="2921" r="1147" b="641"/>
          <a:stretch>
            <a:fillRect/>
          </a:stretch>
        </p:blipFill>
        <p:spPr bwMode="auto">
          <a:xfrm>
            <a:off x="2822575" y="1795463"/>
            <a:ext cx="632142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body" idx="4294967295"/>
          </p:nvPr>
        </p:nvSpPr>
        <p:spPr>
          <a:xfrm>
            <a:off x="417513" y="0"/>
            <a:ext cx="8726487" cy="200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5938" indent="-515938">
              <a:spcBef>
                <a:spcPts val="600"/>
              </a:spcBef>
              <a:buFont typeface="Monotype Sorts" panose="05010101010101010101" pitchFamily="2" charset="2"/>
              <a:buNone/>
            </a:pPr>
            <a:r>
              <a:rPr lang="en-US" altLang="en-US" sz="2800" smtClean="0">
                <a:solidFill>
                  <a:schemeClr val="bg2"/>
                </a:solidFill>
                <a:effectLst/>
              </a:rPr>
              <a:t>3. </a:t>
            </a:r>
            <a:r>
              <a:rPr lang="en-US" altLang="en-US" sz="2800" b="1" i="1" smtClean="0">
                <a:solidFill>
                  <a:srgbClr val="FF0000"/>
                </a:solidFill>
                <a:effectLst/>
              </a:rPr>
              <a:t>EMI</a:t>
            </a:r>
            <a:r>
              <a:rPr lang="en-US" altLang="en-US" sz="2800" smtClean="0">
                <a:solidFill>
                  <a:schemeClr val="bg2"/>
                </a:solidFill>
                <a:effectLst/>
              </a:rPr>
              <a:t> = </a:t>
            </a:r>
            <a:r>
              <a:rPr lang="en-US" altLang="en-US" sz="2800" smtClean="0">
                <a:solidFill>
                  <a:srgbClr val="FF0000"/>
                </a:solidFill>
                <a:effectLst/>
              </a:rPr>
              <a:t>enriched mantle type I</a:t>
            </a:r>
            <a:r>
              <a:rPr lang="en-US" altLang="en-US" sz="2800" smtClean="0">
                <a:solidFill>
                  <a:schemeClr val="bg2"/>
                </a:solidFill>
                <a:effectLst/>
              </a:rPr>
              <a:t> has lower </a:t>
            </a:r>
            <a:r>
              <a:rPr lang="en-US" altLang="en-US" sz="2800" baseline="30000" smtClean="0">
                <a:solidFill>
                  <a:schemeClr val="bg2"/>
                </a:solidFill>
                <a:effectLst/>
              </a:rPr>
              <a:t>87</a:t>
            </a:r>
            <a:r>
              <a:rPr lang="en-US" altLang="en-US" sz="2800" smtClean="0">
                <a:solidFill>
                  <a:schemeClr val="bg2"/>
                </a:solidFill>
                <a:effectLst/>
              </a:rPr>
              <a:t>Sr/</a:t>
            </a:r>
            <a:r>
              <a:rPr lang="en-US" altLang="en-US" sz="2800" baseline="30000" smtClean="0">
                <a:solidFill>
                  <a:schemeClr val="bg2"/>
                </a:solidFill>
                <a:effectLst/>
              </a:rPr>
              <a:t>86</a:t>
            </a:r>
            <a:r>
              <a:rPr lang="en-US" altLang="en-US" sz="2800" smtClean="0">
                <a:solidFill>
                  <a:schemeClr val="bg2"/>
                </a:solidFill>
                <a:effectLst/>
              </a:rPr>
              <a:t>Sr (near primordial) </a:t>
            </a:r>
          </a:p>
          <a:p>
            <a:pPr marL="515938" indent="-515938">
              <a:spcBef>
                <a:spcPts val="600"/>
              </a:spcBef>
              <a:buFont typeface="Monotype Sorts" panose="05010101010101010101" pitchFamily="2" charset="2"/>
              <a:buNone/>
            </a:pPr>
            <a:r>
              <a:rPr lang="en-US" altLang="en-US" sz="2800" smtClean="0">
                <a:solidFill>
                  <a:schemeClr val="bg2"/>
                </a:solidFill>
                <a:effectLst/>
              </a:rPr>
              <a:t>4. </a:t>
            </a:r>
            <a:r>
              <a:rPr lang="en-US" altLang="en-US" sz="2800" b="1" i="1" smtClean="0">
                <a:solidFill>
                  <a:srgbClr val="FF0000"/>
                </a:solidFill>
                <a:effectLst/>
              </a:rPr>
              <a:t>EMII</a:t>
            </a:r>
            <a:r>
              <a:rPr lang="en-US" altLang="en-US" sz="2800" smtClean="0">
                <a:solidFill>
                  <a:schemeClr val="bg2"/>
                </a:solidFill>
                <a:effectLst/>
              </a:rPr>
              <a:t> = </a:t>
            </a:r>
            <a:r>
              <a:rPr lang="en-US" altLang="en-US" sz="2800" smtClean="0">
                <a:solidFill>
                  <a:srgbClr val="FF0000"/>
                </a:solidFill>
                <a:effectLst/>
              </a:rPr>
              <a:t>enriched mantle type II</a:t>
            </a:r>
            <a:r>
              <a:rPr lang="en-US" altLang="en-US" sz="2800" smtClean="0">
                <a:solidFill>
                  <a:schemeClr val="bg2"/>
                </a:solidFill>
                <a:effectLst/>
              </a:rPr>
              <a:t> has higher </a:t>
            </a:r>
            <a:r>
              <a:rPr lang="en-US" altLang="en-US" sz="2800" baseline="30000" smtClean="0">
                <a:solidFill>
                  <a:schemeClr val="bg2"/>
                </a:solidFill>
                <a:effectLst/>
              </a:rPr>
              <a:t>87</a:t>
            </a:r>
            <a:r>
              <a:rPr lang="en-US" altLang="en-US" sz="2800" smtClean="0">
                <a:solidFill>
                  <a:schemeClr val="bg2"/>
                </a:solidFill>
                <a:effectLst/>
              </a:rPr>
              <a:t>Sr/</a:t>
            </a:r>
            <a:r>
              <a:rPr lang="en-US" altLang="en-US" sz="2800" baseline="30000" smtClean="0">
                <a:solidFill>
                  <a:schemeClr val="bg2"/>
                </a:solidFill>
                <a:effectLst/>
              </a:rPr>
              <a:t>86</a:t>
            </a:r>
            <a:r>
              <a:rPr lang="en-US" altLang="en-US" sz="2800" smtClean="0">
                <a:solidFill>
                  <a:schemeClr val="bg2"/>
                </a:solidFill>
                <a:effectLst/>
              </a:rPr>
              <a:t>Sr </a:t>
            </a:r>
          </a:p>
          <a:p>
            <a:pPr marL="515938" indent="-515938">
              <a:spcBef>
                <a:spcPts val="600"/>
              </a:spcBef>
              <a:buFont typeface="Monotype Sorts" panose="05010101010101010101" pitchFamily="2" charset="2"/>
              <a:buNone/>
            </a:pPr>
            <a:r>
              <a:rPr lang="en-US" altLang="en-US" sz="2800" smtClean="0">
                <a:solidFill>
                  <a:schemeClr val="bg2"/>
                </a:solidFill>
                <a:effectLst/>
              </a:rPr>
              <a:t>         (&gt; 0.720), well above any reasonable mantle sources</a:t>
            </a:r>
          </a:p>
        </p:txBody>
      </p:sp>
      <p:sp>
        <p:nvSpPr>
          <p:cNvPr id="25604" name="Rectangle 853"/>
          <p:cNvSpPr>
            <a:spLocks noChangeArrowheads="1"/>
          </p:cNvSpPr>
          <p:nvPr/>
        </p:nvSpPr>
        <p:spPr bwMode="auto">
          <a:xfrm>
            <a:off x="195263" y="5699125"/>
            <a:ext cx="2303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200" b="1">
                <a:solidFill>
                  <a:srgbClr val="FF0000"/>
                </a:solidFill>
                <a:cs typeface="Arial" panose="020B0604020202020204" pitchFamily="34" charset="0"/>
              </a:rPr>
              <a:t>Figure 14.8.</a:t>
            </a:r>
            <a:r>
              <a:rPr lang="en-US" altLang="en-US" sz="1200" b="1">
                <a:solidFill>
                  <a:srgbClr val="000000"/>
                </a:solidFill>
                <a:cs typeface="Arial" panose="020B0604020202020204" pitchFamily="34" charset="0"/>
              </a:rPr>
              <a:t> </a:t>
            </a:r>
            <a:r>
              <a:rPr lang="en-US" altLang="en-US" sz="1200" b="1">
                <a:solidFill>
                  <a:srgbClr val="000000"/>
                </a:solidFill>
                <a:cs typeface="Times New Roman" panose="02020603050405020304" pitchFamily="18" charset="0"/>
              </a:rPr>
              <a:t>After </a:t>
            </a:r>
            <a:r>
              <a:rPr lang="en-US" altLang="en-US" sz="1200" b="1">
                <a:solidFill>
                  <a:srgbClr val="000000"/>
                </a:solidFill>
                <a:cs typeface="Arial" panose="020B0604020202020204" pitchFamily="34" charset="0"/>
              </a:rPr>
              <a:t>Zindler and Hart (1986), Staudigel et al. (1984), Hamelin et al. (1986) and Wilson (1989).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 calcmode="lin" valueType="num">
                                      <p:cBhvr additive="base">
                                        <p:cTn id="7"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B1C43FFC-1BF1-46F8-A22A-F91A5207226D}" type="slidenum">
              <a:rPr lang="en-US" altLang="en-US" sz="1400"/>
              <a:pPr eaLnBrk="1" hangingPunct="1">
                <a:spcBef>
                  <a:spcPct val="0"/>
                </a:spcBef>
                <a:buFontTx/>
                <a:buNone/>
              </a:pPr>
              <a:t>24</a:t>
            </a:fld>
            <a:endParaRPr lang="en-US" altLang="en-US" sz="1400"/>
          </a:p>
        </p:txBody>
      </p:sp>
      <p:sp>
        <p:nvSpPr>
          <p:cNvPr id="26627" name="Rectangle 2"/>
          <p:cNvSpPr>
            <a:spLocks noGrp="1" noChangeArrowheads="1"/>
          </p:cNvSpPr>
          <p:nvPr>
            <p:ph type="title"/>
          </p:nvPr>
        </p:nvSpPr>
        <p:spPr/>
        <p:txBody>
          <a:bodyPr/>
          <a:lstStyle/>
          <a:p>
            <a:pPr eaLnBrk="1" hangingPunct="1"/>
            <a:r>
              <a:rPr lang="en-US" altLang="en-US" smtClean="0"/>
              <a:t>Pb Isotopes</a:t>
            </a:r>
          </a:p>
        </p:txBody>
      </p:sp>
      <p:sp>
        <p:nvSpPr>
          <p:cNvPr id="32771" name="Rectangle 3"/>
          <p:cNvSpPr>
            <a:spLocks noGrp="1" noChangeArrowheads="1"/>
          </p:cNvSpPr>
          <p:nvPr>
            <p:ph type="body" idx="1"/>
          </p:nvPr>
        </p:nvSpPr>
        <p:spPr/>
        <p:txBody>
          <a:bodyPr/>
          <a:lstStyle/>
          <a:p>
            <a:pPr eaLnBrk="1" hangingPunct="1">
              <a:spcBef>
                <a:spcPts val="600"/>
              </a:spcBef>
              <a:spcAft>
                <a:spcPts val="600"/>
              </a:spcAft>
              <a:buFontTx/>
              <a:buNone/>
            </a:pPr>
            <a:r>
              <a:rPr lang="en-US" altLang="en-US" dirty="0" err="1" smtClean="0"/>
              <a:t>Pb</a:t>
            </a:r>
            <a:r>
              <a:rPr lang="en-US" altLang="en-US" dirty="0" smtClean="0"/>
              <a:t> produced by radioactive decay of U &amp; </a:t>
            </a:r>
            <a:r>
              <a:rPr lang="en-US" altLang="en-US" dirty="0" err="1" smtClean="0"/>
              <a:t>Th</a:t>
            </a:r>
            <a:endParaRPr lang="en-US" altLang="en-US" dirty="0" smtClean="0"/>
          </a:p>
          <a:p>
            <a:pPr eaLnBrk="1" hangingPunct="1">
              <a:spcBef>
                <a:spcPts val="600"/>
              </a:spcBef>
            </a:pPr>
            <a:r>
              <a:rPr lang="en-US" altLang="en-US" baseline="30000" dirty="0" smtClean="0"/>
              <a:t>238</a:t>
            </a:r>
            <a:r>
              <a:rPr lang="en-US" altLang="en-US" dirty="0" smtClean="0"/>
              <a:t>U </a:t>
            </a:r>
            <a:r>
              <a:rPr lang="en-US" altLang="en-US" dirty="0" smtClean="0">
                <a:sym typeface="Symbol" panose="05050102010706020507" pitchFamily="18" charset="2"/>
              </a:rPr>
              <a:t></a:t>
            </a:r>
            <a:r>
              <a:rPr lang="en-US" altLang="en-US" dirty="0" smtClean="0"/>
              <a:t> </a:t>
            </a:r>
            <a:r>
              <a:rPr lang="en-US" altLang="en-US" baseline="30000" dirty="0" smtClean="0"/>
              <a:t>234</a:t>
            </a:r>
            <a:r>
              <a:rPr lang="en-US" altLang="en-US" dirty="0" smtClean="0"/>
              <a:t>U </a:t>
            </a:r>
            <a:r>
              <a:rPr lang="en-US" altLang="en-US" dirty="0" smtClean="0">
                <a:sym typeface="Symbol" panose="05050102010706020507" pitchFamily="18" charset="2"/>
              </a:rPr>
              <a:t></a:t>
            </a:r>
            <a:r>
              <a:rPr lang="en-US" altLang="en-US" dirty="0" smtClean="0"/>
              <a:t> </a:t>
            </a:r>
            <a:r>
              <a:rPr lang="en-US" altLang="en-US" baseline="30000" dirty="0" smtClean="0"/>
              <a:t>206</a:t>
            </a:r>
            <a:r>
              <a:rPr lang="en-US" altLang="en-US" dirty="0" smtClean="0"/>
              <a:t>Pb</a:t>
            </a:r>
          </a:p>
          <a:p>
            <a:pPr eaLnBrk="1" hangingPunct="1">
              <a:spcBef>
                <a:spcPts val="600"/>
              </a:spcBef>
            </a:pPr>
            <a:r>
              <a:rPr lang="en-US" altLang="en-US" baseline="30000" dirty="0" smtClean="0"/>
              <a:t>235</a:t>
            </a:r>
            <a:r>
              <a:rPr lang="en-US" altLang="en-US" dirty="0" smtClean="0"/>
              <a:t>U </a:t>
            </a:r>
            <a:r>
              <a:rPr lang="en-US" altLang="en-US" dirty="0" smtClean="0">
                <a:sym typeface="Symbol" panose="05050102010706020507" pitchFamily="18" charset="2"/>
              </a:rPr>
              <a:t></a:t>
            </a:r>
            <a:r>
              <a:rPr lang="en-US" altLang="en-US" dirty="0" smtClean="0"/>
              <a:t> </a:t>
            </a:r>
            <a:r>
              <a:rPr lang="en-US" altLang="en-US" baseline="30000" dirty="0" smtClean="0"/>
              <a:t>207</a:t>
            </a:r>
            <a:r>
              <a:rPr lang="en-US" altLang="en-US" dirty="0" smtClean="0"/>
              <a:t>Pb</a:t>
            </a:r>
          </a:p>
          <a:p>
            <a:pPr eaLnBrk="1" hangingPunct="1">
              <a:spcBef>
                <a:spcPts val="600"/>
              </a:spcBef>
            </a:pPr>
            <a:r>
              <a:rPr lang="en-US" altLang="en-US" baseline="30000" dirty="0" smtClean="0"/>
              <a:t>232</a:t>
            </a:r>
            <a:r>
              <a:rPr lang="en-US" altLang="en-US" dirty="0" smtClean="0"/>
              <a:t>Th </a:t>
            </a:r>
            <a:r>
              <a:rPr lang="en-US" altLang="en-US" dirty="0" smtClean="0">
                <a:sym typeface="Symbol" panose="05050102010706020507" pitchFamily="18" charset="2"/>
              </a:rPr>
              <a:t></a:t>
            </a:r>
            <a:r>
              <a:rPr lang="en-US" altLang="en-US" dirty="0" smtClean="0"/>
              <a:t> </a:t>
            </a:r>
            <a:r>
              <a:rPr lang="en-US" altLang="en-US" baseline="30000" dirty="0" smtClean="0"/>
              <a:t>208</a:t>
            </a:r>
            <a:r>
              <a:rPr lang="en-US" altLang="en-US" dirty="0" smtClean="0"/>
              <a:t>Pb</a:t>
            </a:r>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strips(upRight)">
                                      <p:cBhvr>
                                        <p:cTn id="7" dur="1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strips(upRight)">
                                      <p:cBhvr>
                                        <p:cTn id="12" dur="10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strips(upRight)">
                                      <p:cBhvr>
                                        <p:cTn id="17" dur="10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strips(upRight)">
                                      <p:cBhvr>
                                        <p:cTn id="22" dur="1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0A4511A1-D94E-4BC5-AB03-F59336E88AEE}" type="slidenum">
              <a:rPr lang="en-US" altLang="en-US" sz="1400"/>
              <a:pPr eaLnBrk="1" hangingPunct="1">
                <a:spcBef>
                  <a:spcPct val="0"/>
                </a:spcBef>
                <a:buFontTx/>
                <a:buNone/>
              </a:pPr>
              <a:t>25</a:t>
            </a:fld>
            <a:endParaRPr lang="en-US" altLang="en-US" sz="1400"/>
          </a:p>
        </p:txBody>
      </p:sp>
      <p:sp>
        <p:nvSpPr>
          <p:cNvPr id="27651" name="Rectangle 2"/>
          <p:cNvSpPr>
            <a:spLocks noGrp="1" noChangeArrowheads="1"/>
          </p:cNvSpPr>
          <p:nvPr>
            <p:ph type="title"/>
          </p:nvPr>
        </p:nvSpPr>
        <p:spPr>
          <a:xfrm>
            <a:off x="609600" y="0"/>
            <a:ext cx="7772400" cy="1143000"/>
          </a:xfrm>
        </p:spPr>
        <p:txBody>
          <a:bodyPr/>
          <a:lstStyle/>
          <a:p>
            <a:pPr eaLnBrk="1" hangingPunct="1"/>
            <a:r>
              <a:rPr lang="en-US" altLang="en-US" smtClean="0"/>
              <a:t>Pb Is Quite Scarce in the Mantle</a:t>
            </a:r>
          </a:p>
        </p:txBody>
      </p:sp>
      <p:sp>
        <p:nvSpPr>
          <p:cNvPr id="36867" name="Rectangle 3"/>
          <p:cNvSpPr>
            <a:spLocks noGrp="1" noChangeArrowheads="1"/>
          </p:cNvSpPr>
          <p:nvPr>
            <p:ph type="body" idx="1"/>
          </p:nvPr>
        </p:nvSpPr>
        <p:spPr>
          <a:xfrm>
            <a:off x="0" y="1066800"/>
            <a:ext cx="8915400" cy="5029200"/>
          </a:xfrm>
        </p:spPr>
        <p:txBody>
          <a:bodyPr/>
          <a:lstStyle/>
          <a:p>
            <a:pPr lvl="1" eaLnBrk="1" hangingPunct="1">
              <a:lnSpc>
                <a:spcPct val="80000"/>
              </a:lnSpc>
              <a:spcBef>
                <a:spcPts val="600"/>
              </a:spcBef>
              <a:spcAft>
                <a:spcPts val="600"/>
              </a:spcAft>
              <a:buFontTx/>
              <a:buChar char="•"/>
            </a:pPr>
            <a:r>
              <a:rPr lang="en-US" altLang="en-US" sz="2400" dirty="0" smtClean="0"/>
              <a:t>Mantle-derived melts are susceptible to contamination from U-</a:t>
            </a:r>
            <a:r>
              <a:rPr lang="en-US" altLang="en-US" sz="2400" dirty="0" err="1" smtClean="0"/>
              <a:t>Th</a:t>
            </a:r>
            <a:r>
              <a:rPr lang="en-US" altLang="en-US" sz="2400" dirty="0" smtClean="0"/>
              <a:t>-</a:t>
            </a:r>
            <a:r>
              <a:rPr lang="en-US" altLang="en-US" sz="2400" dirty="0" err="1" smtClean="0"/>
              <a:t>Pb</a:t>
            </a:r>
            <a:r>
              <a:rPr lang="en-US" altLang="en-US" sz="2400" dirty="0" smtClean="0"/>
              <a:t>-rich reservoirs which can add a significant proportion to the total </a:t>
            </a:r>
            <a:r>
              <a:rPr lang="en-US" altLang="en-US" sz="2400" dirty="0" err="1" smtClean="0"/>
              <a:t>Pb</a:t>
            </a:r>
            <a:endParaRPr lang="en-US" altLang="en-US" sz="2400" dirty="0" smtClean="0"/>
          </a:p>
          <a:p>
            <a:pPr lvl="1" eaLnBrk="1" hangingPunct="1">
              <a:lnSpc>
                <a:spcPct val="80000"/>
              </a:lnSpc>
              <a:spcBef>
                <a:spcPts val="600"/>
              </a:spcBef>
              <a:spcAft>
                <a:spcPts val="600"/>
              </a:spcAft>
              <a:buFontTx/>
              <a:buChar char="•"/>
            </a:pPr>
            <a:r>
              <a:rPr lang="en-US" altLang="en-US" sz="2400" dirty="0" smtClean="0"/>
              <a:t>U, </a:t>
            </a:r>
            <a:r>
              <a:rPr lang="en-US" altLang="en-US" sz="2400" dirty="0" err="1" smtClean="0"/>
              <a:t>Pb</a:t>
            </a:r>
            <a:r>
              <a:rPr lang="en-US" altLang="en-US" sz="2400" dirty="0" smtClean="0"/>
              <a:t>, and </a:t>
            </a:r>
            <a:r>
              <a:rPr lang="en-US" altLang="en-US" sz="2400" dirty="0" err="1" smtClean="0"/>
              <a:t>Th</a:t>
            </a:r>
            <a:r>
              <a:rPr lang="en-US" altLang="en-US" sz="2400" dirty="0" smtClean="0"/>
              <a:t> are concentrated in sialic reservoirs, such as the continental crust, which develop high concentrations of the radiogenic daughter </a:t>
            </a:r>
            <a:r>
              <a:rPr lang="en-US" altLang="en-US" sz="2400" dirty="0" err="1" smtClean="0"/>
              <a:t>Pb</a:t>
            </a:r>
            <a:r>
              <a:rPr lang="en-US" altLang="en-US" sz="2400" dirty="0" smtClean="0"/>
              <a:t> isotopes</a:t>
            </a:r>
          </a:p>
          <a:p>
            <a:pPr lvl="1" eaLnBrk="1" hangingPunct="1">
              <a:lnSpc>
                <a:spcPct val="80000"/>
              </a:lnSpc>
              <a:spcBef>
                <a:spcPts val="600"/>
              </a:spcBef>
              <a:spcAft>
                <a:spcPts val="600"/>
              </a:spcAft>
              <a:buFontTx/>
              <a:buChar char="•"/>
            </a:pPr>
            <a:r>
              <a:rPr lang="en-US" altLang="en-US" sz="2400" baseline="30000" dirty="0" smtClean="0"/>
              <a:t>204</a:t>
            </a:r>
            <a:r>
              <a:rPr lang="en-US" altLang="en-US" sz="2400" dirty="0" smtClean="0"/>
              <a:t>Pb is non-radiogenic, so </a:t>
            </a:r>
            <a:r>
              <a:rPr lang="en-US" altLang="en-US" sz="2400" baseline="30000" dirty="0" smtClean="0"/>
              <a:t>208</a:t>
            </a:r>
            <a:r>
              <a:rPr lang="en-US" altLang="en-US" sz="2400" dirty="0" smtClean="0"/>
              <a:t>Pb/</a:t>
            </a:r>
            <a:r>
              <a:rPr lang="en-US" altLang="en-US" sz="2400" baseline="30000" dirty="0" smtClean="0"/>
              <a:t>204</a:t>
            </a:r>
            <a:r>
              <a:rPr lang="en-US" altLang="en-US" sz="2400" dirty="0" smtClean="0"/>
              <a:t>Pb, </a:t>
            </a:r>
            <a:r>
              <a:rPr lang="en-US" altLang="en-US" sz="2400" baseline="30000" dirty="0" smtClean="0"/>
              <a:t>207</a:t>
            </a:r>
            <a:r>
              <a:rPr lang="en-US" altLang="en-US" sz="2400" dirty="0" smtClean="0"/>
              <a:t>Pb/</a:t>
            </a:r>
            <a:r>
              <a:rPr lang="en-US" altLang="en-US" sz="2400" baseline="30000" dirty="0" smtClean="0"/>
              <a:t>204</a:t>
            </a:r>
            <a:r>
              <a:rPr lang="en-US" altLang="en-US" sz="2400" dirty="0" smtClean="0"/>
              <a:t>Pb, and </a:t>
            </a:r>
            <a:r>
              <a:rPr lang="en-US" altLang="en-US" sz="2400" baseline="30000" dirty="0" smtClean="0"/>
              <a:t>206</a:t>
            </a:r>
            <a:r>
              <a:rPr lang="en-US" altLang="en-US" sz="2400" dirty="0" smtClean="0"/>
              <a:t>Pb/</a:t>
            </a:r>
            <a:r>
              <a:rPr lang="en-US" altLang="en-US" sz="2400" baseline="30000" dirty="0" smtClean="0"/>
              <a:t>204</a:t>
            </a:r>
            <a:r>
              <a:rPr lang="en-US" altLang="en-US" sz="2400" dirty="0" smtClean="0"/>
              <a:t>Pb increase as U and </a:t>
            </a:r>
            <a:r>
              <a:rPr lang="en-US" altLang="en-US" sz="2400" dirty="0" err="1" smtClean="0"/>
              <a:t>Th</a:t>
            </a:r>
            <a:r>
              <a:rPr lang="en-US" altLang="en-US" sz="2400" dirty="0" smtClean="0"/>
              <a:t> decay</a:t>
            </a:r>
          </a:p>
          <a:p>
            <a:pPr lvl="1" eaLnBrk="1" hangingPunct="1">
              <a:lnSpc>
                <a:spcPct val="80000"/>
              </a:lnSpc>
              <a:spcBef>
                <a:spcPts val="600"/>
              </a:spcBef>
              <a:spcAft>
                <a:spcPts val="600"/>
              </a:spcAft>
              <a:buFontTx/>
              <a:buChar char="•"/>
            </a:pPr>
            <a:r>
              <a:rPr lang="en-US" altLang="en-US" sz="2400" dirty="0" smtClean="0"/>
              <a:t>Oceanic </a:t>
            </a:r>
            <a:r>
              <a:rPr lang="en-US" altLang="en-US" sz="2400" dirty="0" smtClean="0">
                <a:solidFill>
                  <a:schemeClr val="tx2"/>
                </a:solidFill>
              </a:rPr>
              <a:t>crust</a:t>
            </a:r>
            <a:r>
              <a:rPr lang="en-US" altLang="en-US" sz="2400" dirty="0" smtClean="0"/>
              <a:t> has elevated U and </a:t>
            </a:r>
            <a:r>
              <a:rPr lang="en-US" altLang="en-US" sz="2400" dirty="0" err="1" smtClean="0"/>
              <a:t>Th</a:t>
            </a:r>
            <a:r>
              <a:rPr lang="en-US" altLang="en-US" sz="2400" dirty="0" smtClean="0"/>
              <a:t> content (compared to the mantle) as will </a:t>
            </a:r>
            <a:r>
              <a:rPr lang="en-US" altLang="en-US" sz="2400" dirty="0" smtClean="0">
                <a:solidFill>
                  <a:schemeClr val="tx2"/>
                </a:solidFill>
              </a:rPr>
              <a:t>sediments</a:t>
            </a:r>
            <a:r>
              <a:rPr lang="en-US" altLang="en-US" sz="2400" dirty="0" smtClean="0"/>
              <a:t> derived from oceanic and continental crust</a:t>
            </a:r>
          </a:p>
          <a:p>
            <a:pPr lvl="1" eaLnBrk="1" hangingPunct="1">
              <a:lnSpc>
                <a:spcPct val="80000"/>
              </a:lnSpc>
              <a:spcBef>
                <a:spcPts val="600"/>
              </a:spcBef>
              <a:spcAft>
                <a:spcPts val="600"/>
              </a:spcAft>
              <a:buFontTx/>
              <a:buChar char="•"/>
            </a:pPr>
            <a:r>
              <a:rPr lang="en-US" altLang="en-US" sz="2400" dirty="0" err="1" smtClean="0"/>
              <a:t>Pb</a:t>
            </a:r>
            <a:r>
              <a:rPr lang="en-US" altLang="en-US" sz="2400" dirty="0" smtClean="0"/>
              <a:t> is perhaps the most sensitive measure of </a:t>
            </a:r>
            <a:r>
              <a:rPr lang="en-US" altLang="en-US" sz="2400" dirty="0" smtClean="0">
                <a:solidFill>
                  <a:schemeClr val="tx2"/>
                </a:solidFill>
              </a:rPr>
              <a:t>crustal</a:t>
            </a:r>
            <a:r>
              <a:rPr lang="en-US" altLang="en-US" sz="2400" dirty="0" smtClean="0"/>
              <a:t> (including sediment) components in mantle isotopic systems</a:t>
            </a:r>
          </a:p>
          <a:p>
            <a:pPr lvl="1" eaLnBrk="1" hangingPunct="1">
              <a:lnSpc>
                <a:spcPct val="80000"/>
              </a:lnSpc>
              <a:spcBef>
                <a:spcPts val="600"/>
              </a:spcBef>
              <a:spcAft>
                <a:spcPts val="600"/>
              </a:spcAft>
              <a:buFontTx/>
              <a:buChar char="•"/>
            </a:pPr>
            <a:r>
              <a:rPr lang="en-US" altLang="en-US" sz="2400" dirty="0" smtClean="0"/>
              <a:t>Since 99.3% of natural U is </a:t>
            </a:r>
            <a:r>
              <a:rPr lang="en-US" altLang="en-US" sz="2400" baseline="30000" dirty="0" smtClean="0"/>
              <a:t>238</a:t>
            </a:r>
            <a:r>
              <a:rPr lang="en-US" altLang="en-US" sz="2400" dirty="0" smtClean="0"/>
              <a:t>U, the </a:t>
            </a:r>
            <a:r>
              <a:rPr lang="en-US" altLang="en-US" sz="2400" baseline="30000" dirty="0" smtClean="0">
                <a:solidFill>
                  <a:schemeClr val="tx2"/>
                </a:solidFill>
              </a:rPr>
              <a:t>206</a:t>
            </a:r>
            <a:r>
              <a:rPr lang="en-US" altLang="en-US" sz="2400" dirty="0" smtClean="0">
                <a:solidFill>
                  <a:schemeClr val="tx2"/>
                </a:solidFill>
              </a:rPr>
              <a:t>Pb/</a:t>
            </a:r>
            <a:r>
              <a:rPr lang="en-US" altLang="en-US" sz="2400" baseline="30000" dirty="0" smtClean="0">
                <a:solidFill>
                  <a:schemeClr val="tx2"/>
                </a:solidFill>
              </a:rPr>
              <a:t>204</a:t>
            </a:r>
            <a:r>
              <a:rPr lang="en-US" altLang="en-US" sz="2400" dirty="0" smtClean="0">
                <a:solidFill>
                  <a:schemeClr val="tx2"/>
                </a:solidFill>
              </a:rPr>
              <a:t>Pb</a:t>
            </a:r>
            <a:r>
              <a:rPr lang="en-US" altLang="en-US" sz="2400" dirty="0" smtClean="0"/>
              <a:t> will be most sensitive to a crustal-enriched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upRight)">
                                      <p:cBhvr>
                                        <p:cTn id="7" dur="10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strips(upRight)">
                                      <p:cBhvr>
                                        <p:cTn id="12" dur="10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strips(upRight)">
                                      <p:cBhvr>
                                        <p:cTn id="17" dur="10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strips(upRight)">
                                      <p:cBhvr>
                                        <p:cTn id="22" dur="10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36867">
                                            <p:txEl>
                                              <p:pRg st="4" end="4"/>
                                            </p:txEl>
                                          </p:spTgt>
                                        </p:tgtEl>
                                        <p:attrNameLst>
                                          <p:attrName>style.visibility</p:attrName>
                                        </p:attrNameLst>
                                      </p:cBhvr>
                                      <p:to>
                                        <p:strVal val="visible"/>
                                      </p:to>
                                    </p:set>
                                    <p:animEffect transition="in" filter="strips(upRight)">
                                      <p:cBhvr>
                                        <p:cTn id="27" dur="1000"/>
                                        <p:tgtEl>
                                          <p:spTgt spid="36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36867">
                                            <p:txEl>
                                              <p:pRg st="5" end="5"/>
                                            </p:txEl>
                                          </p:spTgt>
                                        </p:tgtEl>
                                        <p:attrNameLst>
                                          <p:attrName>style.visibility</p:attrName>
                                        </p:attrNameLst>
                                      </p:cBhvr>
                                      <p:to>
                                        <p:strVal val="visible"/>
                                      </p:to>
                                    </p:set>
                                    <p:animEffect transition="in" filter="strips(upRight)">
                                      <p:cBhvr>
                                        <p:cTn id="32" dur="1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C934B288-0600-4BD4-878B-38C58DDC452F}" type="slidenum">
              <a:rPr lang="en-US" altLang="en-US" sz="1400"/>
              <a:pPr eaLnBrk="1" hangingPunct="1">
                <a:spcBef>
                  <a:spcPct val="0"/>
                </a:spcBef>
                <a:buFontTx/>
                <a:buNone/>
              </a:pPr>
              <a:t>26</a:t>
            </a:fld>
            <a:endParaRPr lang="en-US" altLang="en-US" sz="1400"/>
          </a:p>
        </p:txBody>
      </p:sp>
      <p:sp>
        <p:nvSpPr>
          <p:cNvPr id="28675" name="Rectangle 2"/>
          <p:cNvSpPr>
            <a:spLocks noGrp="1" noChangeArrowheads="1"/>
          </p:cNvSpPr>
          <p:nvPr>
            <p:ph type="title"/>
          </p:nvPr>
        </p:nvSpPr>
        <p:spPr>
          <a:xfrm>
            <a:off x="533400" y="0"/>
            <a:ext cx="7772400" cy="1143000"/>
          </a:xfrm>
        </p:spPr>
        <p:txBody>
          <a:bodyPr/>
          <a:lstStyle/>
          <a:p>
            <a:pPr eaLnBrk="1" hangingPunct="1"/>
            <a:r>
              <a:rPr lang="en-US" altLang="en-US" sz="4000" smtClean="0"/>
              <a:t>Pb Isotope Ratios for MORB’s and OIB’s, Atlantic and Pacific</a:t>
            </a:r>
          </a:p>
        </p:txBody>
      </p:sp>
      <p:pic>
        <p:nvPicPr>
          <p:cNvPr id="28676" name="Picture 4" descr="Fig 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2296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4"/>
          <p:cNvSpPr>
            <a:spLocks noChangeArrowheads="1"/>
          </p:cNvSpPr>
          <p:nvPr/>
        </p:nvSpPr>
        <p:spPr bwMode="auto">
          <a:xfrm>
            <a:off x="4724400" y="44958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0066FF"/>
                </a:solidFill>
                <a:cs typeface="Arial" panose="020B0604020202020204" pitchFamily="34" charset="0"/>
              </a:rPr>
              <a:t>Figure 14-9. </a:t>
            </a:r>
            <a:r>
              <a:rPr lang="en-US" altLang="en-US" sz="1600" b="1">
                <a:solidFill>
                  <a:srgbClr val="0066FF"/>
                </a:solidFill>
                <a:cs typeface="Times New Roman" panose="02020603050405020304" pitchFamily="18" charset="0"/>
              </a:rPr>
              <a:t>After </a:t>
            </a:r>
            <a:r>
              <a:rPr lang="en-US" altLang="en-US" sz="1600" b="1">
                <a:solidFill>
                  <a:srgbClr val="0066FF"/>
                </a:solidFill>
                <a:cs typeface="Arial" panose="020B0604020202020204" pitchFamily="34" charset="0"/>
              </a:rPr>
              <a:t>Wilson (1989) Igneous Petrogenesis. Kluwer.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355CD25-937D-4DA9-9DF7-881FFF01C2C9}" type="slidenum">
              <a:rPr lang="en-US" altLang="en-US" sz="1400"/>
              <a:pPr eaLnBrk="1" hangingPunct="1">
                <a:spcBef>
                  <a:spcPct val="0"/>
                </a:spcBef>
                <a:buFontTx/>
                <a:buNone/>
              </a:pPr>
              <a:t>27</a:t>
            </a:fld>
            <a:endParaRPr lang="en-US" altLang="en-US" sz="1400"/>
          </a:p>
        </p:txBody>
      </p:sp>
      <p:sp>
        <p:nvSpPr>
          <p:cNvPr id="29699" name="Rectangle 2"/>
          <p:cNvSpPr>
            <a:spLocks noGrp="1" noChangeArrowheads="1"/>
          </p:cNvSpPr>
          <p:nvPr>
            <p:ph type="title"/>
          </p:nvPr>
        </p:nvSpPr>
        <p:spPr>
          <a:xfrm>
            <a:off x="609600" y="0"/>
            <a:ext cx="7772400" cy="1143000"/>
          </a:xfrm>
        </p:spPr>
        <p:txBody>
          <a:bodyPr/>
          <a:lstStyle/>
          <a:p>
            <a:pPr eaLnBrk="1" hangingPunct="1"/>
            <a:r>
              <a:rPr lang="en-US" altLang="en-US" smtClean="0"/>
              <a:t>Origin of HIMU</a:t>
            </a:r>
          </a:p>
        </p:txBody>
      </p:sp>
      <p:sp>
        <p:nvSpPr>
          <p:cNvPr id="37891" name="Rectangle 3"/>
          <p:cNvSpPr>
            <a:spLocks noGrp="1" noChangeArrowheads="1"/>
          </p:cNvSpPr>
          <p:nvPr>
            <p:ph type="body" idx="1"/>
          </p:nvPr>
        </p:nvSpPr>
        <p:spPr>
          <a:xfrm>
            <a:off x="381000" y="1219200"/>
            <a:ext cx="8534400" cy="4114800"/>
          </a:xfrm>
        </p:spPr>
        <p:txBody>
          <a:bodyPr/>
          <a:lstStyle/>
          <a:p>
            <a:pPr eaLnBrk="1" hangingPunct="1">
              <a:spcBef>
                <a:spcPts val="600"/>
              </a:spcBef>
            </a:pPr>
            <a:r>
              <a:rPr lang="en-US" altLang="en-US" sz="2400" smtClean="0"/>
              <a:t>μ = </a:t>
            </a:r>
            <a:r>
              <a:rPr lang="en-US" altLang="en-US" sz="2400" baseline="30000" smtClean="0"/>
              <a:t>238</a:t>
            </a:r>
            <a:r>
              <a:rPr lang="en-US" altLang="en-US" sz="2400" smtClean="0"/>
              <a:t>U/</a:t>
            </a:r>
            <a:r>
              <a:rPr lang="en-US" altLang="en-US" sz="2400" baseline="30000" smtClean="0"/>
              <a:t>204</a:t>
            </a:r>
            <a:r>
              <a:rPr lang="en-US" altLang="en-US" sz="2400" smtClean="0"/>
              <a:t>Pb, and is used to evaluate uranium enrichment</a:t>
            </a:r>
          </a:p>
          <a:p>
            <a:pPr eaLnBrk="1" hangingPunct="1">
              <a:spcBef>
                <a:spcPts val="600"/>
              </a:spcBef>
            </a:pPr>
            <a:r>
              <a:rPr lang="en-US" altLang="en-US" sz="2400" smtClean="0"/>
              <a:t>The </a:t>
            </a:r>
            <a:r>
              <a:rPr lang="en-US" altLang="en-US" sz="2400" smtClean="0">
                <a:solidFill>
                  <a:schemeClr val="tx2"/>
                </a:solidFill>
              </a:rPr>
              <a:t>HIMU</a:t>
            </a:r>
            <a:r>
              <a:rPr lang="en-US" altLang="en-US" sz="2400" smtClean="0"/>
              <a:t> reservoir is quite distinctive in the Pb system, having a very high </a:t>
            </a:r>
            <a:r>
              <a:rPr lang="en-US" altLang="en-US" sz="2400" baseline="30000" smtClean="0"/>
              <a:t>206</a:t>
            </a:r>
            <a:r>
              <a:rPr lang="en-US" altLang="en-US" sz="2400" smtClean="0"/>
              <a:t>Pb/</a:t>
            </a:r>
            <a:r>
              <a:rPr lang="en-US" altLang="en-US" sz="2400" baseline="30000" smtClean="0"/>
              <a:t>204</a:t>
            </a:r>
            <a:r>
              <a:rPr lang="en-US" altLang="en-US" sz="2400" smtClean="0"/>
              <a:t>Pb ratio, suggestive of a source with high U, yet not enriched in Rb, and old enough (&gt; 1 Ga) to develop the observed isotopic ratios by radioactive decay over time</a:t>
            </a:r>
          </a:p>
          <a:p>
            <a:pPr eaLnBrk="1" hangingPunct="1">
              <a:spcBef>
                <a:spcPts val="600"/>
              </a:spcBef>
            </a:pPr>
            <a:r>
              <a:rPr lang="en-US" altLang="en-US" sz="2400" smtClean="0"/>
              <a:t>Several models have been proposed for this reservoir, including subducted and recycled oceanic crust (possibly contaminated by seawater), localized mantle lead loss to the core, and Pb-Rb removal by those dependable (but difficult to document) metasomatic fluids</a:t>
            </a:r>
          </a:p>
          <a:p>
            <a:pPr eaLnBrk="1" hangingPunct="1">
              <a:spcBef>
                <a:spcPts val="600"/>
              </a:spcBef>
            </a:pPr>
            <a:r>
              <a:rPr lang="en-US" altLang="en-US" sz="2400" smtClean="0"/>
              <a:t>The similarity of the rocks from St. Helena Island to the HIMU reservoir has led some workers to call this reservoir the “St. Helena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1ED11D3-2221-4FB2-95D7-08FD4740FE77}" type="slidenum">
              <a:rPr lang="en-US" altLang="en-US" sz="1400"/>
              <a:pPr eaLnBrk="1" hangingPunct="1">
                <a:spcBef>
                  <a:spcPct val="0"/>
                </a:spcBef>
                <a:buFontTx/>
                <a:buNone/>
              </a:pPr>
              <a:t>28</a:t>
            </a:fld>
            <a:endParaRPr lang="en-US" altLang="en-US" sz="1400"/>
          </a:p>
        </p:txBody>
      </p:sp>
      <p:sp>
        <p:nvSpPr>
          <p:cNvPr id="30723" name="Rectangle 2"/>
          <p:cNvSpPr>
            <a:spLocks noGrp="1" noChangeArrowheads="1"/>
          </p:cNvSpPr>
          <p:nvPr>
            <p:ph type="title"/>
          </p:nvPr>
        </p:nvSpPr>
        <p:spPr>
          <a:xfrm>
            <a:off x="228600" y="228600"/>
            <a:ext cx="8915400" cy="1143000"/>
          </a:xfrm>
        </p:spPr>
        <p:txBody>
          <a:bodyPr/>
          <a:lstStyle/>
          <a:p>
            <a:pPr eaLnBrk="1" hangingPunct="1"/>
            <a:r>
              <a:rPr lang="en-US" altLang="en-US" sz="4000" smtClean="0"/>
              <a:t>Pb Isotope Ratios for MORB’s and OIB’s, Atlantic, Pacific &amp; Indian Oceans</a:t>
            </a:r>
          </a:p>
        </p:txBody>
      </p:sp>
      <p:pic>
        <p:nvPicPr>
          <p:cNvPr id="30724" name="Picture 7" descr="Fig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0960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7"/>
          <p:cNvSpPr>
            <a:spLocks noChangeArrowheads="1"/>
          </p:cNvSpPr>
          <p:nvPr/>
        </p:nvSpPr>
        <p:spPr bwMode="auto">
          <a:xfrm>
            <a:off x="609600" y="59436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FF0000"/>
                </a:solidFill>
                <a:cs typeface="Arial" panose="020B0604020202020204" pitchFamily="34" charset="0"/>
              </a:rPr>
              <a:t>Figure 14.10</a:t>
            </a:r>
            <a:r>
              <a:rPr lang="en-US" altLang="en-US" sz="1800" b="1">
                <a:solidFill>
                  <a:schemeClr val="bg2"/>
                </a:solidFill>
                <a:cs typeface="Arial" panose="020B0604020202020204" pitchFamily="34" charset="0"/>
              </a:rPr>
              <a:t> </a:t>
            </a:r>
            <a:r>
              <a:rPr lang="en-US" altLang="en-US" sz="1800" b="1">
                <a:solidFill>
                  <a:schemeClr val="bg2"/>
                </a:solidFill>
                <a:cs typeface="Times New Roman" panose="02020603050405020304" pitchFamily="18" charset="0"/>
              </a:rPr>
              <a:t>After </a:t>
            </a:r>
            <a:r>
              <a:rPr lang="en-US" altLang="en-US" sz="1800" b="1">
                <a:solidFill>
                  <a:schemeClr val="bg2"/>
                </a:solidFill>
                <a:cs typeface="Arial" panose="020B0604020202020204" pitchFamily="34" charset="0"/>
              </a:rPr>
              <a:t>Wilson (1989) Igneous Petrogenesis. Kluwer. Data from Hamelin and Allègre (1985), Hart (1984), Vidal et al. (1984).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E92F59C0-3114-40A5-938C-C3B7C67172AB}" type="slidenum">
              <a:rPr lang="en-US" altLang="en-US" sz="1400"/>
              <a:pPr eaLnBrk="1" hangingPunct="1">
                <a:spcBef>
                  <a:spcPct val="0"/>
                </a:spcBef>
                <a:buFontTx/>
                <a:buNone/>
              </a:pPr>
              <a:t>29</a:t>
            </a:fld>
            <a:endParaRPr lang="en-US" altLang="en-US" sz="1400"/>
          </a:p>
        </p:txBody>
      </p:sp>
      <p:sp>
        <p:nvSpPr>
          <p:cNvPr id="31747" name="Rectangle 2"/>
          <p:cNvSpPr>
            <a:spLocks noGrp="1" noChangeArrowheads="1"/>
          </p:cNvSpPr>
          <p:nvPr>
            <p:ph type="title"/>
          </p:nvPr>
        </p:nvSpPr>
        <p:spPr/>
        <p:txBody>
          <a:bodyPr/>
          <a:lstStyle/>
          <a:p>
            <a:pPr eaLnBrk="1" hangingPunct="1"/>
            <a:r>
              <a:rPr lang="en-US" altLang="en-US" smtClean="0"/>
              <a:t>Isotopic Ratios of Various Reservoirs</a:t>
            </a:r>
          </a:p>
        </p:txBody>
      </p:sp>
      <p:pic>
        <p:nvPicPr>
          <p:cNvPr id="31748" name="Picture 8" descr="TB14_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981200"/>
            <a:ext cx="8229600" cy="401161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1"/>
          <p:cNvSpPr>
            <a:spLocks noGrp="1"/>
          </p:cNvSpPr>
          <p:nvPr>
            <p:ph type="title"/>
          </p:nvPr>
        </p:nvSpPr>
        <p:spPr>
          <a:xfrm>
            <a:off x="5181600" y="609600"/>
            <a:ext cx="3276600" cy="1143000"/>
          </a:xfrm>
        </p:spPr>
        <p:txBody>
          <a:bodyPr/>
          <a:lstStyle/>
          <a:p>
            <a:pPr eaLnBrk="1" hangingPunct="1"/>
            <a:r>
              <a:rPr lang="en-US" altLang="en-US" smtClean="0"/>
              <a:t>Plume Model</a:t>
            </a:r>
          </a:p>
        </p:txBody>
      </p:sp>
      <p:sp>
        <p:nvSpPr>
          <p:cNvPr id="5123" name="Text Placeholder 13"/>
          <p:cNvSpPr>
            <a:spLocks noGrp="1"/>
          </p:cNvSpPr>
          <p:nvPr>
            <p:ph type="body" sz="half" idx="2"/>
          </p:nvPr>
        </p:nvSpPr>
        <p:spPr/>
        <p:txBody>
          <a:bodyPr/>
          <a:lstStyle/>
          <a:p>
            <a:pPr eaLnBrk="1" hangingPunct="1"/>
            <a:r>
              <a:rPr lang="en-US" altLang="en-US" sz="2000" b="1" smtClean="0"/>
              <a:t>Figure 14.2</a:t>
            </a:r>
            <a:r>
              <a:rPr lang="en-US" altLang="en-US" sz="2000" smtClean="0">
                <a:solidFill>
                  <a:schemeClr val="bg2"/>
                </a:solidFill>
              </a:rPr>
              <a:t>  Photograph of a laboratory thermal plume of heated dyed fluid rising buoyantly through a colorless fluid. Note the enlarged plume head, narrow plume tail, and vortex containing entrained colorless fluid of the surroundings. </a:t>
            </a:r>
          </a:p>
          <a:p>
            <a:pPr eaLnBrk="1" hangingPunct="1"/>
            <a:r>
              <a:rPr lang="en-US" altLang="en-US" sz="2000" smtClean="0">
                <a:solidFill>
                  <a:schemeClr val="bg2"/>
                </a:solidFill>
              </a:rPr>
              <a:t>After Campbell (1998) and Griffiths and Campbell (1990).</a:t>
            </a:r>
          </a:p>
          <a:p>
            <a:pPr eaLnBrk="1" hangingPunct="1"/>
            <a:endParaRPr lang="en-US" altLang="en-US" sz="2000" smtClean="0"/>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9EC8B09B-2196-4035-B3F8-2DF37BC5AF35}" type="slidenum">
              <a:rPr lang="en-US" altLang="en-US" sz="1400"/>
              <a:pPr eaLnBrk="1" hangingPunct="1">
                <a:spcBef>
                  <a:spcPct val="0"/>
                </a:spcBef>
                <a:buFontTx/>
                <a:buNone/>
              </a:pPr>
              <a:t>3</a:t>
            </a:fld>
            <a:endParaRPr lang="en-US" altLang="en-US" sz="1400"/>
          </a:p>
        </p:txBody>
      </p:sp>
      <p:pic>
        <p:nvPicPr>
          <p:cNvPr id="5125" name="Picture 5" descr="Fig14-2New"/>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0" y="381000"/>
            <a:ext cx="4800600" cy="519112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7738540-034D-46B4-84F0-E5607B8F5E72}" type="slidenum">
              <a:rPr lang="en-US" altLang="en-US" sz="1400"/>
              <a:pPr eaLnBrk="1" hangingPunct="1">
                <a:spcBef>
                  <a:spcPct val="0"/>
                </a:spcBef>
                <a:buFontTx/>
                <a:buNone/>
              </a:pPr>
              <a:t>30</a:t>
            </a:fld>
            <a:endParaRPr lang="en-US" altLang="en-US" sz="1400"/>
          </a:p>
        </p:txBody>
      </p:sp>
      <p:sp>
        <p:nvSpPr>
          <p:cNvPr id="32771" name="Rectangle 2"/>
          <p:cNvSpPr>
            <a:spLocks noGrp="1" noChangeArrowheads="1"/>
          </p:cNvSpPr>
          <p:nvPr>
            <p:ph type="title"/>
          </p:nvPr>
        </p:nvSpPr>
        <p:spPr>
          <a:xfrm>
            <a:off x="533400" y="0"/>
            <a:ext cx="7772400" cy="1143000"/>
          </a:xfrm>
        </p:spPr>
        <p:txBody>
          <a:bodyPr/>
          <a:lstStyle/>
          <a:p>
            <a:pPr eaLnBrk="1" hangingPunct="1"/>
            <a:r>
              <a:rPr lang="en-US" altLang="en-US" smtClean="0"/>
              <a:t>Pb Isotope Anomaly Contours</a:t>
            </a:r>
          </a:p>
        </p:txBody>
      </p:sp>
      <p:pic>
        <p:nvPicPr>
          <p:cNvPr id="3277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90600"/>
            <a:ext cx="6553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p:cNvSpPr>
            <a:spLocks noChangeArrowheads="1"/>
          </p:cNvSpPr>
          <p:nvPr/>
        </p:nvSpPr>
        <p:spPr bwMode="auto">
          <a:xfrm>
            <a:off x="1828800" y="56388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bg2"/>
                </a:solidFill>
                <a:cs typeface="Arial" panose="020B0604020202020204" pitchFamily="34" charset="0"/>
              </a:rPr>
              <a:t>Figure 14.11. </a:t>
            </a:r>
            <a:r>
              <a:rPr lang="en-US" altLang="en-US" sz="2400">
                <a:solidFill>
                  <a:schemeClr val="bg2"/>
                </a:solidFill>
                <a:cs typeface="Arial" panose="020B0604020202020204" pitchFamily="34" charset="0"/>
              </a:rPr>
              <a:t>From Hart (1984) </a:t>
            </a:r>
            <a:r>
              <a:rPr lang="en-US" altLang="en-US" sz="2400">
                <a:solidFill>
                  <a:schemeClr val="bg2"/>
                </a:solidFill>
                <a:cs typeface="Times New Roman" panose="02020603050405020304" pitchFamily="18" charset="0"/>
              </a:rPr>
              <a:t>Nature, 309, 753-756.</a:t>
            </a:r>
            <a:r>
              <a:rPr lang="en-US" altLang="en-US" sz="2400">
                <a:cs typeface="Arial" panose="020B0604020202020204"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98" descr="Fig-14-19New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572500"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04" name="Rectangle 260"/>
          <p:cNvSpPr>
            <a:spLocks noChangeArrowheads="1"/>
          </p:cNvSpPr>
          <p:nvPr/>
        </p:nvSpPr>
        <p:spPr bwMode="auto">
          <a:xfrm>
            <a:off x="7046913" y="2541588"/>
            <a:ext cx="7937" cy="47625"/>
          </a:xfrm>
          <a:prstGeom prst="rect">
            <a:avLst/>
          </a:prstGeom>
          <a:solidFill>
            <a:srgbClr val="000000"/>
          </a:solidFill>
          <a:ln w="9525">
            <a:noFill/>
            <a:miter lim="800000"/>
            <a:headEnd/>
            <a:tailEnd/>
          </a:ln>
        </p:spPr>
        <p:txBody>
          <a:bodyPr/>
          <a:lstStyle/>
          <a:p>
            <a:pPr eaLnBrk="0" hangingPunct="0">
              <a:defRPr/>
            </a:pPr>
            <a:endParaRPr lang="en-US">
              <a:solidFill>
                <a:srgbClr val="FF9933"/>
              </a:solidFill>
              <a:effectLst>
                <a:outerShdw blurRad="38100" dist="38100" dir="2700000" algn="tl">
                  <a:srgbClr val="000000">
                    <a:alpha val="43137"/>
                  </a:srgbClr>
                </a:outerShdw>
              </a:effectLst>
            </a:endParaRPr>
          </a:p>
        </p:txBody>
      </p:sp>
      <p:sp>
        <p:nvSpPr>
          <p:cNvPr id="57730" name="Rectangle 386"/>
          <p:cNvSpPr>
            <a:spLocks noChangeArrowheads="1"/>
          </p:cNvSpPr>
          <p:nvPr/>
        </p:nvSpPr>
        <p:spPr bwMode="auto">
          <a:xfrm>
            <a:off x="685800" y="3175"/>
            <a:ext cx="7772400" cy="871538"/>
          </a:xfrm>
          <a:prstGeom prst="rect">
            <a:avLst/>
          </a:prstGeom>
          <a:noFill/>
          <a:ln w="9525">
            <a:noFill/>
            <a:miter lim="800000"/>
            <a:headEnd/>
            <a:tailEnd/>
          </a:ln>
          <a:effectLst/>
        </p:spPr>
        <p:txBody>
          <a:bodyPr anchor="ctr"/>
          <a:lstStyle/>
          <a:p>
            <a:pPr algn="ctr" eaLnBrk="0" hangingPunct="0">
              <a:defRPr/>
            </a:pPr>
            <a:r>
              <a:rPr lang="en-US" sz="4400" dirty="0">
                <a:solidFill>
                  <a:schemeClr val="bg1"/>
                </a:solidFill>
              </a:rPr>
              <a:t>Oceanic Volcanism Model</a:t>
            </a:r>
            <a:endParaRPr lang="en-US" sz="4400" dirty="0">
              <a:solidFill>
                <a:schemeClr val="bg1"/>
              </a:solidFill>
              <a:effectLst>
                <a:outerShdw blurRad="38100" dist="38100" dir="2700000" algn="tl">
                  <a:srgbClr val="000000"/>
                </a:outerShdw>
              </a:effectLst>
            </a:endParaRPr>
          </a:p>
        </p:txBody>
      </p:sp>
      <p:sp>
        <p:nvSpPr>
          <p:cNvPr id="41988" name="Rectangle 396"/>
          <p:cNvSpPr>
            <a:spLocks noChangeArrowheads="1"/>
          </p:cNvSpPr>
          <p:nvPr/>
        </p:nvSpPr>
        <p:spPr bwMode="auto">
          <a:xfrm>
            <a:off x="155575" y="6019800"/>
            <a:ext cx="6778625" cy="522288"/>
          </a:xfrm>
          <a:prstGeom prst="rect">
            <a:avLst/>
          </a:prstGeom>
          <a:noFill/>
          <a:ln w="9525">
            <a:noFill/>
            <a:miter lim="800000"/>
            <a:headEnd/>
            <a:tailEnd/>
          </a:ln>
        </p:spPr>
        <p:txBody>
          <a:bodyPr>
            <a:spAutoFit/>
          </a:bodyPr>
          <a:lstStyle/>
          <a:p>
            <a:pPr eaLnBrk="0" hangingPunct="0">
              <a:defRPr/>
            </a:pPr>
            <a:r>
              <a:rPr lang="en-US" sz="1400" b="1" dirty="0">
                <a:solidFill>
                  <a:srgbClr val="000000"/>
                </a:solidFill>
                <a:cs typeface="Arial" charset="0"/>
              </a:rPr>
              <a:t>Figure 14.19. </a:t>
            </a:r>
            <a:r>
              <a:rPr lang="en-US" sz="1400" dirty="0">
                <a:solidFill>
                  <a:srgbClr val="000000"/>
                </a:solidFill>
                <a:effectLst>
                  <a:outerShdw blurRad="38100" dist="38100" dir="2700000" algn="tl">
                    <a:srgbClr val="000000">
                      <a:alpha val="43137"/>
                    </a:srgbClr>
                  </a:outerShdw>
                </a:effectLst>
              </a:rPr>
              <a:t>Schematic model for oceanic volcanism. Nomenclature from </a:t>
            </a:r>
            <a:r>
              <a:rPr lang="en-US" sz="1400" dirty="0" err="1">
                <a:solidFill>
                  <a:srgbClr val="000000"/>
                </a:solidFill>
                <a:effectLst>
                  <a:outerShdw blurRad="38100" dist="38100" dir="2700000" algn="tl">
                    <a:srgbClr val="000000">
                      <a:alpha val="43137"/>
                    </a:srgbClr>
                  </a:outerShdw>
                </a:effectLst>
              </a:rPr>
              <a:t>Zindler</a:t>
            </a:r>
            <a:r>
              <a:rPr lang="en-US" sz="1400" dirty="0">
                <a:solidFill>
                  <a:srgbClr val="000000"/>
                </a:solidFill>
                <a:effectLst>
                  <a:outerShdw blurRad="38100" dist="38100" dir="2700000" algn="tl">
                    <a:srgbClr val="000000">
                      <a:alpha val="43137"/>
                    </a:srgbClr>
                  </a:outerShdw>
                </a:effectLst>
              </a:rPr>
              <a:t> and Hart (1986) and Hart and </a:t>
            </a:r>
            <a:r>
              <a:rPr lang="en-US" sz="1400" dirty="0" err="1">
                <a:solidFill>
                  <a:srgbClr val="000000"/>
                </a:solidFill>
                <a:effectLst>
                  <a:outerShdw blurRad="38100" dist="38100" dir="2700000" algn="tl">
                    <a:srgbClr val="000000">
                      <a:alpha val="43137"/>
                    </a:srgbClr>
                  </a:outerShdw>
                </a:effectLst>
              </a:rPr>
              <a:t>Zindler</a:t>
            </a:r>
            <a:r>
              <a:rPr lang="en-US" sz="1400" dirty="0">
                <a:solidFill>
                  <a:srgbClr val="000000"/>
                </a:solidFill>
                <a:effectLst>
                  <a:outerShdw blurRad="38100" dist="38100" dir="2700000" algn="tl">
                    <a:srgbClr val="000000">
                      <a:alpha val="43137"/>
                    </a:srgbClr>
                  </a:outerShdw>
                </a:effectLst>
              </a:rPr>
              <a:t> (1989).  </a:t>
            </a:r>
            <a:endParaRPr lang="en-US" sz="1400" b="1" dirty="0">
              <a:solidFill>
                <a:srgbClr val="000000"/>
              </a:solidFill>
              <a:cs typeface="Arial" charset="0"/>
            </a:endParaRPr>
          </a:p>
        </p:txBody>
      </p:sp>
      <p:sp>
        <p:nvSpPr>
          <p:cNvPr id="33798" name="Slide Number Placeholder 6"/>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r" eaLnBrk="1" hangingPunct="1">
              <a:spcBef>
                <a:spcPct val="0"/>
              </a:spcBef>
              <a:buClrTx/>
              <a:buSzTx/>
              <a:buFontTx/>
              <a:buNone/>
            </a:pPr>
            <a:fld id="{1024BE33-5E67-4126-8C7F-514AE69CF0DF}" type="slidenum">
              <a:rPr lang="en-US" altLang="en-US" sz="1400">
                <a:solidFill>
                  <a:schemeClr val="bg2"/>
                </a:solidFill>
              </a:rPr>
              <a:pPr algn="r" eaLnBrk="1" hangingPunct="1">
                <a:spcBef>
                  <a:spcPct val="0"/>
                </a:spcBef>
                <a:buClrTx/>
                <a:buSzTx/>
                <a:buFontTx/>
                <a:buNone/>
              </a:pPr>
              <a:t>31</a:t>
            </a:fld>
            <a:endParaRPr lang="en-US" altLang="en-US" sz="160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7046913" y="2541588"/>
            <a:ext cx="7937" cy="47625"/>
          </a:xfrm>
          <a:prstGeom prst="rect">
            <a:avLst/>
          </a:prstGeom>
          <a:solidFill>
            <a:srgbClr val="000000"/>
          </a:solidFill>
          <a:ln w="9525">
            <a:noFill/>
            <a:miter lim="800000"/>
            <a:headEnd/>
            <a:tailEnd/>
          </a:ln>
        </p:spPr>
        <p:txBody>
          <a:bodyPr/>
          <a:lstStyle/>
          <a:p>
            <a:pPr eaLnBrk="0" hangingPunct="0">
              <a:defRPr/>
            </a:pPr>
            <a:endParaRPr lang="en-US">
              <a:solidFill>
                <a:srgbClr val="FF9933"/>
              </a:solidFill>
              <a:effectLst>
                <a:outerShdw blurRad="38100" dist="38100" dir="2700000" algn="tl">
                  <a:srgbClr val="000000">
                    <a:alpha val="43137"/>
                  </a:srgbClr>
                </a:outerShdw>
              </a:effectLst>
            </a:endParaRPr>
          </a:p>
        </p:txBody>
      </p:sp>
      <p:sp>
        <p:nvSpPr>
          <p:cNvPr id="34819" name="Rectangle 4"/>
          <p:cNvSpPr>
            <a:spLocks noChangeArrowheads="1"/>
          </p:cNvSpPr>
          <p:nvPr/>
        </p:nvSpPr>
        <p:spPr bwMode="auto">
          <a:xfrm>
            <a:off x="698500" y="6180138"/>
            <a:ext cx="789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spcBef>
                <a:spcPct val="0"/>
              </a:spcBef>
              <a:buClrTx/>
              <a:buSzTx/>
              <a:buFontTx/>
              <a:buNone/>
            </a:pPr>
            <a:r>
              <a:rPr lang="en-US" altLang="en-US" sz="1400" b="1">
                <a:solidFill>
                  <a:srgbClr val="FF0066"/>
                </a:solidFill>
                <a:cs typeface="Arial" panose="020B0604020202020204" pitchFamily="34" charset="0"/>
              </a:rPr>
              <a:t>Figure 14.21.</a:t>
            </a:r>
            <a:r>
              <a:rPr lang="en-US" altLang="en-US" sz="1400" b="1">
                <a:solidFill>
                  <a:srgbClr val="FF9933"/>
                </a:solidFill>
                <a:cs typeface="Arial" panose="020B0604020202020204" pitchFamily="34" charset="0"/>
              </a:rPr>
              <a:t> </a:t>
            </a:r>
            <a:r>
              <a:rPr lang="en-US" altLang="en-US" sz="1400" baseline="30000">
                <a:solidFill>
                  <a:srgbClr val="000066"/>
                </a:solidFill>
              </a:rPr>
              <a:t>143</a:t>
            </a:r>
            <a:r>
              <a:rPr lang="en-US" altLang="en-US" sz="1400">
                <a:solidFill>
                  <a:srgbClr val="000066"/>
                </a:solidFill>
              </a:rPr>
              <a:t>Nd/</a:t>
            </a:r>
            <a:r>
              <a:rPr lang="en-US" altLang="en-US" sz="1400" baseline="30000">
                <a:solidFill>
                  <a:srgbClr val="000066"/>
                </a:solidFill>
              </a:rPr>
              <a:t>144</a:t>
            </a:r>
            <a:r>
              <a:rPr lang="en-US" altLang="en-US" sz="1400">
                <a:solidFill>
                  <a:srgbClr val="000066"/>
                </a:solidFill>
              </a:rPr>
              <a:t>Nd vs. </a:t>
            </a:r>
            <a:r>
              <a:rPr lang="en-US" altLang="en-US" sz="1400" baseline="30000">
                <a:solidFill>
                  <a:srgbClr val="000066"/>
                </a:solidFill>
              </a:rPr>
              <a:t>87</a:t>
            </a:r>
            <a:r>
              <a:rPr lang="en-US" altLang="en-US" sz="1400">
                <a:solidFill>
                  <a:srgbClr val="000066"/>
                </a:solidFill>
              </a:rPr>
              <a:t>Sr/</a:t>
            </a:r>
            <a:r>
              <a:rPr lang="en-US" altLang="en-US" sz="1400" baseline="30000">
                <a:solidFill>
                  <a:srgbClr val="000066"/>
                </a:solidFill>
              </a:rPr>
              <a:t>86</a:t>
            </a:r>
            <a:r>
              <a:rPr lang="en-US" altLang="en-US" sz="1400">
                <a:solidFill>
                  <a:srgbClr val="000066"/>
                </a:solidFill>
              </a:rPr>
              <a:t>Sr for Maui and Oahu Hawaiian early tholeiitic shield-building, and later alkaline lavas. From Wilson (1989). Copyright © by permission Kluwer Academic Publishers.</a:t>
            </a:r>
            <a:endParaRPr lang="en-US" altLang="en-US" sz="1400" b="1">
              <a:solidFill>
                <a:srgbClr val="000066"/>
              </a:solidFill>
              <a:cs typeface="Arial" panose="020B0604020202020204" pitchFamily="34" charset="0"/>
            </a:endParaRPr>
          </a:p>
        </p:txBody>
      </p:sp>
      <p:pic>
        <p:nvPicPr>
          <p:cNvPr id="34820" name="Picture 5" descr="Fig-14-21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0"/>
            <a:ext cx="6338887"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1676400"/>
            <a:ext cx="3048000" cy="4754563"/>
          </a:xfrm>
          <a:prstGeom prst="rect">
            <a:avLst/>
          </a:prstGeom>
          <a:noFill/>
        </p:spPr>
        <p:txBody>
          <a:bodyPr>
            <a:spAutoFit/>
          </a:bodyPr>
          <a:lstStyle/>
          <a:p>
            <a:pPr marL="231775" indent="-231775" eaLnBrk="0" hangingPunct="0">
              <a:spcBef>
                <a:spcPts val="1200"/>
              </a:spcBef>
              <a:defRPr/>
            </a:pPr>
            <a:r>
              <a:rPr lang="en-US" sz="1700" dirty="0">
                <a:solidFill>
                  <a:srgbClr val="000066"/>
                </a:solidFill>
              </a:rPr>
              <a:t>Odd: </a:t>
            </a:r>
          </a:p>
          <a:p>
            <a:pPr marL="231775" indent="-231775" eaLnBrk="0" hangingPunct="0">
              <a:spcBef>
                <a:spcPts val="1200"/>
              </a:spcBef>
              <a:defRPr/>
            </a:pPr>
            <a:r>
              <a:rPr lang="en-US" sz="1700" dirty="0">
                <a:solidFill>
                  <a:srgbClr val="000066"/>
                </a:solidFill>
              </a:rPr>
              <a:t>   </a:t>
            </a:r>
            <a:r>
              <a:rPr lang="en-US" sz="1700" dirty="0">
                <a:solidFill>
                  <a:srgbClr val="C00000"/>
                </a:solidFill>
              </a:rPr>
              <a:t>Tholeiites</a:t>
            </a:r>
            <a:r>
              <a:rPr lang="en-US" sz="1700" dirty="0">
                <a:solidFill>
                  <a:srgbClr val="000066"/>
                </a:solidFill>
              </a:rPr>
              <a:t> exhibit </a:t>
            </a:r>
            <a:r>
              <a:rPr lang="en-US" sz="1700" dirty="0">
                <a:solidFill>
                  <a:srgbClr val="C00000"/>
                </a:solidFill>
              </a:rPr>
              <a:t>enriched</a:t>
            </a:r>
            <a:r>
              <a:rPr lang="en-US" sz="1700" dirty="0">
                <a:solidFill>
                  <a:srgbClr val="000066"/>
                </a:solidFill>
              </a:rPr>
              <a:t> isotopic characteristics and </a:t>
            </a:r>
            <a:r>
              <a:rPr lang="en-US" sz="1700" dirty="0">
                <a:solidFill>
                  <a:srgbClr val="AAAAFF">
                    <a:lumMod val="50000"/>
                  </a:srgbClr>
                </a:solidFill>
              </a:rPr>
              <a:t>alkalic</a:t>
            </a:r>
            <a:r>
              <a:rPr lang="en-US" sz="1700" dirty="0">
                <a:solidFill>
                  <a:srgbClr val="000066"/>
                </a:solidFill>
              </a:rPr>
              <a:t> is more </a:t>
            </a:r>
            <a:r>
              <a:rPr lang="en-US" sz="1700" dirty="0">
                <a:solidFill>
                  <a:srgbClr val="AAAAFF">
                    <a:lumMod val="50000"/>
                  </a:srgbClr>
                </a:solidFill>
              </a:rPr>
              <a:t>depleted</a:t>
            </a:r>
            <a:r>
              <a:rPr lang="en-US" sz="1700" dirty="0">
                <a:solidFill>
                  <a:srgbClr val="000066"/>
                </a:solidFill>
              </a:rPr>
              <a:t> (opposite to usual mantle trends for OIA-OIT).</a:t>
            </a:r>
          </a:p>
          <a:p>
            <a:pPr marL="231775" indent="-231775" eaLnBrk="0" hangingPunct="0">
              <a:spcBef>
                <a:spcPts val="1200"/>
              </a:spcBef>
              <a:defRPr/>
            </a:pPr>
            <a:r>
              <a:rPr lang="en-US" sz="1700" dirty="0">
                <a:solidFill>
                  <a:srgbClr val="000066"/>
                </a:solidFill>
              </a:rPr>
              <a:t>Probably due to more extensive partial melting in the plume axial area (→ tholeiites) where the deep enriched plume source is concentrated</a:t>
            </a:r>
          </a:p>
          <a:p>
            <a:pPr marL="231775" indent="-231775" eaLnBrk="0" hangingPunct="0">
              <a:spcBef>
                <a:spcPts val="1200"/>
              </a:spcBef>
              <a:defRPr/>
            </a:pPr>
            <a:r>
              <a:rPr lang="en-US" sz="1700" dirty="0">
                <a:solidFill>
                  <a:srgbClr val="000066"/>
                </a:solidFill>
              </a:rPr>
              <a:t>Less extensive partial melting (→ OIA) in the margins where more depleted upper mantle is entrained </a:t>
            </a:r>
          </a:p>
          <a:p>
            <a:pPr eaLnBrk="0" hangingPunct="0">
              <a:defRPr/>
            </a:pPr>
            <a:endParaRPr lang="en-US" sz="1800" dirty="0">
              <a:solidFill>
                <a:srgbClr val="FF9933"/>
              </a:solidFill>
              <a:effectLst>
                <a:outerShdw blurRad="38100" dist="38100" dir="2700000" algn="tl">
                  <a:srgbClr val="000000">
                    <a:alpha val="43137"/>
                  </a:srgbClr>
                </a:outerShdw>
              </a:effectLst>
            </a:endParaRPr>
          </a:p>
        </p:txBody>
      </p:sp>
      <p:sp>
        <p:nvSpPr>
          <p:cNvPr id="34822" name="Rectangle 5"/>
          <p:cNvSpPr>
            <a:spLocks noChangeArrowheads="1"/>
          </p:cNvSpPr>
          <p:nvPr/>
        </p:nvSpPr>
        <p:spPr bwMode="auto">
          <a:xfrm>
            <a:off x="0" y="228600"/>
            <a:ext cx="289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eaLnBrk="1" hangingPunct="1">
              <a:spcBef>
                <a:spcPct val="0"/>
              </a:spcBef>
              <a:buClrTx/>
              <a:buSzTx/>
              <a:buFontTx/>
              <a:buNone/>
            </a:pPr>
            <a:r>
              <a:rPr lang="en-US" altLang="en-US" baseline="30000">
                <a:solidFill>
                  <a:schemeClr val="bg1"/>
                </a:solidFill>
              </a:rPr>
              <a:t>143</a:t>
            </a:r>
            <a:r>
              <a:rPr lang="en-US" altLang="en-US">
                <a:solidFill>
                  <a:schemeClr val="bg1"/>
                </a:solidFill>
              </a:rPr>
              <a:t>Nd</a:t>
            </a:r>
            <a:r>
              <a:rPr lang="en-US" altLang="en-US" baseline="30000">
                <a:solidFill>
                  <a:schemeClr val="bg1"/>
                </a:solidFill>
              </a:rPr>
              <a:t>/ 144</a:t>
            </a:r>
            <a:r>
              <a:rPr lang="en-US" altLang="en-US">
                <a:solidFill>
                  <a:schemeClr val="bg1"/>
                </a:solidFill>
              </a:rPr>
              <a:t>Nd vs. </a:t>
            </a:r>
            <a:r>
              <a:rPr lang="en-US" altLang="en-US" baseline="30000">
                <a:solidFill>
                  <a:schemeClr val="bg1"/>
                </a:solidFill>
              </a:rPr>
              <a:t>87</a:t>
            </a:r>
            <a:r>
              <a:rPr lang="en-US" altLang="en-US">
                <a:solidFill>
                  <a:schemeClr val="bg1"/>
                </a:solidFill>
              </a:rPr>
              <a:t>Sr</a:t>
            </a:r>
            <a:r>
              <a:rPr lang="en-US" altLang="en-US" baseline="30000">
                <a:solidFill>
                  <a:schemeClr val="bg1"/>
                </a:solidFill>
              </a:rPr>
              <a:t>/ 86</a:t>
            </a:r>
            <a:r>
              <a:rPr lang="en-US" altLang="en-US">
                <a:solidFill>
                  <a:schemeClr val="bg1"/>
                </a:solidFill>
              </a:rPr>
              <a:t>Sr, Hawaii </a:t>
            </a:r>
          </a:p>
        </p:txBody>
      </p:sp>
      <p:sp>
        <p:nvSpPr>
          <p:cNvPr id="34823" name="Slide Number Placeholder 6"/>
          <p:cNvSpPr txBox="1">
            <a:spLocks/>
          </p:cNvSpPr>
          <p:nvPr/>
        </p:nvSpPr>
        <p:spPr bwMode="auto">
          <a:xfrm>
            <a:off x="70104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CC00"/>
              </a:buClr>
              <a:buSzPct val="50000"/>
              <a:buFont typeface="Monotype Sorts" panose="05010101010101010101" pitchFamily="2" charset="2"/>
              <a:buChar char="l"/>
              <a:defRPr sz="3200">
                <a:solidFill>
                  <a:schemeClr val="accent1"/>
                </a:solidFill>
                <a:latin typeface="Times New Roman" panose="02020603050405020304" pitchFamily="18" charset="0"/>
              </a:defRPr>
            </a:lvl1pPr>
            <a:lvl2pPr marL="742950" indent="-285750" eaLnBrk="0" hangingPunct="0">
              <a:spcBef>
                <a:spcPct val="20000"/>
              </a:spcBef>
              <a:buClr>
                <a:srgbClr val="FF0066"/>
              </a:buClr>
              <a:buSzPct val="60000"/>
              <a:buFont typeface="Monotype Sorts" panose="05010101010101010101" pitchFamily="2" charset="2"/>
              <a:buChar char="F"/>
              <a:defRPr sz="2800">
                <a:solidFill>
                  <a:schemeClr val="accent1"/>
                </a:solidFill>
                <a:latin typeface="Times New Roman" panose="02020603050405020304" pitchFamily="18" charset="0"/>
              </a:defRPr>
            </a:lvl2pPr>
            <a:lvl3pPr marL="1143000" indent="-228600" eaLnBrk="0" hangingPunct="0">
              <a:spcBef>
                <a:spcPct val="20000"/>
              </a:spcBef>
              <a:buClr>
                <a:srgbClr val="0066FF"/>
              </a:buClr>
              <a:buSzPct val="50000"/>
              <a:buFont typeface="Monotype Sorts" panose="05010101010101010101" pitchFamily="2" charset="2"/>
              <a:buChar char="s"/>
              <a:defRPr sz="2400">
                <a:solidFill>
                  <a:schemeClr val="accent1"/>
                </a:solidFill>
                <a:latin typeface="Times New Roman" panose="02020603050405020304" pitchFamily="18" charset="0"/>
              </a:defRPr>
            </a:lvl3pPr>
            <a:lvl4pPr marL="1600200" indent="-228600" eaLnBrk="0" hangingPunct="0">
              <a:spcBef>
                <a:spcPct val="20000"/>
              </a:spcBef>
              <a:buClr>
                <a:schemeClr val="hlink"/>
              </a:buClr>
              <a:buSzPct val="50000"/>
              <a:buFont typeface="Monotype Sorts" panose="05010101010101010101" pitchFamily="2" charset="2"/>
              <a:buChar char="i"/>
              <a:defRPr sz="2000">
                <a:solidFill>
                  <a:schemeClr val="accent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accent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accent1"/>
                </a:solidFill>
                <a:latin typeface="Times New Roman" panose="02020603050405020304" pitchFamily="18" charset="0"/>
              </a:defRPr>
            </a:lvl9pPr>
          </a:lstStyle>
          <a:p>
            <a:pPr algn="r" eaLnBrk="1" hangingPunct="1">
              <a:spcBef>
                <a:spcPct val="0"/>
              </a:spcBef>
              <a:buClrTx/>
              <a:buSzTx/>
              <a:buFontTx/>
              <a:buNone/>
            </a:pPr>
            <a:fld id="{E36910F2-12F4-4E79-9591-A8B00F706377}" type="slidenum">
              <a:rPr lang="en-US" altLang="en-US" sz="1400">
                <a:solidFill>
                  <a:schemeClr val="bg2"/>
                </a:solidFill>
              </a:rPr>
              <a:pPr algn="r" eaLnBrk="1" hangingPunct="1">
                <a:spcBef>
                  <a:spcPct val="0"/>
                </a:spcBef>
                <a:buClrTx/>
                <a:buSzTx/>
                <a:buFontTx/>
                <a:buNone/>
              </a:pPr>
              <a:t>32</a:t>
            </a:fld>
            <a:endParaRPr lang="en-US" altLang="en-US" sz="140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685800" y="228600"/>
            <a:ext cx="7772400" cy="1143000"/>
          </a:xfrm>
        </p:spPr>
        <p:txBody>
          <a:bodyPr/>
          <a:lstStyle/>
          <a:p>
            <a:r>
              <a:rPr lang="en-US" altLang="en-US" smtClean="0"/>
              <a:t>OIB Magma Types</a:t>
            </a:r>
          </a:p>
        </p:txBody>
      </p:sp>
      <p:sp>
        <p:nvSpPr>
          <p:cNvPr id="6147" name="Content Placeholder 6"/>
          <p:cNvSpPr>
            <a:spLocks noGrp="1"/>
          </p:cNvSpPr>
          <p:nvPr>
            <p:ph idx="1"/>
          </p:nvPr>
        </p:nvSpPr>
        <p:spPr>
          <a:xfrm>
            <a:off x="685800" y="1295400"/>
            <a:ext cx="7772400" cy="4114800"/>
          </a:xfrm>
        </p:spPr>
        <p:txBody>
          <a:bodyPr/>
          <a:lstStyle/>
          <a:p>
            <a:r>
              <a:rPr lang="en-US" altLang="en-US" smtClean="0"/>
              <a:t>There are two principal magma series seen in OIB</a:t>
            </a:r>
          </a:p>
          <a:p>
            <a:pPr lvl="1">
              <a:buFont typeface="Wingdings" panose="05000000000000000000" pitchFamily="2" charset="2"/>
              <a:buChar char="§"/>
            </a:pPr>
            <a:r>
              <a:rPr lang="en-US" altLang="en-US" smtClean="0"/>
              <a:t>OIT – stands for Ocean Island Tholeiite</a:t>
            </a:r>
          </a:p>
          <a:p>
            <a:pPr lvl="2"/>
            <a:r>
              <a:rPr lang="en-US" altLang="en-US" smtClean="0"/>
              <a:t>Hawaii is a good example</a:t>
            </a:r>
          </a:p>
          <a:p>
            <a:pPr lvl="1">
              <a:buFont typeface="Wingdings" panose="05000000000000000000" pitchFamily="2" charset="2"/>
              <a:buChar char="§"/>
            </a:pPr>
            <a:r>
              <a:rPr lang="en-US" altLang="en-US" smtClean="0"/>
              <a:t>OIA – Ocean Island Alkaline Basalt</a:t>
            </a:r>
          </a:p>
          <a:p>
            <a:pPr lvl="2"/>
            <a:r>
              <a:rPr lang="en-US" altLang="en-US" smtClean="0"/>
              <a:t>Examples: Canary Islands, the Azores, Ascension, Tristan de Cunha, and Gough Islands in the Atlantic, as well as Tahiti in the Pacific.</a:t>
            </a:r>
          </a:p>
          <a:p>
            <a:pPr lvl="2"/>
            <a:r>
              <a:rPr lang="en-US" altLang="en-US" smtClean="0"/>
              <a:t>Silica undersaturated subseries is the more common type</a:t>
            </a:r>
          </a:p>
          <a:p>
            <a:pPr lvl="2"/>
            <a:r>
              <a:rPr lang="en-US" altLang="en-US" smtClean="0"/>
              <a:t>Slightly silica saturated is less common</a:t>
            </a: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62A81919-81AF-4FB8-B1E9-2DD7F28AB9A7}" type="slidenum">
              <a:rPr lang="en-US" altLang="en-US" sz="1400"/>
              <a:pPr eaLnBrk="1" hangingPunct="1">
                <a:spcBef>
                  <a:spcPct val="0"/>
                </a:spcBef>
                <a:buFontTx/>
                <a:buNone/>
              </a:pPr>
              <a:t>4</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Hawaii</a:t>
            </a:r>
          </a:p>
        </p:txBody>
      </p:sp>
      <p:sp>
        <p:nvSpPr>
          <p:cNvPr id="7171" name="Content Placeholder 2"/>
          <p:cNvSpPr>
            <a:spLocks noGrp="1"/>
          </p:cNvSpPr>
          <p:nvPr>
            <p:ph idx="1"/>
          </p:nvPr>
        </p:nvSpPr>
        <p:spPr/>
        <p:txBody>
          <a:bodyPr/>
          <a:lstStyle/>
          <a:p>
            <a:r>
              <a:rPr lang="en-US" altLang="en-US" dirty="0" smtClean="0"/>
              <a:t>Best studied of the oceanic islands, by far</a:t>
            </a:r>
          </a:p>
          <a:p>
            <a:r>
              <a:rPr lang="en-US" altLang="en-US" dirty="0" smtClean="0"/>
              <a:t>Typical eruption sequence</a:t>
            </a:r>
          </a:p>
          <a:p>
            <a:pPr lvl="1">
              <a:buFont typeface="Wingdings" panose="05000000000000000000" pitchFamily="2" charset="2"/>
              <a:buChar char="§"/>
            </a:pPr>
            <a:r>
              <a:rPr lang="en-US" altLang="en-US" dirty="0" smtClean="0"/>
              <a:t>Pre-</a:t>
            </a:r>
            <a:r>
              <a:rPr lang="en-US" altLang="en-US" dirty="0" err="1" smtClean="0"/>
              <a:t>sheild</a:t>
            </a:r>
            <a:endParaRPr lang="en-US" altLang="en-US" dirty="0" smtClean="0"/>
          </a:p>
          <a:p>
            <a:pPr lvl="1">
              <a:buFont typeface="Wingdings" panose="05000000000000000000" pitchFamily="2" charset="2"/>
              <a:buChar char="§"/>
            </a:pPr>
            <a:r>
              <a:rPr lang="en-US" altLang="en-US" dirty="0" smtClean="0"/>
              <a:t>Shield-building</a:t>
            </a:r>
          </a:p>
          <a:p>
            <a:pPr lvl="1">
              <a:buFont typeface="Wingdings" panose="05000000000000000000" pitchFamily="2" charset="2"/>
              <a:buChar char="§"/>
            </a:pPr>
            <a:r>
              <a:rPr lang="en-US" altLang="en-US" dirty="0" smtClean="0"/>
              <a:t>Post-shield</a:t>
            </a:r>
          </a:p>
          <a:p>
            <a:pPr lvl="1">
              <a:buFont typeface="Wingdings" panose="05000000000000000000" pitchFamily="2" charset="2"/>
              <a:buChar char="§"/>
            </a:pPr>
            <a:r>
              <a:rPr lang="en-US" altLang="en-US" dirty="0" smtClean="0"/>
              <a:t>Post-erosional</a:t>
            </a:r>
          </a:p>
          <a:p>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8B64708-1652-45AF-8C0E-54C88E771088}" type="slidenum">
              <a:rPr lang="en-US" altLang="en-US" sz="1400"/>
              <a:pPr eaLnBrk="1" hangingPunct="1">
                <a:spcBef>
                  <a:spcPct val="0"/>
                </a:spcBef>
                <a:buFontTx/>
                <a:buNone/>
              </a:pPr>
              <a:t>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Is Hawaii Typical?</a:t>
            </a:r>
          </a:p>
        </p:txBody>
      </p:sp>
      <p:sp>
        <p:nvSpPr>
          <p:cNvPr id="8195" name="Content Placeholder 2"/>
          <p:cNvSpPr>
            <a:spLocks noGrp="1"/>
          </p:cNvSpPr>
          <p:nvPr>
            <p:ph idx="1"/>
          </p:nvPr>
        </p:nvSpPr>
        <p:spPr/>
        <p:txBody>
          <a:bodyPr/>
          <a:lstStyle/>
          <a:p>
            <a:r>
              <a:rPr lang="en-US" altLang="en-US" sz="2800" dirty="0" smtClean="0"/>
              <a:t>Do the Hawaiian Islands represent a broad trend in the evolution of oceanic intraplate volcanos? </a:t>
            </a:r>
          </a:p>
          <a:p>
            <a:pPr lvl="1">
              <a:buFont typeface="Wingdings" panose="05000000000000000000" pitchFamily="2" charset="2"/>
              <a:buChar char="§"/>
            </a:pPr>
            <a:r>
              <a:rPr lang="en-US" altLang="en-US" sz="2400" dirty="0" smtClean="0"/>
              <a:t>There is a great lack of data for most other islands</a:t>
            </a:r>
          </a:p>
          <a:p>
            <a:pPr lvl="1">
              <a:buFont typeface="Wingdings" panose="05000000000000000000" pitchFamily="2" charset="2"/>
              <a:buChar char="§"/>
            </a:pPr>
            <a:r>
              <a:rPr lang="en-US" altLang="en-US" sz="2400" dirty="0" smtClean="0"/>
              <a:t>Many are small, and most have not been extensively studied</a:t>
            </a:r>
          </a:p>
          <a:p>
            <a:pPr lvl="1">
              <a:buFont typeface="Wingdings" panose="05000000000000000000" pitchFamily="2" charset="2"/>
              <a:buChar char="§"/>
            </a:pPr>
            <a:r>
              <a:rPr lang="en-US" altLang="en-US" sz="2400" dirty="0" smtClean="0"/>
              <a:t>If the Hawaiian processes are general, than alkaline islands should be tholeiitic underwater</a:t>
            </a:r>
          </a:p>
          <a:p>
            <a:pPr lvl="1">
              <a:buFont typeface="Wingdings" panose="05000000000000000000" pitchFamily="2" charset="2"/>
              <a:buChar char="§"/>
            </a:pPr>
            <a:r>
              <a:rPr lang="en-US" altLang="en-US" sz="2400" dirty="0" smtClean="0"/>
              <a:t>This has not been tested because of cost constraints, and the very real difficulties of drilling in the turbulent waters near an island</a:t>
            </a:r>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505E8057-D907-42C6-BF3E-F1FBC3AEDBD6}" type="slidenum">
              <a:rPr lang="en-US" altLang="en-US" sz="1400"/>
              <a:pPr eaLnBrk="1" hangingPunct="1">
                <a:spcBef>
                  <a:spcPct val="0"/>
                </a:spcBef>
                <a:buFontTx/>
                <a:buNone/>
              </a:pPr>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3F79ACD4-1141-4C81-9A21-D6023CE4AE28}" type="slidenum">
              <a:rPr lang="en-US" altLang="en-US" sz="1400"/>
              <a:pPr eaLnBrk="1" hangingPunct="1">
                <a:spcBef>
                  <a:spcPct val="0"/>
                </a:spcBef>
                <a:buFontTx/>
                <a:buNone/>
              </a:pPr>
              <a:t>7</a:t>
            </a:fld>
            <a:endParaRPr lang="en-US" altLang="en-US" sz="1400"/>
          </a:p>
        </p:txBody>
      </p:sp>
      <p:sp>
        <p:nvSpPr>
          <p:cNvPr id="9219" name="Rectangle 2"/>
          <p:cNvSpPr>
            <a:spLocks noGrp="1" noChangeArrowheads="1"/>
          </p:cNvSpPr>
          <p:nvPr>
            <p:ph type="title"/>
          </p:nvPr>
        </p:nvSpPr>
        <p:spPr>
          <a:xfrm>
            <a:off x="609600" y="228600"/>
            <a:ext cx="7772400" cy="990600"/>
          </a:xfrm>
        </p:spPr>
        <p:txBody>
          <a:bodyPr/>
          <a:lstStyle/>
          <a:p>
            <a:pPr eaLnBrk="1" hangingPunct="1"/>
            <a:r>
              <a:rPr lang="en-US" altLang="en-US" dirty="0" smtClean="0"/>
              <a:t>OIT vs. MORB Chemistry</a:t>
            </a:r>
          </a:p>
        </p:txBody>
      </p:sp>
      <p:pic>
        <p:nvPicPr>
          <p:cNvPr id="9220" name="Picture 9" descr="TB14_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219200"/>
            <a:ext cx="3556000" cy="5334000"/>
          </a:xfrm>
          <a:noFill/>
        </p:spPr>
      </p:pic>
      <p:pic>
        <p:nvPicPr>
          <p:cNvPr id="9221" name="Picture 11" descr="T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90600"/>
            <a:ext cx="33448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28810C75-DDE8-44DC-8C48-05E6B8C41403}" type="slidenum">
              <a:rPr lang="en-US" altLang="en-US" sz="1400"/>
              <a:pPr eaLnBrk="1" hangingPunct="1">
                <a:spcBef>
                  <a:spcPct val="0"/>
                </a:spcBef>
                <a:buFontTx/>
                <a:buNone/>
              </a:pPr>
              <a:t>8</a:t>
            </a:fld>
            <a:endParaRPr lang="en-US" altLang="en-US" sz="1400"/>
          </a:p>
        </p:txBody>
      </p:sp>
      <p:sp>
        <p:nvSpPr>
          <p:cNvPr id="10243" name="Rectangle 2"/>
          <p:cNvSpPr>
            <a:spLocks noGrp="1" noChangeArrowheads="1"/>
          </p:cNvSpPr>
          <p:nvPr>
            <p:ph type="title"/>
          </p:nvPr>
        </p:nvSpPr>
        <p:spPr>
          <a:xfrm>
            <a:off x="4876800" y="609600"/>
            <a:ext cx="4114800" cy="3810000"/>
          </a:xfrm>
        </p:spPr>
        <p:txBody>
          <a:bodyPr/>
          <a:lstStyle/>
          <a:p>
            <a:pPr eaLnBrk="1" hangingPunct="1"/>
            <a:r>
              <a:rPr lang="en-US" altLang="en-US" smtClean="0"/>
              <a:t>Chemistry of Silica Undersaturated Alkaline Series</a:t>
            </a:r>
          </a:p>
        </p:txBody>
      </p:sp>
      <p:pic>
        <p:nvPicPr>
          <p:cNvPr id="10244" name="Picture 8" descr="TB14_0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457200"/>
            <a:ext cx="3962400" cy="59436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7D8B3EF1-C9AA-4F6D-A15A-5DE16635FBF0}" type="slidenum">
              <a:rPr lang="en-US" altLang="en-US" sz="1400"/>
              <a:pPr eaLnBrk="1" hangingPunct="1">
                <a:spcBef>
                  <a:spcPct val="0"/>
                </a:spcBef>
                <a:buFontTx/>
                <a:buNone/>
              </a:pPr>
              <a:t>9</a:t>
            </a:fld>
            <a:endParaRPr lang="en-US" altLang="en-US" sz="1400"/>
          </a:p>
        </p:txBody>
      </p:sp>
      <p:sp>
        <p:nvSpPr>
          <p:cNvPr id="11267" name="Rectangle 2"/>
          <p:cNvSpPr>
            <a:spLocks noGrp="1" noChangeArrowheads="1"/>
          </p:cNvSpPr>
          <p:nvPr>
            <p:ph type="title"/>
          </p:nvPr>
        </p:nvSpPr>
        <p:spPr>
          <a:xfrm>
            <a:off x="4724400" y="1981200"/>
            <a:ext cx="4419600" cy="1143000"/>
          </a:xfrm>
        </p:spPr>
        <p:txBody>
          <a:bodyPr/>
          <a:lstStyle/>
          <a:p>
            <a:pPr eaLnBrk="1" hangingPunct="1"/>
            <a:r>
              <a:rPr lang="en-US" altLang="en-US" smtClean="0"/>
              <a:t>Chemistry of Silica Oversaturated Alkaline Series</a:t>
            </a:r>
          </a:p>
        </p:txBody>
      </p:sp>
      <p:pic>
        <p:nvPicPr>
          <p:cNvPr id="11268" name="Picture 8" descr="TB14_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381000"/>
            <a:ext cx="4370388" cy="6096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00"/>
      </a:dk1>
      <a:lt1>
        <a:srgbClr val="FF9933"/>
      </a:lt1>
      <a:dk2>
        <a:srgbClr val="0000FF"/>
      </a:dk2>
      <a:lt2>
        <a:srgbClr val="FFFF00"/>
      </a:lt2>
      <a:accent1>
        <a:srgbClr val="FF9900"/>
      </a:accent1>
      <a:accent2>
        <a:srgbClr val="00FFFF"/>
      </a:accent2>
      <a:accent3>
        <a:srgbClr val="AAAAFF"/>
      </a:accent3>
      <a:accent4>
        <a:srgbClr val="DA822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68651</TotalTime>
  <Words>5540</Words>
  <Application>Microsoft Office PowerPoint</Application>
  <PresentationFormat>On-screen Show (4:3)</PresentationFormat>
  <Paragraphs>312</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Monotype Sorts</vt:lpstr>
      <vt:lpstr>Symbol</vt:lpstr>
      <vt:lpstr>Times New Roman</vt:lpstr>
      <vt:lpstr>Wingdings</vt:lpstr>
      <vt:lpstr>Default Design</vt:lpstr>
      <vt:lpstr>1_Default Design</vt:lpstr>
      <vt:lpstr>Petrology Lecture 8</vt:lpstr>
      <vt:lpstr>Hot Spots, Trails, and  Aseismic Ridges</vt:lpstr>
      <vt:lpstr>Plume Model</vt:lpstr>
      <vt:lpstr>OIB Magma Types</vt:lpstr>
      <vt:lpstr>Hawaii</vt:lpstr>
      <vt:lpstr>Is Hawaii Typical?</vt:lpstr>
      <vt:lpstr>OIT vs. MORB Chemistry</vt:lpstr>
      <vt:lpstr>Chemistry of Silica Undersaturated Alkaline Series</vt:lpstr>
      <vt:lpstr>Chemistry of Silica Oversaturated Alkaline Series</vt:lpstr>
      <vt:lpstr>Alkali vs. Silica</vt:lpstr>
      <vt:lpstr>SiO2- NaAlSiO4- KAlSiO4 - H2O </vt:lpstr>
      <vt:lpstr>Alkali/ Silica Ratios, Ocean Islands</vt:lpstr>
      <vt:lpstr>OIB Trace Element Chemistry</vt:lpstr>
      <vt:lpstr>K/Ba Ratio</vt:lpstr>
      <vt:lpstr>REE for OIB,  N-MORB, and  E-MORB</vt:lpstr>
      <vt:lpstr>Spider Diagram for OIB</vt:lpstr>
      <vt:lpstr>Nb/U ratio</vt:lpstr>
      <vt:lpstr>Mixing of Reservoirs</vt:lpstr>
      <vt:lpstr>Isotope Ratios for OIB and MORB</vt:lpstr>
      <vt:lpstr>Mantle Reservoirs</vt:lpstr>
      <vt:lpstr>PowerPoint Presentation</vt:lpstr>
      <vt:lpstr>PowerPoint Presentation</vt:lpstr>
      <vt:lpstr>PowerPoint Presentation</vt:lpstr>
      <vt:lpstr>Pb Isotopes</vt:lpstr>
      <vt:lpstr>Pb Is Quite Scarce in the Mantle</vt:lpstr>
      <vt:lpstr>Pb Isotope Ratios for MORB’s and OIB’s, Atlantic and Pacific</vt:lpstr>
      <vt:lpstr>Origin of HIMU</vt:lpstr>
      <vt:lpstr>Pb Isotope Ratios for MORB’s and OIB’s, Atlantic, Pacific &amp; Indian Oceans</vt:lpstr>
      <vt:lpstr>Isotopic Ratios of Various Reservoirs</vt:lpstr>
      <vt:lpstr>Pb Isotope Anomaly Contours</vt:lpstr>
      <vt:lpstr>PowerPoint Presentation</vt:lpstr>
      <vt:lpstr>PowerPoint Presentation</vt:lpstr>
    </vt:vector>
  </TitlesOfParts>
  <Company>FAU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Petrology</dc:title>
  <dc:creator>dwarburton</dc:creator>
  <cp:lastModifiedBy>David Warburton</cp:lastModifiedBy>
  <cp:revision>94</cp:revision>
  <dcterms:created xsi:type="dcterms:W3CDTF">2001-10-22T14:43:59Z</dcterms:created>
  <dcterms:modified xsi:type="dcterms:W3CDTF">2019-03-19T16:03:24Z</dcterms:modified>
</cp:coreProperties>
</file>