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280" r:id="rId3"/>
    <p:sldId id="281" r:id="rId4"/>
    <p:sldId id="282" r:id="rId5"/>
    <p:sldId id="283" r:id="rId6"/>
    <p:sldId id="284" r:id="rId7"/>
    <p:sldId id="285" r:id="rId8"/>
    <p:sldId id="286" r:id="rId9"/>
    <p:sldId id="257" r:id="rId10"/>
    <p:sldId id="258" r:id="rId11"/>
    <p:sldId id="259" r:id="rId12"/>
    <p:sldId id="260" r:id="rId13"/>
    <p:sldId id="311" r:id="rId14"/>
    <p:sldId id="261" r:id="rId15"/>
    <p:sldId id="312" r:id="rId16"/>
    <p:sldId id="313" r:id="rId17"/>
    <p:sldId id="314" r:id="rId18"/>
    <p:sldId id="262" r:id="rId19"/>
    <p:sldId id="263" r:id="rId20"/>
    <p:sldId id="264" r:id="rId21"/>
    <p:sldId id="265" r:id="rId22"/>
    <p:sldId id="287" r:id="rId23"/>
    <p:sldId id="288" r:id="rId24"/>
    <p:sldId id="315" r:id="rId25"/>
    <p:sldId id="289" r:id="rId26"/>
    <p:sldId id="316" r:id="rId27"/>
    <p:sldId id="292" r:id="rId28"/>
    <p:sldId id="276" r:id="rId29"/>
    <p:sldId id="277" r:id="rId30"/>
    <p:sldId id="278" r:id="rId31"/>
    <p:sldId id="279" r:id="rId32"/>
    <p:sldId id="293" r:id="rId33"/>
    <p:sldId id="266" r:id="rId34"/>
    <p:sldId id="309" r:id="rId35"/>
    <p:sldId id="294" r:id="rId36"/>
    <p:sldId id="295" r:id="rId37"/>
    <p:sldId id="296" r:id="rId38"/>
    <p:sldId id="297" r:id="rId39"/>
    <p:sldId id="272" r:id="rId40"/>
    <p:sldId id="298" r:id="rId41"/>
    <p:sldId id="299" r:id="rId42"/>
    <p:sldId id="300" r:id="rId43"/>
    <p:sldId id="302" r:id="rId44"/>
    <p:sldId id="267" r:id="rId45"/>
    <p:sldId id="303" r:id="rId46"/>
    <p:sldId id="268" r:id="rId47"/>
    <p:sldId id="301" r:id="rId48"/>
    <p:sldId id="269" r:id="rId49"/>
    <p:sldId id="304" r:id="rId50"/>
    <p:sldId id="310" r:id="rId51"/>
    <p:sldId id="305" r:id="rId52"/>
    <p:sldId id="306" r:id="rId53"/>
    <p:sldId id="317" r:id="rId54"/>
    <p:sldId id="307" r:id="rId55"/>
    <p:sldId id="308" r:id="rId56"/>
    <p:sldId id="270" r:id="rId57"/>
    <p:sldId id="273" r:id="rId58"/>
    <p:sldId id="274" r:id="rId59"/>
    <p:sldId id="271" r:id="rId60"/>
    <p:sldId id="275" r:id="rId61"/>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72242" autoAdjust="0"/>
  </p:normalViewPr>
  <p:slideViewPr>
    <p:cSldViewPr>
      <p:cViewPr varScale="1">
        <p:scale>
          <a:sx n="78" d="100"/>
          <a:sy n="78" d="100"/>
        </p:scale>
        <p:origin x="9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492"/>
    </p:cViewPr>
  </p:notesTextViewPr>
  <p:sorterViewPr>
    <p:cViewPr>
      <p:scale>
        <a:sx n="66" d="100"/>
        <a:sy n="66" d="100"/>
      </p:scale>
      <p:origin x="0" y="145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9625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9626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9626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DE8AC38E-26FA-43AB-92F9-02FC1DC4DFDD}" type="slidenum">
              <a:rPr lang="en-US" altLang="en-US"/>
              <a:pPr/>
              <a:t>‹#›</a:t>
            </a:fld>
            <a:endParaRPr lang="en-US" altLang="en-US"/>
          </a:p>
        </p:txBody>
      </p:sp>
    </p:spTree>
    <p:extLst>
      <p:ext uri="{BB962C8B-B14F-4D97-AF65-F5344CB8AC3E}">
        <p14:creationId xmlns:p14="http://schemas.microsoft.com/office/powerpoint/2010/main" val="20063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76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5837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76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5004FCF3-61F3-4B8B-B2C0-69103C470B6F}" type="slidenum">
              <a:rPr lang="en-US" altLang="en-US"/>
              <a:pPr/>
              <a:t>‹#›</a:t>
            </a:fld>
            <a:endParaRPr lang="en-US" altLang="en-US"/>
          </a:p>
        </p:txBody>
      </p:sp>
    </p:spTree>
    <p:extLst>
      <p:ext uri="{BB962C8B-B14F-4D97-AF65-F5344CB8AC3E}">
        <p14:creationId xmlns:p14="http://schemas.microsoft.com/office/powerpoint/2010/main" val="7352896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Igneous petrology can be studied at levels from the submicroscopic, through the microscopic, macroscopic (hand specimens), in the field at the outcrop level or deposit level, to landforms, and to truly large scale observations from aerial photography, satellite imagery or satellite remote sensing.  Relating the properties of magmas and rocks in the laboratory to field observations and to the overall behavior of the earth is one important aspect of petrology. </a:t>
            </a:r>
          </a:p>
          <a:p>
            <a:endParaRPr lang="en-US" altLang="en-US" smtClean="0"/>
          </a:p>
          <a:p>
            <a:r>
              <a:rPr lang="en-US" altLang="en-US" b="1" smtClean="0"/>
              <a:t>Magma properties</a:t>
            </a:r>
          </a:p>
          <a:p>
            <a:r>
              <a:rPr lang="en-US" altLang="en-US" smtClean="0"/>
              <a:t> </a:t>
            </a:r>
          </a:p>
          <a:p>
            <a:r>
              <a:rPr lang="en-US" altLang="en-US" smtClean="0"/>
              <a:t>Two of the most important properties of magma are its viscosity and its volatile (gas) content. Volcanic eruptions occur in a number of ways. Understanding how and why volcanoes erupt in certain ways gives important clues to the danger each poses. Volcanic deposits are also of interest. Both the type of eruptions and the type of deposits depend on the physical properties of magma.</a:t>
            </a:r>
          </a:p>
          <a:p>
            <a:endParaRPr lang="en-US" altLang="en-US" smtClean="0"/>
          </a:p>
          <a:p>
            <a:endParaRPr lang="en-US" alt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AF3DC60-8679-4820-8A48-15988E47CED9}" type="slidenum">
              <a:rPr lang="en-US" altLang="en-US" sz="1300"/>
              <a:pPr eaLnBrk="1" hangingPunct="1">
                <a:spcBef>
                  <a:spcPct val="0"/>
                </a:spcBef>
              </a:pPr>
              <a:t>1</a:t>
            </a:fld>
            <a:endParaRPr lang="en-US" altLang="en-US" sz="1300"/>
          </a:p>
        </p:txBody>
      </p:sp>
    </p:spTree>
    <p:extLst>
      <p:ext uri="{BB962C8B-B14F-4D97-AF65-F5344CB8AC3E}">
        <p14:creationId xmlns:p14="http://schemas.microsoft.com/office/powerpoint/2010/main" val="2908868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Eruption types vary with the type of magma. Basaltic eruptions are usual small fountains associated with flows. The more common andesitic eruptions are explosive. Mt. St. Helens, like Mount Lassen in 1915, was dacitic and therefore very explosive. Shallow magma chambers often feed parasitic cones on the flanks of the volcano. Over time, the shape of the cone changes. Weathering and erosion tear away the cone, new eruptions build it up. </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9ECF035-A1F2-48C5-8F5D-8A44B814D4A7}" type="slidenum">
              <a:rPr lang="en-US" altLang="en-US" sz="1300"/>
              <a:pPr eaLnBrk="1" hangingPunct="1">
                <a:spcBef>
                  <a:spcPct val="0"/>
                </a:spcBef>
              </a:pPr>
              <a:t>10</a:t>
            </a:fld>
            <a:endParaRPr lang="en-US" altLang="en-US" sz="1300"/>
          </a:p>
        </p:txBody>
      </p:sp>
    </p:spTree>
    <p:extLst>
      <p:ext uri="{BB962C8B-B14F-4D97-AF65-F5344CB8AC3E}">
        <p14:creationId xmlns:p14="http://schemas.microsoft.com/office/powerpoint/2010/main" val="106527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Plugging of the central vent may lead to future eruptions in the same general area, a distributed system called a </a:t>
            </a:r>
            <a:r>
              <a:rPr lang="en-US" altLang="en-US" b="1" smtClean="0"/>
              <a:t>volcanic complex</a:t>
            </a:r>
            <a:r>
              <a:rPr lang="en-US" altLang="en-US" smtClean="0"/>
              <a:t>. The area around Mt. Lassen is an example.</a:t>
            </a:r>
          </a:p>
          <a:p>
            <a:endParaRPr lang="en-US" altLang="en-US" smtClean="0"/>
          </a:p>
          <a:p>
            <a:r>
              <a:rPr lang="en-US" altLang="en-US" b="1" smtClean="0"/>
              <a:t>Domes</a:t>
            </a:r>
            <a:r>
              <a:rPr lang="en-US" altLang="en-US" smtClean="0"/>
              <a:t> are the result of a viscous, silicic magma (rhyolite to dacite, occasionally andesite) which has lost volatile content oozes slowly and quietly to the surface. Although they sometimes form early in an eruptive sequence, they are typically late. They may erupt in the center of a crater, following an explosive eruption. </a:t>
            </a:r>
          </a:p>
          <a:p>
            <a:r>
              <a:rPr lang="en-US" altLang="en-US" smtClean="0"/>
              <a:t> </a:t>
            </a:r>
          </a:p>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4CDE1DB-AD01-454D-8E7A-40AC72448C13}" type="slidenum">
              <a:rPr lang="en-US" altLang="en-US" sz="1300"/>
              <a:pPr eaLnBrk="1" hangingPunct="1">
                <a:spcBef>
                  <a:spcPct val="0"/>
                </a:spcBef>
              </a:pPr>
              <a:t>11</a:t>
            </a:fld>
            <a:endParaRPr lang="en-US" altLang="en-US" sz="1300"/>
          </a:p>
        </p:txBody>
      </p:sp>
    </p:spTree>
    <p:extLst>
      <p:ext uri="{BB962C8B-B14F-4D97-AF65-F5344CB8AC3E}">
        <p14:creationId xmlns:p14="http://schemas.microsoft.com/office/powerpoint/2010/main" val="178001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surface of a dome cracks as expansion continues, forming a </a:t>
            </a:r>
            <a:r>
              <a:rPr lang="en-US" altLang="en-US" b="1" dirty="0" smtClean="0"/>
              <a:t>brecciated </a:t>
            </a:r>
            <a:r>
              <a:rPr lang="en-US" altLang="en-US" dirty="0" smtClean="0"/>
              <a:t>surface. Blocks fall off and roll downhill, accumulating at the base of the dome as talus. Cracks and fractures in the outer surface may allow some sections to push up or out as spines.		</a:t>
            </a:r>
          </a:p>
          <a:p>
            <a:endParaRPr lang="en-US" altLang="en-US" dirty="0"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03FA62D-3C22-446E-8A2E-58BAF6424CFC}" type="slidenum">
              <a:rPr lang="en-US" altLang="en-US" sz="1300"/>
              <a:pPr eaLnBrk="1" hangingPunct="1">
                <a:spcBef>
                  <a:spcPct val="0"/>
                </a:spcBef>
              </a:pPr>
              <a:t>12</a:t>
            </a:fld>
            <a:endParaRPr lang="en-US" altLang="en-US" sz="1300"/>
          </a:p>
        </p:txBody>
      </p:sp>
    </p:spTree>
    <p:extLst>
      <p:ext uri="{BB962C8B-B14F-4D97-AF65-F5344CB8AC3E}">
        <p14:creationId xmlns:p14="http://schemas.microsoft.com/office/powerpoint/2010/main" val="2107532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source: http://hugefloods.com/Ice-Age-Floods-Coulees.html</a:t>
            </a:r>
          </a:p>
          <a:p>
            <a:endParaRPr lang="en-US" dirty="0" smtClean="0"/>
          </a:p>
          <a:p>
            <a:r>
              <a:rPr lang="en-US" altLang="en-US" dirty="0" smtClean="0"/>
              <a:t>Domes grade from steep-sided, nearly symmetric cones, such as Mt. Lassen, to flattened, elongated domes that form by downhill flow (</a:t>
            </a:r>
            <a:r>
              <a:rPr lang="en-US" altLang="en-US" b="1" dirty="0" err="1" smtClean="0"/>
              <a:t>coulées</a:t>
            </a:r>
            <a:r>
              <a:rPr lang="en-US" altLang="en-US" dirty="0" smtClean="0"/>
              <a:t>, often seen in the Scabland region of Washington state), to thick flows. </a:t>
            </a:r>
            <a:r>
              <a:rPr lang="en-US" altLang="en-US" dirty="0" err="1" smtClean="0"/>
              <a:t>Couléees</a:t>
            </a:r>
            <a:r>
              <a:rPr lang="en-US" altLang="en-US" dirty="0" smtClean="0"/>
              <a:t> and thick rhyolite to obsidian flows are very viscous, never flowing far from the source. Some are glassy throughout. Glass is usually the product of quick chilling, but some flows are thick enough that chilling cannot have been that rapid. The highly silicic lava may be so strongly polymerized that crystallization in nearly impossible. It is also possible that the motion involved in flow retards crystallization. Flows are generally so viscous that </a:t>
            </a:r>
            <a:r>
              <a:rPr lang="en-US" altLang="en-US" b="1" dirty="0" smtClean="0"/>
              <a:t>pressure ridges</a:t>
            </a:r>
            <a:r>
              <a:rPr lang="en-US" altLang="en-US" dirty="0" smtClean="0"/>
              <a:t> develop on the surface. The magma underneath is warmer and less viscous. It continues to flow, dragging the partially solidified surface with it. </a:t>
            </a:r>
            <a:r>
              <a:rPr lang="en-US" altLang="en-US" b="1" dirty="0" err="1" smtClean="0"/>
              <a:t>Cryptodomes</a:t>
            </a:r>
            <a:r>
              <a:rPr lang="en-US" altLang="en-US" dirty="0" smtClean="0"/>
              <a:t> form when gas under a dome inflates the dome like a balloon. </a:t>
            </a:r>
          </a:p>
          <a:p>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The term coulee</a:t>
            </a:r>
            <a:r>
              <a:rPr lang="en-US" altLang="en-US" baseline="0" dirty="0" smtClean="0"/>
              <a:t> must be used with caution, since it has a number of meanings in geology. The word coulee comes from the Canadian French </a:t>
            </a:r>
            <a:r>
              <a:rPr lang="en-US" altLang="en-US" baseline="0" dirty="0" err="1" smtClean="0"/>
              <a:t>coulée</a:t>
            </a:r>
            <a:r>
              <a:rPr lang="en-US" altLang="en-US" baseline="0" dirty="0" smtClean="0"/>
              <a:t>, from the French word </a:t>
            </a:r>
            <a:r>
              <a:rPr lang="en-US" altLang="en-US" baseline="0" dirty="0" err="1" smtClean="0"/>
              <a:t>couler</a:t>
            </a:r>
            <a:r>
              <a:rPr lang="en-US" altLang="en-US" baseline="0" dirty="0" smtClean="0"/>
              <a:t> meaning "to flow".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Times New Roman" pitchFamily="18" charset="0"/>
                <a:ea typeface="+mn-ea"/>
                <a:cs typeface="+mn-cs"/>
              </a:rPr>
              <a:t>	1. </a:t>
            </a:r>
            <a:r>
              <a:rPr lang="en-US" sz="1200" b="0" i="0" kern="1200" dirty="0" smtClean="0">
                <a:solidFill>
                  <a:schemeClr val="tx1"/>
                </a:solidFill>
                <a:effectLst/>
                <a:latin typeface="Times New Roman" pitchFamily="18" charset="0"/>
                <a:ea typeface="+mn-ea"/>
                <a:cs typeface="+mn-cs"/>
              </a:rPr>
              <a:t>In the western United States, tongue-like protrusions of solidified lava, forming a sort of canyon.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Times New Roman" pitchFamily="18" charset="0"/>
                <a:ea typeface="+mn-ea"/>
                <a:cs typeface="+mn-cs"/>
              </a:rPr>
              <a:t>	2. The dry, braided channels formed by glacial drainage of the Scablands of eastern Washington, such as Grand Coulee and Moses Coulee.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Times New Roman" pitchFamily="18" charset="0"/>
                <a:ea typeface="+mn-ea"/>
                <a:cs typeface="+mn-cs"/>
              </a:rPr>
              <a:t>	3. Aside from those formed by volcanic eruptions, they are commonly canyons characterized by steep walls that have been shaped by erosion.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Times New Roman" pitchFamily="18" charset="0"/>
                <a:ea typeface="+mn-ea"/>
                <a:cs typeface="+mn-cs"/>
              </a:rPr>
              <a:t>And more….</a:t>
            </a:r>
          </a:p>
          <a:p>
            <a:endParaRPr lang="en-US" altLang="en-US" dirty="0" smtClean="0"/>
          </a:p>
          <a:p>
            <a:endParaRPr lang="en-US" altLang="en-US" dirty="0" smtClean="0"/>
          </a:p>
          <a:p>
            <a:r>
              <a:rPr lang="en-US" altLang="en-US" b="1" dirty="0" smtClean="0"/>
              <a:t>Calderas</a:t>
            </a:r>
            <a:endParaRPr lang="en-US" altLang="en-US" dirty="0" smtClean="0"/>
          </a:p>
          <a:p>
            <a:endParaRPr lang="en-US" altLang="en-US" dirty="0" smtClean="0"/>
          </a:p>
          <a:p>
            <a:r>
              <a:rPr lang="en-US" altLang="en-US" dirty="0" smtClean="0"/>
              <a:t>Calderas are large scale collapse features, formed late in the eruptive cycle. In some cases, they may be post-eruptive. Dense solid layers above a shallow magma chamber collapse back into the chamber, either as it empties, or after the eruption is over. Magma may drain as a flank eruption, or by moving through cracks in the overlying rocks. If basaltic magma is involved, the roof may settle into the chamber, displacing lava upwards, and creating a lava lake. When the magma is silicic, the resulting eruptions can be spectacular.  </a:t>
            </a:r>
          </a:p>
          <a:p>
            <a:endParaRPr lang="en-US" altLang="en-US" dirty="0" smtClean="0"/>
          </a:p>
          <a:p>
            <a:endParaRPr lang="en-US" altLang="en-US" dirty="0" smtClean="0"/>
          </a:p>
          <a:p>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5004FCF3-61F3-4B8B-B2C0-69103C470B6F}" type="slidenum">
              <a:rPr lang="en-US" altLang="en-US" smtClean="0"/>
              <a:pPr/>
              <a:t>13</a:t>
            </a:fld>
            <a:endParaRPr lang="en-US" altLang="en-US"/>
          </a:p>
        </p:txBody>
      </p:sp>
    </p:spTree>
    <p:extLst>
      <p:ext uri="{BB962C8B-B14F-4D97-AF65-F5344CB8AC3E}">
        <p14:creationId xmlns:p14="http://schemas.microsoft.com/office/powerpoint/2010/main" val="683152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Crater Lake sits atop an ancient stratovolcano, called Mt. </a:t>
            </a:r>
            <a:r>
              <a:rPr lang="en-US" altLang="en-US" dirty="0" err="1" smtClean="0"/>
              <a:t>Mazama</a:t>
            </a:r>
            <a:r>
              <a:rPr lang="en-US" altLang="en-US" dirty="0" smtClean="0"/>
              <a:t>. In a series of eruptions from about 7015 to 6850 </a:t>
            </a:r>
            <a:r>
              <a:rPr lang="en-US" altLang="en-US" dirty="0" err="1" smtClean="0"/>
              <a:t>ybp</a:t>
            </a:r>
            <a:r>
              <a:rPr lang="en-US" altLang="en-US" dirty="0" smtClean="0"/>
              <a:t>, </a:t>
            </a:r>
            <a:r>
              <a:rPr lang="en-US" altLang="en-US" dirty="0" err="1" smtClean="0"/>
              <a:t>Mazama</a:t>
            </a:r>
            <a:r>
              <a:rPr lang="en-US" altLang="en-US" dirty="0" smtClean="0"/>
              <a:t> emptied a very large magma chamber. It collapsed,  with magma forming a ring-dike complex. Total ejected material was about 50 km</a:t>
            </a:r>
            <a:r>
              <a:rPr lang="en-US" altLang="en-US" baseline="30000" dirty="0" smtClean="0"/>
              <a:t>3</a:t>
            </a:r>
            <a:r>
              <a:rPr lang="en-US" altLang="en-US" dirty="0" smtClean="0"/>
              <a:t>. Later eruptions produced cinder cones, such as Wizard Island, which is one of the largest of its type in the world.</a:t>
            </a:r>
          </a:p>
          <a:p>
            <a:endParaRPr lang="en-US" altLang="en-US" dirty="0" smtClean="0"/>
          </a:p>
          <a:p>
            <a:r>
              <a:rPr lang="en-US" altLang="en-US" dirty="0" smtClean="0"/>
              <a:t>Even larger calderas can be produced by rhyolitic pyroclastic eruptions.  Examples include Yellowstone Caldera, Long Valley in eastern California, and the Valles Caldera of New Mexico. Yellowstone Caldera formed by an eruption of 2500 km</a:t>
            </a:r>
            <a:r>
              <a:rPr lang="en-US" altLang="en-US" baseline="30000" dirty="0" smtClean="0"/>
              <a:t>3</a:t>
            </a:r>
            <a:r>
              <a:rPr lang="en-US" altLang="en-US" dirty="0" smtClean="0"/>
              <a:t> of material about 2 </a:t>
            </a:r>
            <a:r>
              <a:rPr lang="en-US" altLang="en-US" dirty="0" err="1" smtClean="0"/>
              <a:t>mybp</a:t>
            </a:r>
            <a:r>
              <a:rPr lang="en-US" altLang="en-US" dirty="0" smtClean="0"/>
              <a:t>. A later eruption, about 600,000 years ago erupted </a:t>
            </a:r>
            <a:r>
              <a:rPr lang="en-US" altLang="en-US" u="sng" dirty="0" smtClean="0"/>
              <a:t>only</a:t>
            </a:r>
            <a:r>
              <a:rPr lang="en-US" altLang="en-US" dirty="0" smtClean="0"/>
              <a:t> 1000 km</a:t>
            </a:r>
            <a:r>
              <a:rPr lang="en-US" altLang="en-US" baseline="30000" dirty="0" smtClean="0"/>
              <a:t>3</a:t>
            </a:r>
            <a:r>
              <a:rPr lang="en-US" altLang="en-US" dirty="0" smtClean="0"/>
              <a:t> of magma, producing what is now the West Thumb of Yellowstone lake. </a:t>
            </a:r>
            <a:r>
              <a:rPr lang="en-US" altLang="en-US" smtClean="0"/>
              <a:t>Such calderas are too big to see from side to side, which accounts for Yellowstone not being recognized until the 1950's (by a </a:t>
            </a:r>
            <a:r>
              <a:rPr lang="en-US" altLang="en-US" u="sng" smtClean="0"/>
              <a:t>lab</a:t>
            </a:r>
            <a:r>
              <a:rPr lang="en-US" altLang="en-US" smtClean="0"/>
              <a:t> geologist!). </a:t>
            </a:r>
            <a:r>
              <a:rPr lang="en-US" altLang="en-US" dirty="0" smtClean="0"/>
              <a:t>The center of Yellowstone has risen again, forming a </a:t>
            </a:r>
            <a:r>
              <a:rPr lang="en-US" altLang="en-US" b="1" dirty="0" smtClean="0"/>
              <a:t>resurgent caldera</a:t>
            </a:r>
            <a:r>
              <a:rPr lang="en-US" altLang="en-US" dirty="0" smtClean="0"/>
              <a:t>. The area around Silverton, Colorado is known to be a caldera. It has been argued that this may be part of the largest caldera on earth.</a:t>
            </a:r>
          </a:p>
          <a:p>
            <a:endParaRPr lang="en-US" altLang="en-US" dirty="0"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35AE008-2BE1-4E22-B98F-83E4D997383C}" type="slidenum">
              <a:rPr lang="en-US" altLang="en-US" sz="1300"/>
              <a:pPr eaLnBrk="1" hangingPunct="1">
                <a:spcBef>
                  <a:spcPct val="0"/>
                </a:spcBef>
              </a:pPr>
              <a:t>14</a:t>
            </a:fld>
            <a:endParaRPr lang="en-US" altLang="en-US" sz="1300"/>
          </a:p>
        </p:txBody>
      </p:sp>
    </p:spTree>
    <p:extLst>
      <p:ext uri="{BB962C8B-B14F-4D97-AF65-F5344CB8AC3E}">
        <p14:creationId xmlns:p14="http://schemas.microsoft.com/office/powerpoint/2010/main" val="136738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 dimensions are approximately 5 x 6 miles. C</a:t>
            </a:r>
            <a:r>
              <a:rPr lang="en-US" sz="1200" b="0" i="0" kern="1200" dirty="0" smtClean="0">
                <a:solidFill>
                  <a:schemeClr val="tx1"/>
                </a:solidFill>
                <a:effectLst/>
                <a:latin typeface="Times New Roman" pitchFamily="18" charset="0"/>
                <a:ea typeface="+mn-ea"/>
                <a:cs typeface="+mn-cs"/>
              </a:rPr>
              <a:t>aldera rim ranging in elevation from 7,000 to 8,000 feet</a:t>
            </a:r>
            <a:endParaRPr lang="en-US" dirty="0" smtClean="0"/>
          </a:p>
          <a:p>
            <a:endParaRPr lang="en-US" dirty="0" smtClean="0"/>
          </a:p>
          <a:p>
            <a:r>
              <a:rPr lang="en-US" dirty="0" smtClean="0"/>
              <a:t>Picture: crater_lake_caldera.gif</a:t>
            </a:r>
            <a:endParaRPr lang="en-US" dirty="0"/>
          </a:p>
        </p:txBody>
      </p:sp>
      <p:sp>
        <p:nvSpPr>
          <p:cNvPr id="4" name="Slide Number Placeholder 3"/>
          <p:cNvSpPr>
            <a:spLocks noGrp="1"/>
          </p:cNvSpPr>
          <p:nvPr>
            <p:ph type="sldNum" sz="quarter" idx="10"/>
          </p:nvPr>
        </p:nvSpPr>
        <p:spPr/>
        <p:txBody>
          <a:bodyPr/>
          <a:lstStyle/>
          <a:p>
            <a:fld id="{5004FCF3-61F3-4B8B-B2C0-69103C470B6F}" type="slidenum">
              <a:rPr lang="en-US" altLang="en-US" smtClean="0"/>
              <a:pPr/>
              <a:t>15</a:t>
            </a:fld>
            <a:endParaRPr lang="en-US" altLang="en-US"/>
          </a:p>
        </p:txBody>
      </p:sp>
    </p:spTree>
    <p:extLst>
      <p:ext uri="{BB962C8B-B14F-4D97-AF65-F5344CB8AC3E}">
        <p14:creationId xmlns:p14="http://schemas.microsoft.com/office/powerpoint/2010/main" val="2760791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20020824 - Crater Lake National Park, OR - Pan of entire lake.wmv</a:t>
            </a:r>
            <a:endParaRPr lang="en-US" dirty="0"/>
          </a:p>
        </p:txBody>
      </p:sp>
      <p:sp>
        <p:nvSpPr>
          <p:cNvPr id="4" name="Slide Number Placeholder 3"/>
          <p:cNvSpPr>
            <a:spLocks noGrp="1"/>
          </p:cNvSpPr>
          <p:nvPr>
            <p:ph type="sldNum" sz="quarter" idx="10"/>
          </p:nvPr>
        </p:nvSpPr>
        <p:spPr/>
        <p:txBody>
          <a:bodyPr/>
          <a:lstStyle/>
          <a:p>
            <a:fld id="{5004FCF3-61F3-4B8B-B2C0-69103C470B6F}" type="slidenum">
              <a:rPr lang="en-US" altLang="en-US" smtClean="0"/>
              <a:pPr/>
              <a:t>16</a:t>
            </a:fld>
            <a:endParaRPr lang="en-US" altLang="en-US"/>
          </a:p>
        </p:txBody>
      </p:sp>
    </p:spTree>
    <p:extLst>
      <p:ext uri="{BB962C8B-B14F-4D97-AF65-F5344CB8AC3E}">
        <p14:creationId xmlns:p14="http://schemas.microsoft.com/office/powerpoint/2010/main" val="3811526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world, it ranks ninth for maximum depth, and third for mean (average) depth.</a:t>
            </a:r>
          </a:p>
          <a:p>
            <a:endParaRPr lang="en-US" dirty="0" smtClean="0"/>
          </a:p>
          <a:p>
            <a:r>
              <a:rPr lang="en-US" dirty="0" smtClean="0"/>
              <a:t>Photos:</a:t>
            </a:r>
          </a:p>
          <a:p>
            <a:endParaRPr lang="en-US" dirty="0" smtClean="0"/>
          </a:p>
          <a:p>
            <a:r>
              <a:rPr lang="en-US" dirty="0" smtClean="0"/>
              <a:t>Left: https://www.huffpost.com/entry/wizard-island-is-oregons_n_5674779</a:t>
            </a:r>
          </a:p>
          <a:p>
            <a:endParaRPr lang="en-US" dirty="0" smtClean="0"/>
          </a:p>
          <a:p>
            <a:r>
              <a:rPr lang="en-US" dirty="0" smtClean="0"/>
              <a:t>Right:</a:t>
            </a:r>
            <a:r>
              <a:rPr lang="en-US" baseline="0" dirty="0" smtClean="0"/>
              <a:t> http://www.craterlakeinstitute.com/planning-visit/activities/trail-wizard-island-summit.htm </a:t>
            </a:r>
          </a:p>
          <a:p>
            <a:r>
              <a:rPr lang="en-US" b="0" i="0" dirty="0" smtClean="0">
                <a:solidFill>
                  <a:srgbClr val="000000"/>
                </a:solidFill>
                <a:effectLst/>
                <a:latin typeface="Verdana" panose="020B0604030504040204" pitchFamily="34" charset="0"/>
              </a:rPr>
              <a:t>Photo by </a:t>
            </a:r>
            <a:r>
              <a:rPr lang="en-US" sz="1200" b="0" i="0" u="none" strike="noStrike" dirty="0" smtClean="0">
                <a:solidFill>
                  <a:srgbClr val="006699"/>
                </a:solidFill>
                <a:effectLst/>
                <a:latin typeface="Verdana" panose="020B0604030504040204" pitchFamily="34" charset="0"/>
              </a:rPr>
              <a:t>Robert </a:t>
            </a:r>
            <a:r>
              <a:rPr lang="en-US" sz="1200" b="0" i="0" u="none" strike="noStrike" dirty="0" err="1" smtClean="0">
                <a:solidFill>
                  <a:srgbClr val="006699"/>
                </a:solidFill>
                <a:effectLst/>
                <a:latin typeface="Verdana" panose="020B0604030504040204" pitchFamily="34" charset="0"/>
              </a:rPr>
              <a:t>Mutch</a:t>
            </a:r>
            <a:endParaRPr lang="en-US" dirty="0"/>
          </a:p>
        </p:txBody>
      </p:sp>
      <p:sp>
        <p:nvSpPr>
          <p:cNvPr id="4" name="Slide Number Placeholder 3"/>
          <p:cNvSpPr>
            <a:spLocks noGrp="1"/>
          </p:cNvSpPr>
          <p:nvPr>
            <p:ph type="sldNum" sz="quarter" idx="10"/>
          </p:nvPr>
        </p:nvSpPr>
        <p:spPr/>
        <p:txBody>
          <a:bodyPr/>
          <a:lstStyle/>
          <a:p>
            <a:fld id="{5004FCF3-61F3-4B8B-B2C0-69103C470B6F}" type="slidenum">
              <a:rPr lang="en-US" altLang="en-US" smtClean="0"/>
              <a:pPr/>
              <a:t>17</a:t>
            </a:fld>
            <a:endParaRPr lang="en-US" altLang="en-US"/>
          </a:p>
        </p:txBody>
      </p:sp>
    </p:spTree>
    <p:extLst>
      <p:ext uri="{BB962C8B-B14F-4D97-AF65-F5344CB8AC3E}">
        <p14:creationId xmlns:p14="http://schemas.microsoft.com/office/powerpoint/2010/main" val="1883132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There are several types of small volcanic vents. Scoria or cinder cones are a type of pyroclastic cone formed from airborne eruptions (ash through blocks) falling back to earth around a central vent. Most are less than 300 meters high, up to about 2 kilometers in diameter, and have slope angles of 33̊, the angle of repose of loose scoria. The composition is usually basaltic. They may be asymmetrical because of elongation along a fissure, or elongation in the direction of a strong prevailing wind</a:t>
            </a:r>
          </a:p>
          <a:p>
            <a:endParaRPr lang="en-US" altLang="en-US" dirty="0" smtClean="0"/>
          </a:p>
          <a:p>
            <a:r>
              <a:rPr lang="en-US" altLang="en-US" dirty="0" smtClean="0"/>
              <a:t>All bedding dips outward.</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F1C1B6F-43D5-4BCB-B225-3166043FB911}" type="slidenum">
              <a:rPr lang="en-US" altLang="en-US" sz="1300"/>
              <a:pPr eaLnBrk="1" hangingPunct="1">
                <a:spcBef>
                  <a:spcPct val="0"/>
                </a:spcBef>
              </a:pPr>
              <a:t>18</a:t>
            </a:fld>
            <a:endParaRPr lang="en-US" altLang="en-US" sz="1300"/>
          </a:p>
        </p:txBody>
      </p:sp>
    </p:spTree>
    <p:extLst>
      <p:ext uri="{BB962C8B-B14F-4D97-AF65-F5344CB8AC3E}">
        <p14:creationId xmlns:p14="http://schemas.microsoft.com/office/powerpoint/2010/main" val="2207737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Maars</a:t>
            </a:r>
            <a:r>
              <a:rPr lang="en-US" altLang="en-US" dirty="0" smtClean="0"/>
              <a:t> are negative topographic features, with craters excavated by </a:t>
            </a:r>
            <a:r>
              <a:rPr lang="en-US" altLang="en-US" b="1" dirty="0" err="1" smtClean="0"/>
              <a:t>hydromagmatic</a:t>
            </a:r>
            <a:r>
              <a:rPr lang="en-US" altLang="en-US" dirty="0" smtClean="0"/>
              <a:t> (</a:t>
            </a:r>
            <a:r>
              <a:rPr lang="en-US" altLang="en-US" b="1" dirty="0" smtClean="0"/>
              <a:t>phreatic</a:t>
            </a:r>
            <a:r>
              <a:rPr lang="en-US" altLang="en-US" dirty="0" smtClean="0"/>
              <a:t>) explosions. Such explosions occur when magma interacts with </a:t>
            </a:r>
            <a:r>
              <a:rPr lang="en-US" altLang="en-US" b="1" dirty="0" smtClean="0"/>
              <a:t>meteoritic</a:t>
            </a:r>
            <a:r>
              <a:rPr lang="en-US" altLang="en-US" dirty="0" smtClean="0"/>
              <a:t> water (either surface or groundwater). The water flashes into steam, with a huge increase in volume.</a:t>
            </a:r>
          </a:p>
          <a:p>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All bedding dips outward.</a:t>
            </a:r>
          </a:p>
          <a:p>
            <a:endParaRPr lang="en-US" altLang="en-US" dirty="0"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8461126-F4BD-4F15-AEC8-EE1665142A32}" type="slidenum">
              <a:rPr lang="en-US" altLang="en-US" sz="1300"/>
              <a:pPr eaLnBrk="1" hangingPunct="1">
                <a:spcBef>
                  <a:spcPct val="0"/>
                </a:spcBef>
              </a:pPr>
              <a:t>19</a:t>
            </a:fld>
            <a:endParaRPr lang="en-US" altLang="en-US" sz="1300"/>
          </a:p>
        </p:txBody>
      </p:sp>
    </p:spTree>
    <p:extLst>
      <p:ext uri="{BB962C8B-B14F-4D97-AF65-F5344CB8AC3E}">
        <p14:creationId xmlns:p14="http://schemas.microsoft.com/office/powerpoint/2010/main" val="83177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Viscosity depends on three factors:</a:t>
            </a:r>
          </a:p>
          <a:p>
            <a:endParaRPr lang="en-US" altLang="en-US" smtClean="0"/>
          </a:p>
          <a:p>
            <a:r>
              <a:rPr lang="en-US" altLang="en-US" smtClean="0"/>
              <a:t>Temperature - as temperature increases, viscosity drops</a:t>
            </a:r>
          </a:p>
          <a:p>
            <a:endParaRPr lang="en-US" altLang="en-US" smtClean="0"/>
          </a:p>
          <a:p>
            <a:endParaRPr lang="en-US" alt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A54B91B-535E-4F92-9802-29ECC4EC468B}" type="slidenum">
              <a:rPr lang="en-US" altLang="en-US" sz="1300"/>
              <a:pPr eaLnBrk="1" hangingPunct="1">
                <a:spcBef>
                  <a:spcPct val="0"/>
                </a:spcBef>
              </a:pPr>
              <a:t>2</a:t>
            </a:fld>
            <a:endParaRPr lang="en-US" altLang="en-US" sz="1300"/>
          </a:p>
        </p:txBody>
      </p:sp>
    </p:spTree>
    <p:extLst>
      <p:ext uri="{BB962C8B-B14F-4D97-AF65-F5344CB8AC3E}">
        <p14:creationId xmlns:p14="http://schemas.microsoft.com/office/powerpoint/2010/main" val="207655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Tuff rings and tuff cones are also the result of magma reactions with meteoritic water, under somewhat different conditions. </a:t>
            </a:r>
          </a:p>
          <a:p>
            <a:endParaRPr lang="en-US" altLang="en-US" smtClean="0"/>
          </a:p>
          <a:p>
            <a:r>
              <a:rPr lang="en-US" altLang="en-US" b="1" smtClean="0"/>
              <a:t>Tuff rings</a:t>
            </a:r>
            <a:r>
              <a:rPr lang="en-US" altLang="en-US" smtClean="0"/>
              <a:t> form when a basaltic magma gets close to the surface before encountering meteoritic water. The magma:water ratio is high. Layers of scoria plus ash dip inward and outward at the same angle. Diamond Head in Hawaii is an example. </a:t>
            </a:r>
            <a:endParaRPr lang="en-US" altLang="en-US" b="1" smtClean="0"/>
          </a:p>
          <a:p>
            <a:endParaRPr lang="en-US"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0DD2B99-EBD2-43FE-B351-B2F38CFA1289}" type="slidenum">
              <a:rPr lang="en-US" altLang="en-US" sz="1300"/>
              <a:pPr eaLnBrk="1" hangingPunct="1">
                <a:spcBef>
                  <a:spcPct val="0"/>
                </a:spcBef>
              </a:pPr>
              <a:t>20</a:t>
            </a:fld>
            <a:endParaRPr lang="en-US" altLang="en-US" sz="1300"/>
          </a:p>
        </p:txBody>
      </p:sp>
    </p:spTree>
    <p:extLst>
      <p:ext uri="{BB962C8B-B14F-4D97-AF65-F5344CB8AC3E}">
        <p14:creationId xmlns:p14="http://schemas.microsoft.com/office/powerpoint/2010/main" val="1686589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Tuff cones</a:t>
            </a:r>
            <a:r>
              <a:rPr lang="en-US" altLang="en-US" smtClean="0"/>
              <a:t> are smaller, have steeper sides, and smaller central craters. They result from magma interacting with shallow surface water. They resemble scoria cones, but have bedding that dips inward at a steep angle and outward at shallower angles. In scoria cones, all bedding dips outward.</a:t>
            </a:r>
          </a:p>
          <a:p>
            <a:endParaRPr lang="en-US" altLang="en-US" smtClean="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4A6BA71-6487-41A7-B86E-6742A03CBEE5}" type="slidenum">
              <a:rPr lang="en-US" altLang="en-US" sz="1300"/>
              <a:pPr eaLnBrk="1" hangingPunct="1">
                <a:spcBef>
                  <a:spcPct val="0"/>
                </a:spcBef>
              </a:pPr>
              <a:t>21</a:t>
            </a:fld>
            <a:endParaRPr lang="en-US" altLang="en-US" sz="1300"/>
          </a:p>
        </p:txBody>
      </p:sp>
    </p:spTree>
    <p:extLst>
      <p:ext uri="{BB962C8B-B14F-4D97-AF65-F5344CB8AC3E}">
        <p14:creationId xmlns:p14="http://schemas.microsoft.com/office/powerpoint/2010/main" val="363881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9BFF01B-2A3B-4D69-99CE-62B98C9DCF42}" type="slidenum">
              <a:rPr lang="en-US" altLang="en-US" sz="1300"/>
              <a:pPr eaLnBrk="1" hangingPunct="1">
                <a:spcBef>
                  <a:spcPct val="0"/>
                </a:spcBef>
              </a:pPr>
              <a:t>22</a:t>
            </a:fld>
            <a:endParaRPr lang="en-US" altLang="en-US" sz="13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smtClean="0"/>
              <a:t>This eruptive fissure was active briefly during an eruption in July 1974</a:t>
            </a:r>
          </a:p>
          <a:p>
            <a:pPr eaLnBrk="1" hangingPunct="1"/>
            <a:endParaRPr lang="en-US" altLang="en-US" sz="1400" dirty="0" smtClean="0"/>
          </a:p>
          <a:p>
            <a:pPr eaLnBrk="1" hangingPunct="1"/>
            <a:endParaRPr lang="en-US" altLang="en-US" sz="1400" dirty="0" smtClean="0"/>
          </a:p>
          <a:p>
            <a:pPr eaLnBrk="1" hangingPunct="1"/>
            <a:r>
              <a:rPr lang="en-US" altLang="en-US" sz="1400" dirty="0" smtClean="0"/>
              <a:t>Source : http://volcanoes.usgs.gov/Products/Pglossary/fissure.html</a:t>
            </a:r>
          </a:p>
          <a:p>
            <a:pPr eaLnBrk="1" hangingPunct="1"/>
            <a:endParaRPr lang="en-US" altLang="en-US" dirty="0" smtClean="0"/>
          </a:p>
          <a:p>
            <a:pPr eaLnBrk="1" hangingPunct="1"/>
            <a:r>
              <a:rPr lang="en-US" altLang="en-US" dirty="0" smtClean="0"/>
              <a:t>Fissure eruptions allow magma to escape through a long, more or less linear crack, or set of cracks.  When the eruption ends, magma freezes in the fractures. Later erosion may expose the solidified magma as a dike structure, called a feeder dike. Fissure eruptions are sometimes associated with a central vent. </a:t>
            </a:r>
          </a:p>
          <a:p>
            <a:pPr eaLnBrk="1" hangingPunct="1"/>
            <a:endParaRPr lang="en-US" altLang="en-US" dirty="0" smtClean="0"/>
          </a:p>
          <a:p>
            <a:pPr eaLnBrk="1" hangingPunct="1"/>
            <a:r>
              <a:rPr lang="en-US" altLang="en-US" dirty="0" smtClean="0"/>
              <a:t>The magma chamber inflates prior to the eruption, and bulges the surface upwards. The dikes may radiate out from the center, or occur in concentric circles around the vent. Fissure eruptions also accompany regions experiencing Extensional tectonics, such as the African Rift Valleys, rifts in the Basin and Range, and Iceland, among others.  The best example of fissure eruptions is hidden from view at the mid-ocean ridges. Iceland is the only place where this type of fissure is exposed on the surface. Flood basalts, such as the Columbia Plateau, are mostly fed by fissure eruptions. Because of their great volume, they are usually classified separately</a:t>
            </a:r>
          </a:p>
          <a:p>
            <a:pPr eaLnBrk="1" hangingPunct="1"/>
            <a:endParaRPr lang="en-US" altLang="en-US" dirty="0" smtClean="0"/>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1562466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Image: From geology by Light Plane, ftp://ice2.geology.wisc.edu/pub/air/113-20k2.jpg</a:t>
            </a:r>
          </a:p>
          <a:p>
            <a:r>
              <a:rPr lang="en-US" altLang="en-US" dirty="0" smtClean="0"/>
              <a:t>Caption: </a:t>
            </a:r>
            <a:r>
              <a:rPr lang="en-US" altLang="en-US" dirty="0" err="1" smtClean="0"/>
              <a:t>Shiprock</a:t>
            </a:r>
            <a:r>
              <a:rPr lang="en-US" altLang="en-US" dirty="0" smtClean="0"/>
              <a:t> (7178 </a:t>
            </a:r>
            <a:r>
              <a:rPr lang="en-US" altLang="en-US" dirty="0" err="1" smtClean="0"/>
              <a:t>ft</a:t>
            </a:r>
            <a:r>
              <a:rPr lang="en-US" altLang="en-US" dirty="0" smtClean="0"/>
              <a:t>) from over the southern dike, southwest of </a:t>
            </a:r>
            <a:r>
              <a:rPr lang="en-US" altLang="en-US" dirty="0" err="1" smtClean="0"/>
              <a:t>Shiprock</a:t>
            </a:r>
            <a:r>
              <a:rPr lang="en-US" altLang="en-US" dirty="0" smtClean="0"/>
              <a:t>, NM. View to the NNW. (11Apr66)</a:t>
            </a:r>
          </a:p>
          <a:p>
            <a:endParaRPr lang="en-US" altLang="en-US" dirty="0" smtClean="0"/>
          </a:p>
          <a:p>
            <a:r>
              <a:rPr lang="en-US" altLang="en-US" dirty="0" smtClean="0"/>
              <a:t>Lava Flow Features</a:t>
            </a:r>
          </a:p>
          <a:p>
            <a:endParaRPr lang="en-US" altLang="en-US" dirty="0" smtClean="0"/>
          </a:p>
          <a:p>
            <a:r>
              <a:rPr lang="en-US" altLang="en-US" dirty="0" smtClean="0"/>
              <a:t>Most lava flows are composed of basaltic magmas that have lost much of their volatile content. The loss of volatiles during the early part of the eruption increases viscosity somewhat, so most flows are relatively slow. They can cause great property damage, but usually cause little loss of life. The Hawaiian volcanoes generally erupt magma around 1200̊C, of very low viscosity. </a:t>
            </a:r>
          </a:p>
          <a:p>
            <a:endParaRPr lang="en-US" altLang="en-US" dirty="0" smtClean="0"/>
          </a:p>
          <a:p>
            <a:endParaRPr lang="en-US" alt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CA64080-5142-4626-9DA3-4EE5042D9726}" type="slidenum">
              <a:rPr lang="en-US" altLang="en-US" sz="1300"/>
              <a:pPr eaLnBrk="1" hangingPunct="1">
                <a:spcBef>
                  <a:spcPct val="0"/>
                </a:spcBef>
              </a:pPr>
              <a:t>23</a:t>
            </a:fld>
            <a:endParaRPr lang="en-US" altLang="en-US" sz="1300"/>
          </a:p>
        </p:txBody>
      </p:sp>
    </p:spTree>
    <p:extLst>
      <p:ext uri="{BB962C8B-B14F-4D97-AF65-F5344CB8AC3E}">
        <p14:creationId xmlns:p14="http://schemas.microsoft.com/office/powerpoint/2010/main" val="476218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Molten lava streams down Hawaii's Kilauea volcano, helicopter footage.mp4</a:t>
            </a:r>
          </a:p>
          <a:p>
            <a:endParaRPr lang="en-US" dirty="0" smtClean="0"/>
          </a:p>
          <a:p>
            <a:r>
              <a:rPr lang="en-US" dirty="0" smtClean="0"/>
              <a:t>Source: https://www.youtube.com/watch?v=yoLGc1rNxLA</a:t>
            </a:r>
          </a:p>
          <a:p>
            <a:endParaRPr lang="en-US" dirty="0" smtClean="0"/>
          </a:p>
          <a:p>
            <a:r>
              <a:rPr lang="en-US" dirty="0" smtClean="0"/>
              <a:t>Running time: 1 minute 52 seconds</a:t>
            </a:r>
            <a:endParaRPr lang="en-US" dirty="0"/>
          </a:p>
        </p:txBody>
      </p:sp>
      <p:sp>
        <p:nvSpPr>
          <p:cNvPr id="4" name="Slide Number Placeholder 3"/>
          <p:cNvSpPr>
            <a:spLocks noGrp="1"/>
          </p:cNvSpPr>
          <p:nvPr>
            <p:ph type="sldNum" sz="quarter" idx="10"/>
          </p:nvPr>
        </p:nvSpPr>
        <p:spPr/>
        <p:txBody>
          <a:bodyPr/>
          <a:lstStyle/>
          <a:p>
            <a:fld id="{5004FCF3-61F3-4B8B-B2C0-69103C470B6F}" type="slidenum">
              <a:rPr lang="en-US" altLang="en-US" smtClean="0"/>
              <a:pPr/>
              <a:t>24</a:t>
            </a:fld>
            <a:endParaRPr lang="en-US" altLang="en-US"/>
          </a:p>
        </p:txBody>
      </p:sp>
    </p:spTree>
    <p:extLst>
      <p:ext uri="{BB962C8B-B14F-4D97-AF65-F5344CB8AC3E}">
        <p14:creationId xmlns:p14="http://schemas.microsoft.com/office/powerpoint/2010/main" val="3807828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DED5FE6-E44E-4736-9815-83DBB41A2049}" type="slidenum">
              <a:rPr lang="en-US" altLang="en-US" sz="1300"/>
              <a:pPr eaLnBrk="1" hangingPunct="1">
                <a:spcBef>
                  <a:spcPct val="0"/>
                </a:spcBef>
              </a:pPr>
              <a:t>25</a:t>
            </a:fld>
            <a:endParaRPr lang="en-US" altLang="en-US" sz="13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Left, Phhropes.wmv, converted from phhropes.avi</a:t>
            </a:r>
          </a:p>
          <a:p>
            <a:pPr eaLnBrk="1" hangingPunct="1"/>
            <a:endParaRPr lang="en-US" altLang="en-US" smtClean="0"/>
          </a:p>
          <a:p>
            <a:pPr eaLnBrk="1" hangingPunct="1"/>
            <a:r>
              <a:rPr lang="en-US" altLang="en-US" smtClean="0"/>
              <a:t>Right, phhffmerge.wmv, converted from phhffmerge.avi</a:t>
            </a:r>
          </a:p>
          <a:p>
            <a:pPr eaLnBrk="1" hangingPunct="1"/>
            <a:endParaRPr lang="en-US" altLang="en-US" smtClean="0"/>
          </a:p>
          <a:p>
            <a:pPr eaLnBrk="1" hangingPunct="1"/>
            <a:r>
              <a:rPr lang="en-US" altLang="en-US" smtClean="0"/>
              <a:t>The result is a series of ropy protrusions, creating a </a:t>
            </a:r>
            <a:r>
              <a:rPr lang="en-US" altLang="en-US" b="1" smtClean="0"/>
              <a:t>pahoehoe</a:t>
            </a:r>
            <a:r>
              <a:rPr lang="en-US" altLang="en-US" smtClean="0"/>
              <a:t> texture. Pahoehoe is seen only in low-viscosity basalts. Continued flow may result in the crust breaking into blocks, which are found on the top of the flow, as well as accumulating at the base. When these blocks are broken into finer particles, the result is </a:t>
            </a:r>
            <a:r>
              <a:rPr lang="en-US" altLang="en-US" b="1" smtClean="0"/>
              <a:t>aa</a:t>
            </a:r>
            <a:r>
              <a:rPr lang="en-US" altLang="en-US" smtClean="0"/>
              <a:t> lava. Often this is the result of a basalt flow becoming more viscous as it flows.</a:t>
            </a:r>
          </a:p>
          <a:p>
            <a:pPr eaLnBrk="1" hangingPunct="1"/>
            <a:endParaRPr lang="en-US" altLang="en-US" smtClean="0"/>
          </a:p>
        </p:txBody>
      </p:sp>
    </p:spTree>
    <p:extLst>
      <p:ext uri="{BB962C8B-B14F-4D97-AF65-F5344CB8AC3E}">
        <p14:creationId xmlns:p14="http://schemas.microsoft.com/office/powerpoint/2010/main" val="2240875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https://www.youtube.com/watch?v=iyIV5fd1Aww</a:t>
            </a:r>
          </a:p>
          <a:p>
            <a:endParaRPr lang="en-US" dirty="0" smtClean="0"/>
          </a:p>
          <a:p>
            <a:r>
              <a:rPr lang="en-US" sz="1200" b="0" i="0" kern="1200" dirty="0" smtClean="0">
                <a:solidFill>
                  <a:schemeClr val="tx1"/>
                </a:solidFill>
                <a:effectLst/>
                <a:latin typeface="Times New Roman" pitchFamily="18" charset="0"/>
                <a:ea typeface="+mn-ea"/>
                <a:cs typeface="+mn-cs"/>
              </a:rPr>
              <a:t>This video shows a sluggish a'a lava flow from the ongoing July 21 fissure eruption east of </a:t>
            </a:r>
            <a:r>
              <a:rPr lang="en-US" sz="1200" b="0" i="0" kern="1200" dirty="0" err="1" smtClean="0">
                <a:solidFill>
                  <a:schemeClr val="tx1"/>
                </a:solidFill>
                <a:effectLst/>
                <a:latin typeface="Times New Roman" pitchFamily="18" charset="0"/>
                <a:ea typeface="+mn-ea"/>
                <a:cs typeface="+mn-cs"/>
              </a:rPr>
              <a:t>Pu'u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O'o</a:t>
            </a:r>
            <a:r>
              <a:rPr lang="en-US" sz="1200" b="0" i="0" kern="1200" dirty="0" smtClean="0">
                <a:solidFill>
                  <a:schemeClr val="tx1"/>
                </a:solidFill>
                <a:effectLst/>
                <a:latin typeface="Times New Roman" pitchFamily="18" charset="0"/>
                <a:ea typeface="+mn-ea"/>
                <a:cs typeface="+mn-cs"/>
              </a:rPr>
              <a:t> cone. The lava is flowing over a smoother </a:t>
            </a:r>
            <a:r>
              <a:rPr lang="en-US" sz="1200" b="0" i="0" kern="1200" dirty="0" err="1" smtClean="0">
                <a:solidFill>
                  <a:schemeClr val="tx1"/>
                </a:solidFill>
                <a:effectLst/>
                <a:latin typeface="Times New Roman" pitchFamily="18" charset="0"/>
                <a:ea typeface="+mn-ea"/>
                <a:cs typeface="+mn-cs"/>
              </a:rPr>
              <a:t>pahoehoe</a:t>
            </a:r>
            <a:r>
              <a:rPr lang="en-US" sz="1200" b="0" i="0" kern="1200" dirty="0" smtClean="0">
                <a:solidFill>
                  <a:schemeClr val="tx1"/>
                </a:solidFill>
                <a:effectLst/>
                <a:latin typeface="Times New Roman" pitchFamily="18" charset="0"/>
                <a:ea typeface="+mn-ea"/>
                <a:cs typeface="+mn-cs"/>
              </a:rPr>
              <a:t> flow from the 1980's. The hardened clinkers are constantly being floated to the front by the liquid interior. Recorded October 6, 2007. </a:t>
            </a:r>
            <a:endParaRPr lang="en-US" dirty="0" smtClean="0"/>
          </a:p>
          <a:p>
            <a:endParaRPr lang="en-US" dirty="0" smtClean="0"/>
          </a:p>
          <a:p>
            <a:r>
              <a:rPr lang="en-US" dirty="0" smtClean="0"/>
              <a:t>Running time: 1 minute 24 seconds</a:t>
            </a:r>
            <a:endParaRPr lang="en-US" dirty="0"/>
          </a:p>
        </p:txBody>
      </p:sp>
      <p:sp>
        <p:nvSpPr>
          <p:cNvPr id="4" name="Slide Number Placeholder 3"/>
          <p:cNvSpPr>
            <a:spLocks noGrp="1"/>
          </p:cNvSpPr>
          <p:nvPr>
            <p:ph type="sldNum" sz="quarter" idx="10"/>
          </p:nvPr>
        </p:nvSpPr>
        <p:spPr/>
        <p:txBody>
          <a:bodyPr/>
          <a:lstStyle/>
          <a:p>
            <a:fld id="{5004FCF3-61F3-4B8B-B2C0-69103C470B6F}" type="slidenum">
              <a:rPr lang="en-US" altLang="en-US" smtClean="0"/>
              <a:pPr/>
              <a:t>26</a:t>
            </a:fld>
            <a:endParaRPr lang="en-US" altLang="en-US"/>
          </a:p>
        </p:txBody>
      </p:sp>
    </p:spTree>
    <p:extLst>
      <p:ext uri="{BB962C8B-B14F-4D97-AF65-F5344CB8AC3E}">
        <p14:creationId xmlns:p14="http://schemas.microsoft.com/office/powerpoint/2010/main" val="4086229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CDA649D-B08E-4D0C-8C38-A5AF8725AAE9}" type="slidenum">
              <a:rPr lang="en-US" altLang="en-US" sz="1300"/>
              <a:pPr eaLnBrk="1" hangingPunct="1">
                <a:spcBef>
                  <a:spcPct val="0"/>
                </a:spcBef>
              </a:pPr>
              <a:t>27</a:t>
            </a:fld>
            <a:endParaRPr lang="en-US" altLang="en-US" sz="13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Source: http://volcanoes.usgs.gov/Products/Pglossary/LavaTube.html</a:t>
            </a:r>
          </a:p>
          <a:p>
            <a:pPr eaLnBrk="1" hangingPunct="1"/>
            <a:endParaRPr lang="en-US" altLang="en-US" smtClean="0"/>
          </a:p>
        </p:txBody>
      </p:sp>
    </p:spTree>
    <p:extLst>
      <p:ext uri="{BB962C8B-B14F-4D97-AF65-F5344CB8AC3E}">
        <p14:creationId xmlns:p14="http://schemas.microsoft.com/office/powerpoint/2010/main" val="1777406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Lava tubes</a:t>
            </a:r>
            <a:r>
              <a:rPr lang="en-US" altLang="en-US" b="1" dirty="0" smtClean="0"/>
              <a:t> or tunnels</a:t>
            </a:r>
            <a:r>
              <a:rPr lang="en-US" altLang="en-US" dirty="0" smtClean="0"/>
              <a:t> form when lava breaks through the leading edge of the flow and escapes. </a:t>
            </a:r>
            <a:r>
              <a:rPr lang="en-US" altLang="en-US" smtClean="0"/>
              <a:t>Inflated flows occur when an initially thin flow (20-30 cm) begins to </a:t>
            </a:r>
            <a:r>
              <a:rPr lang="en-US" altLang="en-US" dirty="0" smtClean="0"/>
              <a:t>solidify. More magma is injected from below, inflating and cracking the surface. </a:t>
            </a:r>
          </a:p>
          <a:p>
            <a:endParaRPr lang="en-US" altLang="en-US" dirty="0"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3C615F8-C5E9-4185-8F6D-9241E2BE4E2C}" type="slidenum">
              <a:rPr lang="en-US" altLang="en-US" sz="1300"/>
              <a:pPr eaLnBrk="1" hangingPunct="1">
                <a:spcBef>
                  <a:spcPct val="0"/>
                </a:spcBef>
              </a:pPr>
              <a:t>28</a:t>
            </a:fld>
            <a:endParaRPr lang="en-US" altLang="en-US" sz="1300"/>
          </a:p>
        </p:txBody>
      </p:sp>
    </p:spTree>
    <p:extLst>
      <p:ext uri="{BB962C8B-B14F-4D97-AF65-F5344CB8AC3E}">
        <p14:creationId xmlns:p14="http://schemas.microsoft.com/office/powerpoint/2010/main" val="1899880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C1C9019-A153-47D3-890A-79BDF4070E74}" type="slidenum">
              <a:rPr lang="en-US" altLang="en-US" sz="1300"/>
              <a:pPr eaLnBrk="1" hangingPunct="1">
                <a:spcBef>
                  <a:spcPct val="0"/>
                </a:spcBef>
              </a:pPr>
              <a:t>31</a:t>
            </a:fld>
            <a:endParaRPr lang="en-US" altLang="en-US" sz="13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Contrast increased to show detail</a:t>
            </a:r>
          </a:p>
        </p:txBody>
      </p:sp>
    </p:spTree>
    <p:extLst>
      <p:ext uri="{BB962C8B-B14F-4D97-AF65-F5344CB8AC3E}">
        <p14:creationId xmlns:p14="http://schemas.microsoft.com/office/powerpoint/2010/main" val="160144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Composition - the higher the silica content the higher the viscosity. Bonding in liquids mimics the bonding seen in the minerals that are eventually produced from the melt. Felsic magmas have a great deal of Si and Al, which tend to form chains like Si-O-Si-O or Si-O-Al-O. The bonds in which oxygen is between two Si ions or an Si and an Al ion are called bridging bonds. Bonds to cations like magnesium or iron are weaker, and are non-bridging. Bridging results in polymerization. The longer the polymerized chains, and the more chains that form, the higher the viscosity.</a:t>
            </a:r>
          </a:p>
          <a:p>
            <a:endParaRPr lang="en-US" alt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ADB2E57-A55C-4014-AE52-ED7E7EB9E7CD}" type="slidenum">
              <a:rPr lang="en-US" altLang="en-US" sz="1300"/>
              <a:pPr eaLnBrk="1" hangingPunct="1">
                <a:spcBef>
                  <a:spcPct val="0"/>
                </a:spcBef>
              </a:pPr>
              <a:t>3</a:t>
            </a:fld>
            <a:endParaRPr lang="en-US" altLang="en-US" sz="1300"/>
          </a:p>
        </p:txBody>
      </p:sp>
    </p:spTree>
    <p:extLst>
      <p:ext uri="{BB962C8B-B14F-4D97-AF65-F5344CB8AC3E}">
        <p14:creationId xmlns:p14="http://schemas.microsoft.com/office/powerpoint/2010/main" val="1418920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8BCB66B-39CE-46E6-9C34-7A46FB375809}" type="slidenum">
              <a:rPr lang="en-US" altLang="en-US" sz="1300"/>
              <a:pPr eaLnBrk="1" hangingPunct="1">
                <a:spcBef>
                  <a:spcPct val="0"/>
                </a:spcBef>
              </a:pPr>
              <a:t>32</a:t>
            </a:fld>
            <a:endParaRPr lang="en-US" altLang="en-US" sz="13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smtClean="0"/>
              <a:t>Volcan Láscar (Chile) 5,641 m, is the most active volcano in the central Andes</a:t>
            </a:r>
          </a:p>
          <a:p>
            <a:pPr eaLnBrk="1" hangingPunct="1">
              <a:spcBef>
                <a:spcPct val="0"/>
              </a:spcBef>
            </a:pPr>
            <a:r>
              <a:rPr lang="en-US" altLang="en-US" sz="1400" smtClean="0"/>
              <a:t>Since 1988 a silicic lava dome has been growing in the summit crater, and there have been several recent eruptions</a:t>
            </a:r>
          </a:p>
          <a:p>
            <a:pPr eaLnBrk="1" hangingPunct="1">
              <a:spcBef>
                <a:spcPct val="0"/>
              </a:spcBef>
            </a:pPr>
            <a:endParaRPr lang="en-US" altLang="en-US" sz="1400" smtClean="0"/>
          </a:p>
          <a:p>
            <a:pPr eaLnBrk="1" hangingPunct="1">
              <a:spcBef>
                <a:spcPct val="0"/>
              </a:spcBef>
            </a:pPr>
            <a:r>
              <a:rPr lang="en-US" altLang="en-US" smtClean="0"/>
              <a:t>Andesitic lavas, much more viscous than basalt, often form aa or </a:t>
            </a:r>
            <a:r>
              <a:rPr lang="en-US" altLang="en-US" b="1" smtClean="0"/>
              <a:t>block</a:t>
            </a:r>
            <a:r>
              <a:rPr lang="en-US" altLang="en-US" smtClean="0"/>
              <a:t> lavas. Block lavas are larger than aa, and are smooth-sided. Block lavas appear to result from a nearly solid lava being ejected by pressure from below, into piles which may exceed 100 m in height. Thicker intermediate (andesite) to silicic (dacite to rhyolite) flows often show flow foliation, with aligned phenocrysts, color banding, and interspersed pumice bands. The latter may have resulted from localized shearing that resulted in degassing and vesiculation. Most rhyolite flows are </a:t>
            </a:r>
            <a:r>
              <a:rPr lang="en-US" altLang="en-US" b="1" smtClean="0"/>
              <a:t>aphric</a:t>
            </a:r>
            <a:r>
              <a:rPr lang="en-US" altLang="en-US" smtClean="0"/>
              <a:t>, meaning without phenocrysts.</a:t>
            </a:r>
          </a:p>
          <a:p>
            <a:pPr eaLnBrk="1" hangingPunct="1">
              <a:spcBef>
                <a:spcPct val="0"/>
              </a:spcBef>
            </a:pPr>
            <a:endParaRPr lang="en-US" altLang="en-US" sz="1400" smtClean="0"/>
          </a:p>
          <a:p>
            <a:pPr eaLnBrk="1" hangingPunct="1"/>
            <a:endParaRPr lang="en-US" altLang="en-US" smtClean="0"/>
          </a:p>
        </p:txBody>
      </p:sp>
    </p:spTree>
    <p:extLst>
      <p:ext uri="{BB962C8B-B14F-4D97-AF65-F5344CB8AC3E}">
        <p14:creationId xmlns:p14="http://schemas.microsoft.com/office/powerpoint/2010/main" val="2910430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Lava flows and some shallow intrusions develop </a:t>
            </a:r>
            <a:r>
              <a:rPr lang="en-US" altLang="en-US" b="1" smtClean="0"/>
              <a:t>columnar joints</a:t>
            </a:r>
            <a:r>
              <a:rPr lang="en-US" altLang="en-US" smtClean="0"/>
              <a:t>.  Their origin is controversial, but the most commonly accepted idea involves contraction during cooling. The top and bottom of the flow cool faster, whereas the center stays hot. Tensional cracking develops as the contracting lava pulls away into polygonal columns. Characteristics vary, but an idealized example is shown in Figure 4-13a. The top and bottom are composed of regular straight columns, with 4-7 sides. The middle often has an </a:t>
            </a:r>
            <a:r>
              <a:rPr lang="en-US" altLang="en-US" b="1" smtClean="0"/>
              <a:t>entablature</a:t>
            </a:r>
            <a:r>
              <a:rPr lang="en-US" altLang="en-US" smtClean="0"/>
              <a:t>, with irregular curved columns. The very top layer is vesicular and brecciated by volatiles rushing toward the top. This structure may involve continued disturbance of this layer, which remains ductile after the top and bottom have cooled sufficiently to become rigid. </a:t>
            </a:r>
          </a:p>
          <a:p>
            <a:endParaRPr lang="en-US" altLang="en-US" smtClean="0"/>
          </a:p>
          <a:p>
            <a:endParaRPr lang="en-US" altLang="en-US"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F43F1AE-0FE5-4B97-A923-30E56D1498B2}" type="slidenum">
              <a:rPr lang="en-US" altLang="en-US" sz="1300"/>
              <a:pPr eaLnBrk="1" hangingPunct="1">
                <a:spcBef>
                  <a:spcPct val="0"/>
                </a:spcBef>
              </a:pPr>
              <a:t>33</a:t>
            </a:fld>
            <a:endParaRPr lang="en-US" altLang="en-US" sz="1300"/>
          </a:p>
        </p:txBody>
      </p:sp>
    </p:spTree>
    <p:extLst>
      <p:ext uri="{BB962C8B-B14F-4D97-AF65-F5344CB8AC3E}">
        <p14:creationId xmlns:p14="http://schemas.microsoft.com/office/powerpoint/2010/main" val="386780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8AB8DF7-338C-4705-9EDC-AD7DA424AAB5}" type="slidenum">
              <a:rPr lang="en-US" altLang="en-US" sz="1300"/>
              <a:pPr eaLnBrk="1" hangingPunct="1">
                <a:spcBef>
                  <a:spcPct val="0"/>
                </a:spcBef>
              </a:pPr>
              <a:t>35</a:t>
            </a:fld>
            <a:endParaRPr lang="en-US" altLang="en-US" sz="13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smtClean="0"/>
              <a:t>Photo by Thor Thordarson  Photo CRB97-F4.jpg</a:t>
            </a:r>
          </a:p>
          <a:p>
            <a:pPr eaLnBrk="1" hangingPunct="1"/>
            <a:endParaRPr lang="en-US" altLang="en-US" sz="1400" smtClean="0"/>
          </a:p>
          <a:p>
            <a:pPr eaLnBrk="1" hangingPunct="1"/>
            <a:r>
              <a:rPr lang="en-US" altLang="en-US" sz="1400" smtClean="0"/>
              <a:t>http://volcano.und.nodak.edu/vwdocs/volc_images/north_america/crb2.html</a:t>
            </a:r>
          </a:p>
          <a:p>
            <a:pPr eaLnBrk="1" hangingPunct="1"/>
            <a:endParaRPr lang="en-US" altLang="en-US" sz="1400" smtClean="0"/>
          </a:p>
          <a:p>
            <a:pPr eaLnBrk="1" hangingPunct="1"/>
            <a:r>
              <a:rPr lang="en-US" altLang="en-US" smtClean="0"/>
              <a:t>Submarine flows or eruptions result in </a:t>
            </a:r>
            <a:r>
              <a:rPr lang="en-US" altLang="en-US" b="1" smtClean="0"/>
              <a:t>pillow basalts</a:t>
            </a:r>
            <a:endParaRPr lang="en-US" altLang="en-US" sz="1400" smtClean="0"/>
          </a:p>
          <a:p>
            <a:pPr eaLnBrk="1" hangingPunct="1"/>
            <a:endParaRPr lang="en-US" altLang="en-US" sz="1400" smtClean="0"/>
          </a:p>
          <a:p>
            <a:pPr eaLnBrk="1" hangingPunct="1"/>
            <a:endParaRPr lang="en-US" altLang="en-US" smtClean="0"/>
          </a:p>
        </p:txBody>
      </p:sp>
    </p:spTree>
    <p:extLst>
      <p:ext uri="{BB962C8B-B14F-4D97-AF65-F5344CB8AC3E}">
        <p14:creationId xmlns:p14="http://schemas.microsoft.com/office/powerpoint/2010/main" val="1493702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41A1EC9-875E-4A10-BAD4-9FC9D65A1917}" type="slidenum">
              <a:rPr lang="en-US" altLang="en-US" sz="1300"/>
              <a:pPr eaLnBrk="1" hangingPunct="1">
                <a:spcBef>
                  <a:spcPct val="0"/>
                </a:spcBef>
              </a:pPr>
              <a:t>36</a:t>
            </a:fld>
            <a:endParaRPr lang="en-US" altLang="en-US" sz="13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smtClean="0"/>
              <a:t>From http://volcanoes.usgs.gov/Hazards/What/Tephra/tephra.html</a:t>
            </a:r>
          </a:p>
          <a:p>
            <a:pPr eaLnBrk="1" hangingPunct="1"/>
            <a:endParaRPr lang="en-US" altLang="en-US" sz="1400" smtClean="0"/>
          </a:p>
          <a:p>
            <a:pPr eaLnBrk="1" hangingPunct="1"/>
            <a:r>
              <a:rPr lang="en-US" altLang="en-US" smtClean="0"/>
              <a:t>Any fragmental aggregate of volcanic material, regardless of origin, can be called </a:t>
            </a:r>
            <a:r>
              <a:rPr lang="en-US" altLang="en-US" b="1" smtClean="0"/>
              <a:t>volcaniclastic</a:t>
            </a:r>
            <a:r>
              <a:rPr lang="en-US" altLang="en-US" smtClean="0"/>
              <a:t>. </a:t>
            </a:r>
            <a:r>
              <a:rPr lang="en-US" altLang="en-US" b="1" smtClean="0"/>
              <a:t>Pyroclastic</a:t>
            </a:r>
            <a:r>
              <a:rPr lang="en-US" altLang="en-US" smtClean="0"/>
              <a:t> deposits are a special type of volcaniclastics. They form either from explosive volcanism, or from aerial expulsion of rock by the volcanic blast. </a:t>
            </a:r>
          </a:p>
          <a:p>
            <a:pPr eaLnBrk="1" hangingPunct="1"/>
            <a:endParaRPr lang="en-US" altLang="en-US" sz="1400" smtClean="0"/>
          </a:p>
          <a:p>
            <a:pPr eaLnBrk="1" hangingPunct="1"/>
            <a:endParaRPr lang="en-US" altLang="en-US" smtClean="0"/>
          </a:p>
        </p:txBody>
      </p:sp>
    </p:spTree>
    <p:extLst>
      <p:ext uri="{BB962C8B-B14F-4D97-AF65-F5344CB8AC3E}">
        <p14:creationId xmlns:p14="http://schemas.microsoft.com/office/powerpoint/2010/main" val="1635141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85E6C98-A1AD-49D0-96C1-296DDCB848FA}" type="slidenum">
              <a:rPr lang="en-US" altLang="en-US" sz="1300"/>
              <a:pPr eaLnBrk="1" hangingPunct="1">
                <a:spcBef>
                  <a:spcPct val="0"/>
                </a:spcBef>
              </a:pPr>
              <a:t>37</a:t>
            </a:fld>
            <a:endParaRPr lang="en-US" altLang="en-US" sz="13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Right: </a:t>
            </a:r>
            <a:r>
              <a:rPr lang="en-US" altLang="en-US" sz="1400" smtClean="0"/>
              <a:t>Volcanic ash falls to ground and creates darkness, Mount Pinatubo in the Philippines</a:t>
            </a:r>
          </a:p>
          <a:p>
            <a:pPr eaLnBrk="1" hangingPunct="1"/>
            <a:r>
              <a:rPr lang="en-US" altLang="en-US" sz="1400" smtClean="0"/>
              <a:t>Photograph by E. Wolfe on 24 June 1991</a:t>
            </a:r>
          </a:p>
          <a:p>
            <a:pPr eaLnBrk="1" hangingPunct="1"/>
            <a:endParaRPr lang="en-US" altLang="en-US" sz="1400" smtClean="0"/>
          </a:p>
          <a:p>
            <a:pPr eaLnBrk="1" hangingPunct="1"/>
            <a:r>
              <a:rPr lang="en-US" altLang="en-US" sz="1400" smtClean="0"/>
              <a:t>Source: http://volcanoes.usgs.gov/Products/Pglossary/tephra.html</a:t>
            </a:r>
          </a:p>
          <a:p>
            <a:pPr eaLnBrk="1" hangingPunct="1"/>
            <a:endParaRPr lang="en-US" altLang="en-US" sz="1400" smtClean="0"/>
          </a:p>
          <a:p>
            <a:r>
              <a:rPr lang="en-US" altLang="en-US" smtClean="0"/>
              <a:t>The individual particles are called pyroclasts, while the collective term for deposited material is </a:t>
            </a:r>
            <a:r>
              <a:rPr lang="en-US" altLang="en-US" b="1" smtClean="0"/>
              <a:t>tephra</a:t>
            </a:r>
            <a:r>
              <a:rPr lang="en-US" altLang="en-US" smtClean="0"/>
              <a:t>. </a:t>
            </a:r>
          </a:p>
          <a:p>
            <a:endParaRPr lang="en-US" altLang="en-US" smtClean="0"/>
          </a:p>
          <a:p>
            <a:r>
              <a:rPr lang="en-US" altLang="en-US" u="sng" smtClean="0"/>
              <a:t>Fall deposits</a:t>
            </a:r>
            <a:r>
              <a:rPr lang="en-US" altLang="en-US" smtClean="0"/>
              <a:t> </a:t>
            </a:r>
          </a:p>
          <a:p>
            <a:endParaRPr lang="en-US" altLang="en-US" smtClean="0"/>
          </a:p>
          <a:p>
            <a:r>
              <a:rPr lang="en-US" altLang="en-US" b="1" smtClean="0"/>
              <a:t>Plinian</a:t>
            </a:r>
            <a:r>
              <a:rPr lang="en-US" altLang="en-US" smtClean="0"/>
              <a:t> eruptions occur when pyroclasts are propelled forcefully upwards, as well as being held aloft by convection currents and the buoyancy of hot gases above a volcanic vent. The largest eruptions can drive material up 50 kilometers, well into the earth's stratosphere. Winds begin to spread the plume. </a:t>
            </a:r>
          </a:p>
          <a:p>
            <a:endParaRPr lang="en-US" altLang="en-US" smtClean="0"/>
          </a:p>
          <a:p>
            <a:pPr eaLnBrk="1" hangingPunct="1"/>
            <a:endParaRPr lang="en-US" altLang="en-US" sz="1400" smtClean="0"/>
          </a:p>
          <a:p>
            <a:pPr eaLnBrk="1" hangingPunct="1"/>
            <a:endParaRPr lang="en-US" altLang="en-US" smtClean="0"/>
          </a:p>
        </p:txBody>
      </p:sp>
    </p:spTree>
    <p:extLst>
      <p:ext uri="{BB962C8B-B14F-4D97-AF65-F5344CB8AC3E}">
        <p14:creationId xmlns:p14="http://schemas.microsoft.com/office/powerpoint/2010/main" val="725561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700379D-13DB-4367-8954-83B9B9434F2D}" type="slidenum">
              <a:rPr lang="en-US" altLang="en-US" sz="1300"/>
              <a:pPr eaLnBrk="1" hangingPunct="1">
                <a:spcBef>
                  <a:spcPct val="0"/>
                </a:spcBef>
              </a:pPr>
              <a:t>38</a:t>
            </a:fld>
            <a:endParaRPr lang="en-US" altLang="en-US" sz="13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smtClean="0"/>
              <a:t>The volcano ejected a minimum of 1.1 km</a:t>
            </a:r>
            <a:r>
              <a:rPr lang="en-US" altLang="en-US" sz="1400" baseline="30000" smtClean="0"/>
              <a:t>3</a:t>
            </a:r>
            <a:r>
              <a:rPr lang="en-US" altLang="en-US" sz="1400" smtClean="0"/>
              <a:t> of uncompacted tephra, which is equivalent to 0.20-0.25 km</a:t>
            </a:r>
            <a:r>
              <a:rPr lang="en-US" altLang="en-US" sz="1400" baseline="30000" smtClean="0"/>
              <a:t>3</a:t>
            </a:r>
            <a:r>
              <a:rPr lang="en-US" altLang="en-US" sz="1400" smtClean="0"/>
              <a:t> of magma and solid rock </a:t>
            </a:r>
          </a:p>
          <a:p>
            <a:pPr eaLnBrk="1" hangingPunct="1"/>
            <a:r>
              <a:rPr lang="en-US" altLang="en-US" sz="1400" smtClean="0"/>
              <a:t>Peak wind velocity during the eruption varied between 80 and 140 km/hour as measured 400 km downwind of the volcano at about 12 km above sea level</a:t>
            </a:r>
          </a:p>
          <a:p>
            <a:pPr eaLnBrk="1" hangingPunct="1"/>
            <a:endParaRPr lang="en-US" altLang="en-US" sz="1400" smtClean="0"/>
          </a:p>
          <a:p>
            <a:pPr eaLnBrk="1" hangingPunct="1"/>
            <a:r>
              <a:rPr lang="en-US" altLang="en-US" sz="1400" smtClean="0"/>
              <a:t>Note the increased thickness about 300 km downwind </a:t>
            </a:r>
          </a:p>
          <a:p>
            <a:pPr eaLnBrk="1" hangingPunct="1"/>
            <a:endParaRPr lang="en-US" altLang="en-US" sz="1400" smtClean="0"/>
          </a:p>
          <a:p>
            <a:pPr eaLnBrk="1" hangingPunct="1"/>
            <a:r>
              <a:rPr lang="en-US" altLang="en-US" sz="1400" smtClean="0"/>
              <a:t>Unusual increase in tephra thickness is thought to have resulted from the sticking together of individual grains due to moisture in the eruption cloud</a:t>
            </a:r>
          </a:p>
          <a:p>
            <a:pPr eaLnBrk="1" hangingPunct="1"/>
            <a:endParaRPr lang="en-US" altLang="en-US" sz="1400" smtClean="0"/>
          </a:p>
          <a:p>
            <a:pPr eaLnBrk="1" hangingPunct="1"/>
            <a:endParaRPr lang="en-US" altLang="en-US" sz="1400" smtClean="0"/>
          </a:p>
          <a:p>
            <a:pPr eaLnBrk="1" hangingPunct="1"/>
            <a:endParaRPr lang="en-US" altLang="en-US" sz="1400" smtClean="0"/>
          </a:p>
          <a:p>
            <a:pPr eaLnBrk="1" hangingPunct="1"/>
            <a:endParaRPr lang="en-US" altLang="en-US" sz="1400" smtClean="0"/>
          </a:p>
          <a:p>
            <a:pPr eaLnBrk="1" hangingPunct="1"/>
            <a:r>
              <a:rPr lang="en-US" altLang="en-US" sz="1400" smtClean="0"/>
              <a:t>http://volcanoes.usgs.gov/Hazards/What/Tephra/tephra.html</a:t>
            </a:r>
          </a:p>
          <a:p>
            <a:pPr eaLnBrk="1" hangingPunct="1"/>
            <a:endParaRPr lang="en-US" altLang="en-US" smtClean="0"/>
          </a:p>
        </p:txBody>
      </p:sp>
    </p:spTree>
    <p:extLst>
      <p:ext uri="{BB962C8B-B14F-4D97-AF65-F5344CB8AC3E}">
        <p14:creationId xmlns:p14="http://schemas.microsoft.com/office/powerpoint/2010/main" val="405914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largest deposits are from the rare rhyolitic eruptions. The Yellowstone eruptions have totaled over 3800 km</a:t>
            </a:r>
            <a:r>
              <a:rPr lang="en-US" altLang="en-US" baseline="30000" smtClean="0"/>
              <a:t>3</a:t>
            </a:r>
            <a:r>
              <a:rPr lang="en-US" altLang="en-US" smtClean="0"/>
              <a:t> in the last 2.2 million years. Figure shows a depositional map of the Long Valley Caldera eruption that occurred about 700,000 years ago. The one-meter isopach was out to 75 km or more, and the 1 cm isopach extended to Kansas. </a:t>
            </a:r>
          </a:p>
          <a:p>
            <a:endParaRPr lang="en-US" altLang="en-US" smtClean="0"/>
          </a:p>
          <a:p>
            <a:r>
              <a:rPr lang="en-US" altLang="en-US" b="1" u="sng" smtClean="0"/>
              <a:t>Flow deposits</a:t>
            </a:r>
            <a:endParaRPr lang="en-US" altLang="en-US" b="1" smtClean="0"/>
          </a:p>
          <a:p>
            <a:endParaRPr lang="en-US" altLang="en-US" smtClean="0"/>
          </a:p>
          <a:p>
            <a:r>
              <a:rPr lang="en-US" altLang="en-US" smtClean="0"/>
              <a:t>	Dense clouds of pyroclastic debris can be produced in several ways:</a:t>
            </a:r>
          </a:p>
          <a:p>
            <a:endParaRPr lang="en-US" altLang="en-US" smtClean="0"/>
          </a:p>
          <a:p>
            <a:r>
              <a:rPr lang="en-US" altLang="en-US" smtClean="0"/>
              <a:t>1. Collapse of a vertical cloud from a Plinian eruption, which produces the largest flows - Mt. Pinatubo, 1991 was one example</a:t>
            </a:r>
          </a:p>
          <a:p>
            <a:endParaRPr lang="en-US" altLang="en-US" smtClean="0"/>
          </a:p>
          <a:p>
            <a:r>
              <a:rPr lang="en-US" altLang="en-US" smtClean="0"/>
              <a:t>2. Lateral blast- the 1980 eruption of Mt. St. Helens began this way</a:t>
            </a:r>
          </a:p>
          <a:p>
            <a:endParaRPr lang="en-US" altLang="en-US" smtClean="0"/>
          </a:p>
          <a:p>
            <a:r>
              <a:rPr lang="en-US" altLang="en-US" smtClean="0"/>
              <a:t>3. A low pressure eruption, with magma boiling over the vent and downhill (Mt. Lamington, Papua)</a:t>
            </a:r>
          </a:p>
          <a:p>
            <a:endParaRPr lang="en-US" altLang="en-US" smtClean="0"/>
          </a:p>
          <a:p>
            <a:r>
              <a:rPr lang="en-US" altLang="en-US" smtClean="0"/>
              <a:t>4. Dome collapse - the 1902 eruption of Mt. Pelèe</a:t>
            </a:r>
          </a:p>
          <a:p>
            <a:endParaRPr lang="en-US" altLang="en-US" smtClean="0"/>
          </a:p>
          <a:p>
            <a:r>
              <a:rPr lang="en-US" altLang="en-US" smtClean="0"/>
              <a:t>All of these mechanisms produce a very hot (400-800̊C), dense cloud of particles, consisting of pumice and ash, which is denser than surrounding air. It rolls downhill, fluidized by the trapped volcanic gases and air. Unlike Plinian eruptions, topography controls both the path of the flow, and the deposition. The cloud may flow around obstacles, or up and over them. Deposition is concentrated in valleys or basins, and is not uniform. If the cloud &gt; 650̊C, the particles will be incandescent, and the cloud is called a nuée ardente (Fr. glowing cloud"). Cloud velocities are usually in the 50-200 km/hr range, but initial lateral blasts are much faster. In the case of Mt. St. Helens, velocities are estimates at 540 km/hr at maximum.</a:t>
            </a:r>
          </a:p>
          <a:p>
            <a:endParaRPr lang="en-US" altLang="en-US" smtClean="0"/>
          </a:p>
          <a:p>
            <a:endParaRPr lang="en-US" alt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E8DF1F8-587C-426C-A3FB-B59AF1AD6447}" type="slidenum">
              <a:rPr lang="en-US" altLang="en-US" sz="1300"/>
              <a:pPr eaLnBrk="1" hangingPunct="1">
                <a:spcBef>
                  <a:spcPct val="0"/>
                </a:spcBef>
              </a:pPr>
              <a:t>39</a:t>
            </a:fld>
            <a:endParaRPr lang="en-US" altLang="en-US" sz="1300"/>
          </a:p>
        </p:txBody>
      </p:sp>
    </p:spTree>
    <p:extLst>
      <p:ext uri="{BB962C8B-B14F-4D97-AF65-F5344CB8AC3E}">
        <p14:creationId xmlns:p14="http://schemas.microsoft.com/office/powerpoint/2010/main" val="2092350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	Deposits from pyroclastic flows are called </a:t>
            </a:r>
            <a:r>
              <a:rPr lang="en-US" altLang="en-US" b="1" smtClean="0"/>
              <a:t>ignimbrites</a:t>
            </a:r>
            <a:r>
              <a:rPr lang="en-US" altLang="en-US" smtClean="0"/>
              <a:t> (Gk., fire cloud material). The rocks from the deposits are called </a:t>
            </a:r>
            <a:r>
              <a:rPr lang="en-US" altLang="en-US" b="1" smtClean="0"/>
              <a:t>tuff</a:t>
            </a:r>
            <a:r>
              <a:rPr lang="en-US" altLang="en-US" smtClean="0"/>
              <a:t>. The lower portions of the deposit, which stay hot the longest, often become welded together, forming an extremely tenacious rock called </a:t>
            </a:r>
            <a:r>
              <a:rPr lang="en-US" altLang="en-US" b="1" smtClean="0"/>
              <a:t>welded tuff</a:t>
            </a:r>
            <a:r>
              <a:rPr lang="en-US" altLang="en-US" smtClean="0"/>
              <a:t>. This part of the flow generally has vesicles severely squeezed, to the point they may disappear. The color becomes black, as opposed to the light gray of vesicular pumice. The flow itself may be unsorted, or may have dense, lithic blocks on the bottom, and lighter pumice on the top. </a:t>
            </a:r>
          </a:p>
          <a:p>
            <a:endParaRPr lang="en-US" altLang="en-US" smtClean="0"/>
          </a:p>
          <a:p>
            <a:r>
              <a:rPr lang="en-US" altLang="en-US" smtClean="0"/>
              <a:t>Pyroclastic flow deposits are rare, but devastating when the do occur. Flows from Mt. Vesuvius buried the cities of Pompeii and Herculaneum in Italy in AD 79. There are no historical accounts of truly large eruptions. The Long Valley Caldera eruptions covered over 1500 km</a:t>
            </a:r>
            <a:r>
              <a:rPr lang="en-US" altLang="en-US" baseline="30000" smtClean="0"/>
              <a:t>3 </a:t>
            </a:r>
            <a:r>
              <a:rPr lang="en-US" altLang="en-US" smtClean="0"/>
              <a:t>to a depth of 10's to 1000's of meters.</a:t>
            </a:r>
          </a:p>
          <a:p>
            <a:endParaRPr lang="en-US" altLang="en-US" smtClean="0"/>
          </a:p>
          <a:p>
            <a:r>
              <a:rPr lang="en-US" altLang="en-US" smtClean="0"/>
              <a:t>A special type of pyroclastic flows are the surges. These are extremely turbulent flows, with lower particle density and thus lower density. They hug the ground. However, their rapid movement and lower density allows more mixing, and the deposits mantle the ground, although with some concentration in depressed areas. The turbulence causes rapid loss of momentum, and they are typically deposited close to the vent. </a:t>
            </a:r>
          </a:p>
          <a:p>
            <a:endParaRPr lang="en-US" altLang="en-US"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C14A5DE-13CA-496F-A48C-30B710F070D6}" type="slidenum">
              <a:rPr lang="en-US" altLang="en-US" sz="1300"/>
              <a:pPr eaLnBrk="1" hangingPunct="1">
                <a:spcBef>
                  <a:spcPct val="0"/>
                </a:spcBef>
              </a:pPr>
              <a:t>40</a:t>
            </a:fld>
            <a:endParaRPr lang="en-US" altLang="en-US" sz="1300"/>
          </a:p>
        </p:txBody>
      </p:sp>
    </p:spTree>
    <p:extLst>
      <p:ext uri="{BB962C8B-B14F-4D97-AF65-F5344CB8AC3E}">
        <p14:creationId xmlns:p14="http://schemas.microsoft.com/office/powerpoint/2010/main" val="1393645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Intrusive Deposition</a:t>
            </a:r>
          </a:p>
          <a:p>
            <a:endParaRPr lang="en-US" altLang="en-US" b="1" smtClean="0"/>
          </a:p>
          <a:p>
            <a:r>
              <a:rPr lang="en-US" altLang="en-US" smtClean="0"/>
              <a:t>Deep intrusive bodies are called plutons. Many are composed of felsic minerals, and are less dense than surrounding rock. Over time, they tend to rise, but they are rarely completed exposed at the surface by weathering and erosion. Geophysical studies and drilling or tunneling associated with mining have unlocked some of their secrets. </a:t>
            </a:r>
          </a:p>
          <a:p>
            <a:endParaRPr lang="en-US" altLang="en-US" smtClean="0"/>
          </a:p>
          <a:p>
            <a:r>
              <a:rPr lang="en-US" altLang="en-US" smtClean="0"/>
              <a:t>The plutons may be classified as </a:t>
            </a:r>
            <a:r>
              <a:rPr lang="en-US" altLang="en-US" b="1" smtClean="0"/>
              <a:t>tabular</a:t>
            </a:r>
            <a:r>
              <a:rPr lang="en-US" altLang="en-US" smtClean="0"/>
              <a:t> or </a:t>
            </a:r>
            <a:r>
              <a:rPr lang="en-US" altLang="en-US" b="1" smtClean="0"/>
              <a:t>non-tabular</a:t>
            </a:r>
            <a:r>
              <a:rPr lang="en-US" altLang="en-US" smtClean="0"/>
              <a:t>, based on whether the shape is sheet-like or not. They may further be said to be </a:t>
            </a:r>
            <a:r>
              <a:rPr lang="en-US" altLang="en-US" b="1" smtClean="0"/>
              <a:t>concordant</a:t>
            </a:r>
            <a:r>
              <a:rPr lang="en-US" altLang="en-US" smtClean="0"/>
              <a:t>, if their orientation is parallel to country rock structure, and </a:t>
            </a:r>
            <a:r>
              <a:rPr lang="en-US" altLang="en-US" b="1" smtClean="0"/>
              <a:t>discordant</a:t>
            </a:r>
            <a:r>
              <a:rPr lang="en-US" altLang="en-US" smtClean="0"/>
              <a:t> if it isn't. </a:t>
            </a:r>
          </a:p>
          <a:p>
            <a:endParaRPr lang="en-US" altLang="en-US" smtClean="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D006819-54F3-40EF-8A2E-78CEB17472CE}" type="slidenum">
              <a:rPr lang="en-US" altLang="en-US" sz="1300"/>
              <a:pPr eaLnBrk="1" hangingPunct="1">
                <a:spcBef>
                  <a:spcPct val="0"/>
                </a:spcBef>
              </a:pPr>
              <a:t>41</a:t>
            </a:fld>
            <a:endParaRPr lang="en-US" altLang="en-US" sz="1300"/>
          </a:p>
        </p:txBody>
      </p:sp>
    </p:spTree>
    <p:extLst>
      <p:ext uri="{BB962C8B-B14F-4D97-AF65-F5344CB8AC3E}">
        <p14:creationId xmlns:p14="http://schemas.microsoft.com/office/powerpoint/2010/main" val="2831812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smtClean="0"/>
              <a:t>Tabular Intrusive Bodies</a:t>
            </a:r>
            <a:endParaRPr lang="en-US" altLang="en-US" smtClean="0"/>
          </a:p>
          <a:p>
            <a:endParaRPr lang="en-US" altLang="en-US" smtClean="0"/>
          </a:p>
          <a:p>
            <a:r>
              <a:rPr lang="en-US" altLang="en-US" smtClean="0"/>
              <a:t>Tabular bodies result from magma intruding a fracture, often opening and enlarging it. If the fracture is between layers, the intrusion is concordant, and is called a </a:t>
            </a:r>
            <a:r>
              <a:rPr lang="en-US" altLang="en-US" b="1" smtClean="0"/>
              <a:t>sill</a:t>
            </a:r>
            <a:r>
              <a:rPr lang="en-US" altLang="en-US" smtClean="0"/>
              <a:t>. If the fracture cuts across country rock structure, the intrusion is a </a:t>
            </a:r>
            <a:r>
              <a:rPr lang="en-US" altLang="en-US" b="1" smtClean="0"/>
              <a:t>dike</a:t>
            </a:r>
            <a:r>
              <a:rPr lang="en-US" altLang="en-US" smtClean="0"/>
              <a:t>. Fractures may form in response the intrusion of magma, as a means of pressure release. </a:t>
            </a:r>
          </a:p>
          <a:p>
            <a:endParaRPr lang="en-US"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82EBDC0-D71C-42D7-83A2-FB09EEE82FD1}" type="slidenum">
              <a:rPr lang="en-US" altLang="en-US" sz="1300"/>
              <a:pPr eaLnBrk="1" hangingPunct="1">
                <a:spcBef>
                  <a:spcPct val="0"/>
                </a:spcBef>
              </a:pPr>
              <a:t>42</a:t>
            </a:fld>
            <a:endParaRPr lang="en-US" altLang="en-US" sz="1300"/>
          </a:p>
        </p:txBody>
      </p:sp>
    </p:spTree>
    <p:extLst>
      <p:ext uri="{BB962C8B-B14F-4D97-AF65-F5344CB8AC3E}">
        <p14:creationId xmlns:p14="http://schemas.microsoft.com/office/powerpoint/2010/main" val="271905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Volatile content - The presence of water and alkali elements (volatiles) reduces viscosity. This occurs because these substances substantially reduce the chain length in polymers.</a:t>
            </a:r>
          </a:p>
          <a:p>
            <a:endParaRPr lang="en-US" altLang="en-US" smtClean="0"/>
          </a:p>
          <a:p>
            <a:r>
              <a:rPr lang="en-US" altLang="en-US" smtClean="0"/>
              <a:t>Volatile content plays another role for shallow intrusives or extrusives. As the magma rises, confining pressure is reduced. Volatiles begin to escape from solution, forming a separate phase. When gas pressure &gt; confining pressure, the gas may produce an explosive eruption, with a rapid loss of volatiles. Gases associated with magmas:</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2D8A6B0-C8E6-48CA-B00E-39B5FC7F7665}" type="slidenum">
              <a:rPr lang="en-US" altLang="en-US" sz="1300"/>
              <a:pPr eaLnBrk="1" hangingPunct="1">
                <a:spcBef>
                  <a:spcPct val="0"/>
                </a:spcBef>
              </a:pPr>
              <a:t>4</a:t>
            </a:fld>
            <a:endParaRPr lang="en-US" altLang="en-US" sz="1300"/>
          </a:p>
        </p:txBody>
      </p:sp>
    </p:spTree>
    <p:extLst>
      <p:ext uri="{BB962C8B-B14F-4D97-AF65-F5344CB8AC3E}">
        <p14:creationId xmlns:p14="http://schemas.microsoft.com/office/powerpoint/2010/main" val="4088728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7AABABE-8DD6-47ED-BCA6-B23317583140}" type="slidenum">
              <a:rPr lang="en-US" altLang="en-US" sz="1300"/>
              <a:pPr eaLnBrk="1" hangingPunct="1">
                <a:spcBef>
                  <a:spcPct val="0"/>
                </a:spcBef>
              </a:pPr>
              <a:t>43</a:t>
            </a:fld>
            <a:endParaRPr lang="en-US" altLang="en-US" sz="13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From Geology by Lightplane, Louis J. Maher, Jr. - http://www.geology.wisc.edu/~maher/air.html</a:t>
            </a:r>
          </a:p>
          <a:p>
            <a:pPr eaLnBrk="1" hangingPunct="1"/>
            <a:endParaRPr lang="en-US" altLang="en-US" smtClean="0"/>
          </a:p>
          <a:p>
            <a:pPr eaLnBrk="1" hangingPunct="1"/>
            <a:r>
              <a:rPr lang="en-US" altLang="en-US" smtClean="0"/>
              <a:t>Photo 115-08k2.jpg from ftp://geology.wisc.edu/pub/air</a:t>
            </a:r>
          </a:p>
          <a:p>
            <a:pPr eaLnBrk="1" hangingPunct="1"/>
            <a:endParaRPr lang="en-US" altLang="en-US" smtClean="0"/>
          </a:p>
          <a:p>
            <a:r>
              <a:rPr lang="en-US" altLang="en-US" smtClean="0"/>
              <a:t>Most sills have feeder dikes associated with them, unless the beds are steeply dipping. It is possible for magma to be injected and harden, and then have another injection of magma. If the successive injections are of the same composition, the body is called a </a:t>
            </a:r>
            <a:r>
              <a:rPr lang="en-US" altLang="en-US" b="1" smtClean="0"/>
              <a:t>multiple</a:t>
            </a:r>
            <a:r>
              <a:rPr lang="en-US" altLang="en-US" smtClean="0"/>
              <a:t> dike or sill. If the composition is different, then term </a:t>
            </a:r>
            <a:r>
              <a:rPr lang="en-US" altLang="en-US" b="1" smtClean="0"/>
              <a:t>composite</a:t>
            </a:r>
            <a:r>
              <a:rPr lang="en-US" altLang="en-US" smtClean="0"/>
              <a:t> is used. It is common for dikes to occur in sets, called </a:t>
            </a:r>
            <a:r>
              <a:rPr lang="en-US" altLang="en-US" b="1" smtClean="0"/>
              <a:t>dike swarms</a:t>
            </a:r>
            <a:r>
              <a:rPr lang="en-US" altLang="en-US" smtClean="0"/>
              <a:t>. Extensional tectonics often produces multiple fractures, and the magma simply fills all of them.  Unless erosion is extensive, it may be difficult to determine if a sill is solitary or part of a swarm.</a:t>
            </a:r>
          </a:p>
          <a:p>
            <a:endParaRPr lang="en-US" altLang="en-US" smtClean="0"/>
          </a:p>
          <a:p>
            <a:r>
              <a:rPr lang="en-US" altLang="en-US" smtClean="0"/>
              <a:t>Tabular bodies are the result of injection under pressure. The pressure of the injected magma often dilates the fracture walls. </a:t>
            </a:r>
          </a:p>
          <a:p>
            <a:endParaRPr lang="en-US" altLang="en-US" smtClean="0"/>
          </a:p>
          <a:p>
            <a:r>
              <a:rPr lang="en-US" altLang="en-US" smtClean="0"/>
              <a:t>Rising magma plumes often crack the rock above them. Magma filling the fractures can produce several types of structures. </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1320841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Ring dikes </a:t>
            </a:r>
            <a:r>
              <a:rPr lang="en-US" altLang="en-US" dirty="0" smtClean="0"/>
              <a:t>- The pressure from the magma is less than load pressure. Cylindrical fractures may develop (see Figure 4-23a). If the magma is less dense than the overlying rock, blocks of country rock may sink in, letting magma squirt into the detached fracture (Figure 4-23b). The dikes may be vertical, or dip steeply away from the central axis.</a:t>
            </a:r>
          </a:p>
          <a:p>
            <a:endParaRPr lang="en-US" altLang="en-US" b="1" dirty="0" smtClean="0"/>
          </a:p>
          <a:p>
            <a:r>
              <a:rPr lang="en-US" altLang="en-US" b="1" dirty="0" smtClean="0"/>
              <a:t>Cone sheets </a:t>
            </a:r>
            <a:r>
              <a:rPr lang="en-US" altLang="en-US" dirty="0" smtClean="0"/>
              <a:t>- When the load pressure is less than the magma pressure, a different structure forms. The rising magma produces a series of fractures, which radiate from the high central point of the magma plume. The cone sheets always dip inward, toward the central axis. (See Figure 4-23d)</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3C8AA74-4951-48E0-B531-20C018460F9F}" type="slidenum">
              <a:rPr lang="en-US" altLang="en-US" sz="1300"/>
              <a:pPr eaLnBrk="1" hangingPunct="1">
                <a:spcBef>
                  <a:spcPct val="0"/>
                </a:spcBef>
              </a:pPr>
              <a:t>44</a:t>
            </a:fld>
            <a:endParaRPr lang="en-US" altLang="en-US" sz="1300"/>
          </a:p>
        </p:txBody>
      </p:sp>
    </p:spTree>
    <p:extLst>
      <p:ext uri="{BB962C8B-B14F-4D97-AF65-F5344CB8AC3E}">
        <p14:creationId xmlns:p14="http://schemas.microsoft.com/office/powerpoint/2010/main" val="2339467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CCE693E-1193-4441-9950-5433124B09E7}" type="slidenum">
              <a:rPr lang="en-US" altLang="en-US" sz="1300"/>
              <a:pPr eaLnBrk="1" hangingPunct="1">
                <a:spcBef>
                  <a:spcPct val="0"/>
                </a:spcBef>
              </a:pPr>
              <a:t>45</a:t>
            </a:fld>
            <a:endParaRPr lang="en-US" altLang="en-US" sz="13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 </a:t>
            </a:r>
            <a:r>
              <a:rPr lang="en-US" altLang="en-US" b="1" smtClean="0"/>
              <a:t>Veins</a:t>
            </a:r>
            <a:r>
              <a:rPr lang="en-US" altLang="en-US" smtClean="0"/>
              <a:t> are small tabular bodies associated with ores. They may be either concordant or discordant. </a:t>
            </a:r>
            <a:r>
              <a:rPr lang="en-US" altLang="en-US" sz="1600" smtClean="0"/>
              <a:t>Veins are often the product of water-rich magma. </a:t>
            </a:r>
          </a:p>
          <a:p>
            <a:pPr eaLnBrk="1" hangingPunct="1"/>
            <a:endParaRPr lang="en-US" altLang="en-US" sz="1600" smtClean="0"/>
          </a:p>
          <a:p>
            <a:pPr eaLnBrk="1" hangingPunct="1"/>
            <a:r>
              <a:rPr lang="en-US" altLang="en-US" sz="1600" smtClean="0"/>
              <a:t>http://www.science.ubc.ca/~eoswr/cgi-bin/db_gallery/searchframe.html</a:t>
            </a:r>
          </a:p>
          <a:p>
            <a:pPr eaLnBrk="1" hangingPunct="1"/>
            <a:endParaRPr lang="en-US" altLang="en-US" sz="1600" smtClean="0"/>
          </a:p>
          <a:p>
            <a:pPr eaLnBrk="1" hangingPunct="1"/>
            <a:r>
              <a:rPr lang="en-US" altLang="en-US" sz="1600" smtClean="0"/>
              <a:t>Slide # 27.10546875Kb </a:t>
            </a:r>
          </a:p>
          <a:p>
            <a:pPr eaLnBrk="1" hangingPunct="1"/>
            <a:endParaRPr lang="en-US" altLang="en-US" sz="1600" smtClean="0"/>
          </a:p>
          <a:p>
            <a:pPr eaLnBrk="1" hangingPunct="1"/>
            <a:endParaRPr lang="en-US" altLang="en-US" sz="1600" smtClean="0"/>
          </a:p>
          <a:p>
            <a:r>
              <a:rPr lang="en-US" altLang="en-US" b="1" u="sng" smtClean="0"/>
              <a:t>Non-tabular Intrusive Bodies</a:t>
            </a:r>
            <a:endParaRPr lang="en-US" altLang="en-US" b="1" smtClean="0"/>
          </a:p>
          <a:p>
            <a:endParaRPr lang="en-US" altLang="en-US" smtClean="0"/>
          </a:p>
          <a:p>
            <a:r>
              <a:rPr lang="en-US" altLang="en-US" smtClean="0"/>
              <a:t>The major types of non-tabular bodies are called </a:t>
            </a:r>
            <a:r>
              <a:rPr lang="en-US" altLang="en-US" b="1" smtClean="0"/>
              <a:t>stocks</a:t>
            </a:r>
            <a:r>
              <a:rPr lang="en-US" altLang="en-US" smtClean="0"/>
              <a:t> and </a:t>
            </a:r>
            <a:r>
              <a:rPr lang="en-US" altLang="en-US" b="1" smtClean="0"/>
              <a:t>batholiths</a:t>
            </a:r>
            <a:r>
              <a:rPr lang="en-US" altLang="en-US" smtClean="0"/>
              <a:t>. By definition, stocks have an exposed surface area of &lt;100 km</a:t>
            </a:r>
            <a:r>
              <a:rPr lang="en-US" altLang="en-US" baseline="30000" smtClean="0"/>
              <a:t>2</a:t>
            </a:r>
            <a:r>
              <a:rPr lang="en-US" altLang="en-US" smtClean="0"/>
              <a:t>, whereas batholiths are &gt; 100 km</a:t>
            </a:r>
            <a:r>
              <a:rPr lang="en-US" altLang="en-US" baseline="30000" smtClean="0"/>
              <a:t>2</a:t>
            </a:r>
            <a:r>
              <a:rPr lang="en-US" altLang="en-US" smtClean="0"/>
              <a:t>. Sometimes this is matter of the extent of erosion. As erosion proceeds a stock may "grow" into a batholith. Some people use geophysical evidence of a larger body at depth to call a structure a batholith. Unless there is actual drill data, this is a speculative process, however.</a:t>
            </a:r>
          </a:p>
          <a:p>
            <a:endParaRPr lang="en-US" altLang="en-US" smtClean="0"/>
          </a:p>
          <a:p>
            <a:r>
              <a:rPr lang="en-US" altLang="en-US" smtClean="0"/>
              <a:t>Stocks may be genuinely small bodies. The cylindrical magma conduit and magma chamber beneath a volcano, called a </a:t>
            </a:r>
            <a:r>
              <a:rPr lang="en-US" altLang="en-US" b="1" smtClean="0"/>
              <a:t>plug</a:t>
            </a:r>
            <a:r>
              <a:rPr lang="en-US" altLang="en-US" smtClean="0"/>
              <a:t>, is an example. After some erosion, the uppermost part of the conduit may be exposed. Such exposures are called volcanic necks. (Church rock, Shiprock are examples). </a:t>
            </a:r>
          </a:p>
          <a:p>
            <a:endParaRPr lang="en-US" altLang="en-US" smtClean="0"/>
          </a:p>
          <a:p>
            <a:r>
              <a:rPr lang="en-US" altLang="en-US" smtClean="0"/>
              <a:t>Specialized types of plutons include laccoliths and lopoliths.</a:t>
            </a:r>
          </a:p>
          <a:p>
            <a:pPr eaLnBrk="1" hangingPunct="1"/>
            <a:endParaRPr lang="en-US" altLang="en-US" sz="1600" smtClean="0"/>
          </a:p>
          <a:p>
            <a:pPr eaLnBrk="1" hangingPunct="1"/>
            <a:endParaRPr lang="en-US" altLang="en-US" smtClean="0"/>
          </a:p>
        </p:txBody>
      </p:sp>
    </p:spTree>
    <p:extLst>
      <p:ext uri="{BB962C8B-B14F-4D97-AF65-F5344CB8AC3E}">
        <p14:creationId xmlns:p14="http://schemas.microsoft.com/office/powerpoint/2010/main" val="2541349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Laccolith</a:t>
            </a:r>
            <a:r>
              <a:rPr lang="en-US" altLang="en-US" dirty="0" smtClean="0"/>
              <a:t> - Concordant intrusion with flat floor and arched roof. Injection pressure lifted the rocks above the central part of the intrusion. Magma is viscous, limiting horizontal flow. (Figure 4-26a)</a:t>
            </a:r>
          </a:p>
          <a:p>
            <a:endParaRPr lang="en-US" altLang="en-US" dirty="0" smtClean="0"/>
          </a:p>
          <a:p>
            <a:r>
              <a:rPr lang="en-US" altLang="en-US" b="1" dirty="0" err="1" smtClean="0"/>
              <a:t>Lopolith</a:t>
            </a:r>
            <a:r>
              <a:rPr lang="en-US" altLang="en-US" b="1" dirty="0" smtClean="0"/>
              <a:t> </a:t>
            </a:r>
            <a:r>
              <a:rPr lang="en-US" altLang="en-US" dirty="0" smtClean="0"/>
              <a:t>- Concordant  intrusion into a basin. The floor is curved, the top is flat. </a:t>
            </a:r>
            <a:r>
              <a:rPr lang="en-US" altLang="en-US" dirty="0" err="1" smtClean="0"/>
              <a:t>Lopoliths</a:t>
            </a:r>
            <a:r>
              <a:rPr lang="en-US" altLang="en-US" dirty="0" smtClean="0"/>
              <a:t> are much larger than laccoliths.  They are usually mafic, and the magma is less viscous than that in a laccolith. The basin may result from sagging due to the weight of the intruded magma. Another possibility is evacuation of a deeper magma chamber, creating an opening. Many geometries are possible, and the resulting terminology is complex.</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1849A60-7DFF-4549-947B-4FA44F3A241D}" type="slidenum">
              <a:rPr lang="en-US" altLang="en-US" sz="1300"/>
              <a:pPr eaLnBrk="1" hangingPunct="1">
                <a:spcBef>
                  <a:spcPct val="0"/>
                </a:spcBef>
              </a:pPr>
              <a:t>46</a:t>
            </a:fld>
            <a:endParaRPr lang="en-US" altLang="en-US" sz="1300"/>
          </a:p>
        </p:txBody>
      </p:sp>
    </p:spTree>
    <p:extLst>
      <p:ext uri="{BB962C8B-B14F-4D97-AF65-F5344CB8AC3E}">
        <p14:creationId xmlns:p14="http://schemas.microsoft.com/office/powerpoint/2010/main" val="2179245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Border Zones</a:t>
            </a:r>
          </a:p>
          <a:p>
            <a:endParaRPr lang="en-US" altLang="en-US" dirty="0" smtClean="0"/>
          </a:p>
          <a:p>
            <a:r>
              <a:rPr lang="en-US" altLang="en-US" dirty="0" smtClean="0"/>
              <a:t>The contact zone between a pluton and country rock can reveal considerable information. The magma is hot, and often volatile saturated. The border is much cooler, solid, and generally of different composition. If the country rock is much colder than the magma, a chilled border zone may result. The magma chills quickly, with little chance for any differentiation or assimilation processes to operate. Chilled border zones may be recognized by their relatively finer grain size. Chemical analysis of the chilled border zone is often used to give a good estimate of the original magma composition</a:t>
            </a:r>
          </a:p>
          <a:p>
            <a:endParaRPr lang="en-US" altLang="en-US" dirty="0" smtClean="0"/>
          </a:p>
          <a:p>
            <a:r>
              <a:rPr lang="en-US" altLang="en-US" dirty="0" smtClean="0"/>
              <a:t>Examination of the border zone can reveal other features. The border may be sharp or gradational. Sharp border zones occur when there is a large temperature difference between the magma and country rock, usually at shallow depth. Gradational borders occur when the temperatures are closer, usually at depth. Figure shows injection, permeation, and a combination. Injection occurs strictly because of pressure. A fluid-rich magma may permeate the country rock. The fluid can alter the country rock, or even partially melt it.  </a:t>
            </a:r>
            <a:r>
              <a:rPr lang="en-US" altLang="en-US" b="1" dirty="0" smtClean="0"/>
              <a:t>Assimilation </a:t>
            </a:r>
            <a:r>
              <a:rPr lang="en-US" altLang="en-US" dirty="0" smtClean="0"/>
              <a:t>occurs when some of the country rock melts, changing the magma composition. </a:t>
            </a:r>
          </a:p>
          <a:p>
            <a:endParaRPr lang="en-US" altLang="en-US" dirty="0"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41F7454-D917-43FF-8D33-F25BD228D42A}" type="slidenum">
              <a:rPr lang="en-US" altLang="en-US" sz="1300"/>
              <a:pPr eaLnBrk="1" hangingPunct="1">
                <a:spcBef>
                  <a:spcPct val="0"/>
                </a:spcBef>
              </a:pPr>
              <a:t>48</a:t>
            </a:fld>
            <a:endParaRPr lang="en-US" altLang="en-US" sz="1300"/>
          </a:p>
        </p:txBody>
      </p:sp>
    </p:spTree>
    <p:extLst>
      <p:ext uri="{BB962C8B-B14F-4D97-AF65-F5344CB8AC3E}">
        <p14:creationId xmlns:p14="http://schemas.microsoft.com/office/powerpoint/2010/main" val="1027158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Shallow intrusions often produce another change. The heat, and possibly fluid from the magma, alter the country rock.. Recrystallization over a narrow range occurs. Grain size and recrystallization degree decrease rapidly as distance from the magma border increases. The zone of change is called a </a:t>
            </a:r>
            <a:r>
              <a:rPr lang="en-US" altLang="en-US" b="1" dirty="0" smtClean="0"/>
              <a:t>contact metamorphic aureole</a:t>
            </a:r>
            <a:r>
              <a:rPr lang="en-US" altLang="en-US" dirty="0" smtClean="0"/>
              <a:t>.  </a:t>
            </a:r>
          </a:p>
          <a:p>
            <a:endParaRPr lang="en-US" altLang="en-US" dirty="0" smtClean="0"/>
          </a:p>
          <a:p>
            <a:r>
              <a:rPr lang="en-US" altLang="en-US" dirty="0" smtClean="0"/>
              <a:t>Within the magma, we find the chilled border zone. Chilling increases the viscosity of the magma. In already viscous magmas, flow within the magma will produce a sheared zone. the more viscous the magma, the thicker the shear zone. Within the sheared zone, a foliation, and sometimes lineation, develops parallel to the contact. Disc-shaped masses of flattened mineral aggregates, or sometimes ductile xenoliths, are produced, and are called </a:t>
            </a:r>
            <a:r>
              <a:rPr lang="en-US" altLang="en-US" b="1" dirty="0" err="1" smtClean="0"/>
              <a:t>schlieren</a:t>
            </a:r>
            <a:r>
              <a:rPr lang="en-US" altLang="en-US" dirty="0" smtClean="0"/>
              <a:t>. Shearing makes a sharp boundary less so, and makes an otherwise homogeneous igneous rock look like a metamorphic gneiss. (See Figure 4-27)</a:t>
            </a:r>
          </a:p>
          <a:p>
            <a:endParaRPr lang="en-US" altLang="en-US" dirty="0" smtClean="0"/>
          </a:p>
          <a:p>
            <a:r>
              <a:rPr lang="en-US" altLang="en-US" dirty="0" smtClean="0"/>
              <a:t>Contact zones frequently suffer from post-depositional alteration as well. The country rock and the igneous intrusion typically have much different mechanical properties. Shearing affects the two sides differently, and leaves a tectonic "overprint" on the contact. If shearing is strong enough faulting moves the rocks, and the igneous rock is now next to a completely unrelated rock. At that point, the contact is purely tectonic.</a:t>
            </a:r>
          </a:p>
          <a:p>
            <a:endParaRPr lang="en-US" altLang="en-US" dirty="0"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B02F2A9-CCB7-431A-BE6E-9FC2AED912F4}" type="slidenum">
              <a:rPr lang="en-US" altLang="en-US" sz="1300"/>
              <a:pPr eaLnBrk="1" hangingPunct="1">
                <a:spcBef>
                  <a:spcPct val="0"/>
                </a:spcBef>
              </a:pPr>
              <a:t>49</a:t>
            </a:fld>
            <a:endParaRPr lang="en-US" altLang="en-US" sz="1300"/>
          </a:p>
        </p:txBody>
      </p:sp>
    </p:spTree>
    <p:extLst>
      <p:ext uri="{BB962C8B-B14F-4D97-AF65-F5344CB8AC3E}">
        <p14:creationId xmlns:p14="http://schemas.microsoft.com/office/powerpoint/2010/main" val="4025125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Plutonic emplacement is often related to other events, especially </a:t>
            </a:r>
            <a:r>
              <a:rPr lang="en-US" altLang="en-US" dirty="0" err="1" smtClean="0"/>
              <a:t>orogenesis</a:t>
            </a:r>
            <a:r>
              <a:rPr lang="en-US" altLang="en-US" dirty="0" smtClean="0"/>
              <a:t>. Using the time of </a:t>
            </a:r>
            <a:r>
              <a:rPr lang="en-US" altLang="en-US" dirty="0" err="1" smtClean="0"/>
              <a:t>orogenesis</a:t>
            </a:r>
            <a:r>
              <a:rPr lang="en-US" altLang="en-US" dirty="0" smtClean="0"/>
              <a:t> as a reference, we may define three possible temporal relationships. </a:t>
            </a:r>
          </a:p>
          <a:p>
            <a:endParaRPr lang="en-US" altLang="en-US" dirty="0" smtClean="0"/>
          </a:p>
          <a:p>
            <a:r>
              <a:rPr lang="en-US" altLang="en-US" b="1" dirty="0" smtClean="0"/>
              <a:t>Pre-tectonic plutons </a:t>
            </a:r>
            <a:r>
              <a:rPr lang="en-US" altLang="en-US" dirty="0" smtClean="0"/>
              <a:t>- Emplacement occurs before major tectonic movements. The orogenic events impart both a tectonic and a metamorphic imprint on the pluton. Internal foliation is established, and it parallels that of the country rock. Regional metamorphism may curve around the pluton, particularly if there are ductility differences. Pre-tectonic  plutons are relatively cold, and likely to be mechanically strong. Most deformation will be concentrated at the border zone.</a:t>
            </a:r>
          </a:p>
          <a:p>
            <a:endParaRPr lang="en-US" altLang="en-US" dirty="0" smtClean="0"/>
          </a:p>
          <a:p>
            <a:r>
              <a:rPr lang="en-US" altLang="en-US" b="1" dirty="0" smtClean="0"/>
              <a:t>Syn-tectonic plutons </a:t>
            </a:r>
            <a:r>
              <a:rPr lang="en-US" altLang="en-US" dirty="0" smtClean="0"/>
              <a:t>-  When the pluton is formed during </a:t>
            </a:r>
            <a:r>
              <a:rPr lang="en-US" altLang="en-US" dirty="0" err="1" smtClean="0"/>
              <a:t>orogenesis</a:t>
            </a:r>
            <a:r>
              <a:rPr lang="en-US" altLang="en-US" dirty="0" smtClean="0"/>
              <a:t>, it is </a:t>
            </a:r>
            <a:r>
              <a:rPr lang="en-US" altLang="en-US" dirty="0" err="1" smtClean="0"/>
              <a:t>syn</a:t>
            </a:r>
            <a:r>
              <a:rPr lang="en-US" altLang="en-US" dirty="0" smtClean="0"/>
              <a:t>-tectonic. Like the pre-tectonic pluton, it will be affected by orogenic tectonic, often to a greater degree. The </a:t>
            </a:r>
            <a:r>
              <a:rPr lang="en-US" altLang="en-US" dirty="0" err="1" smtClean="0"/>
              <a:t>syn</a:t>
            </a:r>
            <a:r>
              <a:rPr lang="en-US" altLang="en-US" dirty="0" smtClean="0"/>
              <a:t>-tectonic pluton is very warm and therefore ductile. Deformation will be seen throughout the pluton, not limited to the margins. Syn-tectonic plutons may elongate more than pre-tectonic plutons, in the direction of foliation. </a:t>
            </a:r>
          </a:p>
          <a:p>
            <a:endParaRPr lang="en-US" altLang="en-US" dirty="0" smtClean="0"/>
          </a:p>
          <a:p>
            <a:r>
              <a:rPr lang="en-US" altLang="en-US" b="1" dirty="0" smtClean="0"/>
              <a:t>Post-tectonic plutons </a:t>
            </a:r>
            <a:r>
              <a:rPr lang="en-US" altLang="en-US" dirty="0" smtClean="0"/>
              <a:t>- Emplaced after the tectonic movement and its associated metamorphism, the plutons lack foliation.  Any regional deformation fabrics in the country rock will end discordantly at the pluton, or may end concordantly if a significant contact metamorphic aureole and </a:t>
            </a:r>
            <a:r>
              <a:rPr lang="en-US" altLang="en-US" dirty="0" err="1" smtClean="0"/>
              <a:t>schlieren</a:t>
            </a:r>
            <a:r>
              <a:rPr lang="en-US" altLang="en-US" dirty="0" smtClean="0"/>
              <a:t> exist. </a:t>
            </a:r>
          </a:p>
          <a:p>
            <a:endParaRPr lang="en-US" altLang="en-US" dirty="0" smtClean="0"/>
          </a:p>
          <a:p>
            <a:r>
              <a:rPr lang="en-US" altLang="en-US" dirty="0" smtClean="0"/>
              <a:t>To complicate matters further, many orogenic belts are multiple. A pre-orogenic pluton may actually be a </a:t>
            </a:r>
            <a:r>
              <a:rPr lang="en-US" altLang="en-US" dirty="0" err="1" smtClean="0"/>
              <a:t>syn</a:t>
            </a:r>
            <a:r>
              <a:rPr lang="en-US" altLang="en-US" dirty="0" smtClean="0"/>
              <a:t>-tectonic or post-tectonic pluton from an earlier orogenic event.  </a:t>
            </a:r>
          </a:p>
          <a:p>
            <a:endParaRPr lang="en-US" altLang="en-US" dirty="0"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A6FF0EA-B0C3-48A9-911C-4C086FB08049}" type="slidenum">
              <a:rPr lang="en-US" altLang="en-US" sz="1300"/>
              <a:pPr eaLnBrk="1" hangingPunct="1">
                <a:spcBef>
                  <a:spcPct val="0"/>
                </a:spcBef>
              </a:pPr>
              <a:t>50</a:t>
            </a:fld>
            <a:endParaRPr lang="en-US" altLang="en-US" sz="1300"/>
          </a:p>
        </p:txBody>
      </p:sp>
    </p:spTree>
    <p:extLst>
      <p:ext uri="{BB962C8B-B14F-4D97-AF65-F5344CB8AC3E}">
        <p14:creationId xmlns:p14="http://schemas.microsoft.com/office/powerpoint/2010/main" val="2789799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smtClean="0"/>
              <a:t>Depth of Intrusion</a:t>
            </a:r>
            <a:endParaRPr lang="en-US" altLang="en-US" b="1" smtClean="0"/>
          </a:p>
          <a:p>
            <a:endParaRPr lang="en-US" altLang="en-US" smtClean="0"/>
          </a:p>
          <a:p>
            <a:r>
              <a:rPr lang="en-US" altLang="en-US" smtClean="0"/>
              <a:t>Plutons may be shallow, intermediate, or quite deep. One exposed at the surface, we need criteria to distinguish their original emplacement depth.  The following may be useful.</a:t>
            </a:r>
            <a:endParaRPr lang="en-US" altLang="en-US" u="sng" smtClean="0"/>
          </a:p>
          <a:p>
            <a:endParaRPr lang="en-US" altLang="en-US" smtClean="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02EE7D0-354D-4AEF-AC5E-667A89864301}" type="slidenum">
              <a:rPr lang="en-US" altLang="en-US" sz="1300"/>
              <a:pPr eaLnBrk="1" hangingPunct="1">
                <a:spcBef>
                  <a:spcPct val="0"/>
                </a:spcBef>
              </a:pPr>
              <a:t>51</a:t>
            </a:fld>
            <a:endParaRPr lang="en-US" altLang="en-US" sz="1300"/>
          </a:p>
        </p:txBody>
      </p:sp>
    </p:spTree>
    <p:extLst>
      <p:ext uri="{BB962C8B-B14F-4D97-AF65-F5344CB8AC3E}">
        <p14:creationId xmlns:p14="http://schemas.microsoft.com/office/powerpoint/2010/main" val="1022106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upward movement of the pluton often fractures rock above it. </a:t>
            </a:r>
            <a:r>
              <a:rPr lang="en-US" altLang="en-US" dirty="0" err="1" smtClean="0"/>
              <a:t>Epizonal</a:t>
            </a:r>
            <a:r>
              <a:rPr lang="en-US" altLang="en-US" dirty="0" smtClean="0"/>
              <a:t> plutons may still be hot, perhaps with some associated magma. Fluids from the magma, and from interaction with </a:t>
            </a:r>
            <a:r>
              <a:rPr lang="en-US" altLang="en-US" dirty="0" err="1" smtClean="0"/>
              <a:t>meteoritc</a:t>
            </a:r>
            <a:r>
              <a:rPr lang="en-US" altLang="en-US" dirty="0" smtClean="0"/>
              <a:t> water, may produce extensive hydrothermal  alteration, with ore mineralization concentrated along fracture zones. Contact metamorphism may be dramatic if there has been no previous or subsequent regional metamorphism. Juvenile fluids released at low pressures may form </a:t>
            </a:r>
            <a:r>
              <a:rPr lang="en-US" altLang="en-US" b="1" dirty="0" err="1" smtClean="0"/>
              <a:t>miarolitic</a:t>
            </a:r>
            <a:r>
              <a:rPr lang="en-US" altLang="en-US" dirty="0" smtClean="0"/>
              <a:t> cavities, with euhedral inward projections of minerals into the cavity.</a:t>
            </a:r>
            <a:r>
              <a:rPr lang="en-US" altLang="en-US" b="1" dirty="0" smtClean="0"/>
              <a:t> </a:t>
            </a:r>
            <a:r>
              <a:rPr lang="en-US" altLang="en-US" dirty="0" smtClean="0"/>
              <a:t>	</a:t>
            </a:r>
          </a:p>
          <a:p>
            <a:endParaRPr lang="en-US" altLang="en-US" dirty="0" smtClean="0"/>
          </a:p>
          <a:p>
            <a:r>
              <a:rPr lang="en-US" sz="1200" b="1" i="0" kern="1200" dirty="0" err="1" smtClean="0">
                <a:solidFill>
                  <a:schemeClr val="tx1"/>
                </a:solidFill>
                <a:effectLst/>
                <a:latin typeface="Times New Roman" pitchFamily="18" charset="0"/>
                <a:ea typeface="+mn-ea"/>
                <a:cs typeface="+mn-cs"/>
              </a:rPr>
              <a:t>Miarolitic</a:t>
            </a:r>
            <a:r>
              <a:rPr lang="en-US" sz="1200" b="0" i="0" kern="1200" dirty="0" smtClean="0">
                <a:solidFill>
                  <a:schemeClr val="tx1"/>
                </a:solidFill>
                <a:effectLst/>
                <a:latin typeface="Times New Roman" pitchFamily="18" charset="0"/>
                <a:ea typeface="+mn-ea"/>
                <a:cs typeface="+mn-cs"/>
              </a:rPr>
              <a:t> cavities (or </a:t>
            </a:r>
            <a:r>
              <a:rPr lang="en-US" sz="1200" b="1" i="0" kern="1200" dirty="0" err="1" smtClean="0">
                <a:solidFill>
                  <a:schemeClr val="tx1"/>
                </a:solidFill>
                <a:effectLst/>
                <a:latin typeface="Times New Roman" pitchFamily="18" charset="0"/>
                <a:ea typeface="+mn-ea"/>
                <a:cs typeface="+mn-cs"/>
              </a:rPr>
              <a:t>miarolitic</a:t>
            </a:r>
            <a:r>
              <a:rPr lang="en-US" sz="1200" b="0" i="0" kern="1200" dirty="0" smtClean="0">
                <a:solidFill>
                  <a:schemeClr val="tx1"/>
                </a:solidFill>
                <a:effectLst/>
                <a:latin typeface="Times New Roman" pitchFamily="18" charset="0"/>
                <a:ea typeface="+mn-ea"/>
                <a:cs typeface="+mn-cs"/>
              </a:rPr>
              <a:t> texture) are typically crystal-lined irregular cavities or </a:t>
            </a:r>
            <a:r>
              <a:rPr lang="en-US" sz="1200" b="0" i="0" kern="1200" dirty="0" err="1" smtClean="0">
                <a:solidFill>
                  <a:schemeClr val="tx1"/>
                </a:solidFill>
                <a:effectLst/>
                <a:latin typeface="Times New Roman" pitchFamily="18" charset="0"/>
                <a:ea typeface="+mn-ea"/>
                <a:cs typeface="+mn-cs"/>
              </a:rPr>
              <a:t>vugs</a:t>
            </a:r>
            <a:r>
              <a:rPr lang="en-US" sz="1200" b="0" i="0" kern="1200" dirty="0" smtClean="0">
                <a:solidFill>
                  <a:schemeClr val="tx1"/>
                </a:solidFill>
                <a:effectLst/>
                <a:latin typeface="Times New Roman" pitchFamily="18" charset="0"/>
                <a:ea typeface="+mn-ea"/>
                <a:cs typeface="+mn-cs"/>
              </a:rPr>
              <a:t>, most commonly found in granitic pegmatites, and also in a variety of igneous rocks.</a:t>
            </a:r>
            <a:endParaRPr lang="en-US" altLang="en-US" dirty="0"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11D795D-6EE2-4BE7-B223-FF9D00611C9F}" type="slidenum">
              <a:rPr lang="en-US" altLang="en-US" sz="1300"/>
              <a:pPr eaLnBrk="1" hangingPunct="1">
                <a:spcBef>
                  <a:spcPct val="0"/>
                </a:spcBef>
              </a:pPr>
              <a:t>52</a:t>
            </a:fld>
            <a:endParaRPr lang="en-US" altLang="en-US" sz="1300"/>
          </a:p>
        </p:txBody>
      </p:sp>
    </p:spTree>
    <p:extLst>
      <p:ext uri="{BB962C8B-B14F-4D97-AF65-F5344CB8AC3E}">
        <p14:creationId xmlns:p14="http://schemas.microsoft.com/office/powerpoint/2010/main" val="72286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from https://www.researchgate.net/publication/319914367_Lithium-Boron-Beryllium_Gem_Pegmatites_Oxford_Co_Maine_Havey_and_Mount_Mica_Pegmatites</a:t>
            </a:r>
          </a:p>
          <a:p>
            <a:endParaRPr lang="en-US" dirty="0" smtClean="0"/>
          </a:p>
          <a:p>
            <a:r>
              <a:rPr lang="en-US" dirty="0" smtClean="0"/>
              <a:t>From a presentation</a:t>
            </a:r>
            <a:r>
              <a:rPr lang="en-US" baseline="0" dirty="0" smtClean="0"/>
              <a:t> </a:t>
            </a:r>
            <a:r>
              <a:rPr lang="en-US" sz="1200" b="0" i="0" kern="1200" dirty="0" smtClean="0">
                <a:solidFill>
                  <a:schemeClr val="tx1"/>
                </a:solidFill>
                <a:effectLst/>
                <a:latin typeface="Times New Roman" pitchFamily="18" charset="0"/>
                <a:ea typeface="+mn-ea"/>
                <a:cs typeface="+mn-cs"/>
              </a:rPr>
              <a:t>Lithium-Boron-Beryllium Gem Pegmatites, Oxford Co., Maine: </a:t>
            </a:r>
            <a:r>
              <a:rPr lang="en-US" sz="1200" b="0" i="0" kern="1200" dirty="0" err="1" smtClean="0">
                <a:solidFill>
                  <a:schemeClr val="tx1"/>
                </a:solidFill>
                <a:effectLst/>
                <a:latin typeface="Times New Roman" pitchFamily="18" charset="0"/>
                <a:ea typeface="+mn-ea"/>
                <a:cs typeface="+mn-cs"/>
              </a:rPr>
              <a:t>Havey</a:t>
            </a:r>
            <a:r>
              <a:rPr lang="en-US" sz="1200" b="0" i="0" kern="1200" dirty="0" smtClean="0">
                <a:solidFill>
                  <a:schemeClr val="tx1"/>
                </a:solidFill>
                <a:effectLst/>
                <a:latin typeface="Times New Roman" pitchFamily="18" charset="0"/>
                <a:ea typeface="+mn-ea"/>
                <a:cs typeface="+mn-cs"/>
              </a:rPr>
              <a:t> and Mount Mica Pegmatites</a:t>
            </a:r>
          </a:p>
          <a:p>
            <a:r>
              <a:rPr lang="en-US" dirty="0" smtClean="0"/>
              <a:t>by </a:t>
            </a:r>
            <a:r>
              <a:rPr lang="en-US" sz="1200" b="0" i="0" kern="1200" dirty="0" smtClean="0">
                <a:solidFill>
                  <a:schemeClr val="tx1"/>
                </a:solidFill>
                <a:effectLst/>
                <a:latin typeface="Times New Roman" pitchFamily="18" charset="0"/>
                <a:ea typeface="+mn-ea"/>
                <a:cs typeface="+mn-cs"/>
              </a:rPr>
              <a:t>William B. Simmons, Alexander U. Falster, Karen L. Webber, Myles M. </a:t>
            </a:r>
            <a:r>
              <a:rPr lang="en-US" sz="1200" b="0" i="0" kern="1200" dirty="0" err="1" smtClean="0">
                <a:solidFill>
                  <a:schemeClr val="tx1"/>
                </a:solidFill>
                <a:effectLst/>
                <a:latin typeface="Times New Roman" pitchFamily="18" charset="0"/>
                <a:ea typeface="+mn-ea"/>
                <a:cs typeface="+mn-cs"/>
              </a:rPr>
              <a:t>Felch</a:t>
            </a:r>
            <a:r>
              <a:rPr lang="en-US" sz="1200" b="0" i="0" kern="1200" dirty="0" smtClean="0">
                <a:solidFill>
                  <a:schemeClr val="tx1"/>
                </a:solidFill>
                <a:effectLst/>
                <a:latin typeface="Times New Roman" pitchFamily="18" charset="0"/>
                <a:ea typeface="+mn-ea"/>
                <a:cs typeface="+mn-cs"/>
              </a:rPr>
              <a:t>, and Dwight C. Bradley</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5004FCF3-61F3-4B8B-B2C0-69103C470B6F}" type="slidenum">
              <a:rPr lang="en-US" altLang="en-US" smtClean="0"/>
              <a:pPr/>
              <a:t>53</a:t>
            </a:fld>
            <a:endParaRPr lang="en-US" altLang="en-US"/>
          </a:p>
        </p:txBody>
      </p:sp>
    </p:spTree>
    <p:extLst>
      <p:ext uri="{BB962C8B-B14F-4D97-AF65-F5344CB8AC3E}">
        <p14:creationId xmlns:p14="http://schemas.microsoft.com/office/powerpoint/2010/main" val="50918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Although reported as wt. %, volatile content is actually much higher when considered on a molecular basis.</a:t>
            </a:r>
          </a:p>
          <a:p>
            <a:endParaRPr lang="en-US" alt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20DDC18-7D49-47CD-97ED-51BB8FCC497A}" type="slidenum">
              <a:rPr lang="en-US" altLang="en-US" sz="1300"/>
              <a:pPr eaLnBrk="1" hangingPunct="1">
                <a:spcBef>
                  <a:spcPct val="0"/>
                </a:spcBef>
              </a:pPr>
              <a:t>5</a:t>
            </a:fld>
            <a:endParaRPr lang="en-US" altLang="en-US" sz="1300"/>
          </a:p>
        </p:txBody>
      </p:sp>
    </p:spTree>
    <p:extLst>
      <p:ext uri="{BB962C8B-B14F-4D97-AF65-F5344CB8AC3E}">
        <p14:creationId xmlns:p14="http://schemas.microsoft.com/office/powerpoint/2010/main" val="5627773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smtClean="0"/>
              <a:t>Multiple Intrusions</a:t>
            </a:r>
            <a:endParaRPr lang="en-US" altLang="en-US" b="1" smtClean="0"/>
          </a:p>
          <a:p>
            <a:endParaRPr lang="en-US" altLang="en-US" smtClean="0"/>
          </a:p>
          <a:p>
            <a:r>
              <a:rPr lang="en-US" altLang="en-US" smtClean="0"/>
              <a:t>Careful examination of many batholiths has shown them to be composed of multiple injections of magma. A now classic study of the Tuolumne Intrusive Series in Yosemite NP by Bateman and Chappell has shown the small batholith was emplaced as a series of small intrusions. The outermost part is diorite, the next layer in is granodiorite, and the center is a “porphyritic” granite. This suggests fresh, more alkaline, magma surges within an already hardening outer shell. Some of the later intrusions cross-cut the existing rocks. Assimilation of wall rock has also lead to some differences in composition. </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270720A-3977-40E7-8090-B6074B2E1E8E}" type="slidenum">
              <a:rPr lang="en-US" altLang="en-US" sz="1300"/>
              <a:pPr eaLnBrk="1" hangingPunct="1">
                <a:spcBef>
                  <a:spcPct val="0"/>
                </a:spcBef>
              </a:pPr>
              <a:t>55</a:t>
            </a:fld>
            <a:endParaRPr lang="en-US" altLang="en-US" sz="1300"/>
          </a:p>
        </p:txBody>
      </p:sp>
    </p:spTree>
    <p:extLst>
      <p:ext uri="{BB962C8B-B14F-4D97-AF65-F5344CB8AC3E}">
        <p14:creationId xmlns:p14="http://schemas.microsoft.com/office/powerpoint/2010/main" val="36145676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Figure 4-32 shows the sequence of intrusion proposed by Bateman and Chappell. The number of separate intrusions in the Sierra Nevada “Batholith” is now known to be in the hundreds. Better terminology are the words Batholith Belts.</a:t>
            </a:r>
          </a:p>
          <a:p>
            <a:endParaRPr lang="en-US" altLang="en-US" smtClean="0"/>
          </a:p>
          <a:p>
            <a:r>
              <a:rPr lang="en-US" altLang="en-US" u="sng" smtClean="0"/>
              <a:t>“Room Problem”</a:t>
            </a:r>
            <a:endParaRPr lang="en-US" altLang="en-US" smtClean="0"/>
          </a:p>
          <a:p>
            <a:endParaRPr lang="en-US" altLang="en-US" smtClean="0"/>
          </a:p>
          <a:p>
            <a:r>
              <a:rPr lang="en-US" altLang="en-US" smtClean="0"/>
              <a:t>What makes a pluton rise toward the surface, and how does it push upwards? The first question is easy. Magmas at depth are less dense than their surrounding rock. Their low density exerts a buoyant force upwards. This is the same force that creates salt diapirs. If the magma forms in the mantle, it rises through ductile rock. If the viscosity of the magma is similar to the that of the surrounding rock, it can rise by pushing the overlying rock aside, in a radial pattern. Problems occur when the magma diapir reaches less ductile rock. Then it must find other means of pushing rock around.</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F096AAE-BA5E-4AF8-A3B4-B87246302B20}" type="slidenum">
              <a:rPr lang="en-US" altLang="en-US" sz="1300"/>
              <a:pPr eaLnBrk="1" hangingPunct="1">
                <a:spcBef>
                  <a:spcPct val="0"/>
                </a:spcBef>
              </a:pPr>
              <a:t>56</a:t>
            </a:fld>
            <a:endParaRPr lang="en-US" altLang="en-US" sz="1300"/>
          </a:p>
        </p:txBody>
      </p:sp>
    </p:spTree>
    <p:extLst>
      <p:ext uri="{BB962C8B-B14F-4D97-AF65-F5344CB8AC3E}">
        <p14:creationId xmlns:p14="http://schemas.microsoft.com/office/powerpoint/2010/main" val="4224051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Figure 4-34 illustrates some of the possibilities. </a:t>
            </a:r>
            <a:r>
              <a:rPr lang="en-US" altLang="en-US" dirty="0" err="1" smtClean="0"/>
              <a:t>Laccoltihs</a:t>
            </a:r>
            <a:r>
              <a:rPr lang="en-US" altLang="en-US" dirty="0" smtClean="0"/>
              <a:t> push the roof rocks up, either by folding or by lifting along faults. (#1) Buoyancy may not be sufficient to accomplish the lifting, so it has been proposed that </a:t>
            </a:r>
            <a:r>
              <a:rPr lang="en-US" altLang="en-US" b="1" dirty="0" smtClean="0"/>
              <a:t>magmatic overpressure</a:t>
            </a:r>
            <a:r>
              <a:rPr lang="en-US" altLang="en-US" dirty="0" smtClean="0"/>
              <a:t> helps. Magmatic overpressure exists when the pressure inside the magma chamber exceeds the load pressure. </a:t>
            </a:r>
          </a:p>
          <a:p>
            <a:endParaRPr lang="en-US" altLang="en-US" dirty="0" smtClean="0"/>
          </a:p>
          <a:p>
            <a:r>
              <a:rPr lang="en-US" altLang="en-US" dirty="0" smtClean="0"/>
              <a:t>Another possibility is that magma melts wall and roof rocks, melting its way upwards in a process called </a:t>
            </a:r>
            <a:r>
              <a:rPr lang="en-US" altLang="en-US" b="1" dirty="0" smtClean="0"/>
              <a:t>assimilation</a:t>
            </a:r>
            <a:r>
              <a:rPr lang="en-US" altLang="en-US" dirty="0" smtClean="0"/>
              <a:t>. (#2) This process can substantially change the composition of the magma over time.</a:t>
            </a:r>
          </a:p>
          <a:p>
            <a:endParaRPr lang="en-US" altLang="en-US" dirty="0" smtClean="0"/>
          </a:p>
          <a:p>
            <a:r>
              <a:rPr lang="en-US" altLang="en-US" dirty="0" smtClean="0"/>
              <a:t>Another possibility exists if the roof rock is brittle. Blocks of the roof may break, and fall into the magma chamber. This process is called </a:t>
            </a:r>
            <a:r>
              <a:rPr lang="en-US" altLang="en-US" b="1" dirty="0" smtClean="0"/>
              <a:t>magmatic </a:t>
            </a:r>
            <a:r>
              <a:rPr lang="en-US" altLang="en-US" b="1" dirty="0" err="1" smtClean="0"/>
              <a:t>stoping</a:t>
            </a:r>
            <a:r>
              <a:rPr lang="en-US" altLang="en-US" dirty="0" smtClean="0"/>
              <a:t>. (#3) (Named after mining </a:t>
            </a:r>
            <a:r>
              <a:rPr lang="en-US" altLang="en-US" dirty="0" err="1" smtClean="0"/>
              <a:t>terminalogy</a:t>
            </a:r>
            <a:r>
              <a:rPr lang="en-US" altLang="en-US" dirty="0" smtClean="0"/>
              <a:t>, where the roof of an underground mine is quarried.) Evidence for this process is easily seen in some plutons. Blocks of country rock, sometimes partly assimilated, are seen in the igneous rocks (xenoliths). The </a:t>
            </a:r>
            <a:r>
              <a:rPr lang="en-US" altLang="en-US" dirty="0" err="1" smtClean="0"/>
              <a:t>stoped</a:t>
            </a:r>
            <a:r>
              <a:rPr lang="en-US" altLang="en-US" dirty="0" smtClean="0"/>
              <a:t> blocks must be denser than the magma, and must be large enough to sink quickly through a viscous fluid. </a:t>
            </a:r>
            <a:r>
              <a:rPr lang="en-US" altLang="en-US" dirty="0" err="1" smtClean="0"/>
              <a:t>Stoping</a:t>
            </a:r>
            <a:r>
              <a:rPr lang="en-US" altLang="en-US" dirty="0" smtClean="0"/>
              <a:t> seems to be most effective in shallow environments. </a:t>
            </a:r>
          </a:p>
          <a:p>
            <a:endParaRPr lang="en-US" altLang="en-US" dirty="0" smtClean="0"/>
          </a:p>
          <a:p>
            <a:r>
              <a:rPr lang="en-US" altLang="en-US" dirty="0" smtClean="0"/>
              <a:t>Assimilation may occur simultaneously with </a:t>
            </a:r>
            <a:r>
              <a:rPr lang="en-US" altLang="en-US" dirty="0" err="1" smtClean="0"/>
              <a:t>stoping</a:t>
            </a:r>
            <a:r>
              <a:rPr lang="en-US" altLang="en-US" dirty="0" smtClean="0"/>
              <a:t>. The </a:t>
            </a:r>
            <a:r>
              <a:rPr lang="en-US" altLang="en-US" dirty="0" err="1" smtClean="0"/>
              <a:t>stoped</a:t>
            </a:r>
            <a:r>
              <a:rPr lang="en-US" altLang="en-US" dirty="0" smtClean="0"/>
              <a:t> blocks are at least partially melted. Since melting requires substantial heat, it is often accompanied by crystallization of the higher melting phases in another part of the magma chamber.  This process is called </a:t>
            </a:r>
            <a:r>
              <a:rPr lang="en-US" altLang="en-US" b="1" dirty="0" smtClean="0"/>
              <a:t>zone melting</a:t>
            </a:r>
            <a:r>
              <a:rPr lang="en-US" altLang="en-US" dirty="0" smtClean="0"/>
              <a:t> or </a:t>
            </a:r>
            <a:r>
              <a:rPr lang="en-US" altLang="en-US" b="1" dirty="0" smtClean="0"/>
              <a:t>solution </a:t>
            </a:r>
            <a:r>
              <a:rPr lang="en-US" altLang="en-US" b="1" dirty="0" err="1" smtClean="0"/>
              <a:t>stoping</a:t>
            </a:r>
            <a:r>
              <a:rPr lang="en-US" altLang="en-US" dirty="0" smtClean="0"/>
              <a:t>. </a:t>
            </a:r>
          </a:p>
          <a:p>
            <a:endParaRPr lang="en-US" altLang="en-US" dirty="0" smtClean="0"/>
          </a:p>
          <a:p>
            <a:r>
              <a:rPr lang="en-US" altLang="en-US" dirty="0" smtClean="0"/>
              <a:t>At greater depths, ductile deformation, with an accompanying </a:t>
            </a:r>
            <a:r>
              <a:rPr lang="en-US" altLang="en-US" dirty="0" err="1" smtClean="0"/>
              <a:t>downflow</a:t>
            </a:r>
            <a:r>
              <a:rPr lang="en-US" altLang="en-US" dirty="0" smtClean="0"/>
              <a:t>, may occur. (#4) This requires that the viscosity of country rock be low.</a:t>
            </a:r>
          </a:p>
          <a:p>
            <a:endParaRPr lang="en-US" altLang="en-US" dirty="0" smtClean="0"/>
          </a:p>
          <a:p>
            <a:endParaRPr lang="en-US" altLang="en-US" dirty="0" smtClean="0"/>
          </a:p>
          <a:p>
            <a:endParaRPr lang="en-US" altLang="en-US" dirty="0"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663567C-F4BA-46EB-8153-4A0BE7553282}" type="slidenum">
              <a:rPr lang="en-US" altLang="en-US" sz="1300"/>
              <a:pPr eaLnBrk="1" hangingPunct="1">
                <a:spcBef>
                  <a:spcPct val="0"/>
                </a:spcBef>
              </a:pPr>
              <a:t>57</a:t>
            </a:fld>
            <a:endParaRPr lang="en-US" altLang="en-US" sz="1300"/>
          </a:p>
        </p:txBody>
      </p:sp>
    </p:spTree>
    <p:extLst>
      <p:ext uri="{BB962C8B-B14F-4D97-AF65-F5344CB8AC3E}">
        <p14:creationId xmlns:p14="http://schemas.microsoft.com/office/powerpoint/2010/main" val="286266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Ballooning</a:t>
            </a:r>
            <a:r>
              <a:rPr lang="en-US" altLang="en-US" smtClean="0"/>
              <a:t>, or expansion of the rising magma as load pressure decreases, is almost always present to some degree. This can produce ductile flow of roof rock at depth. Near the surface, it would lead to brittle failure of roof rocks, and possible physical compression of wall rocks, which might lead to low-angle faulting. (#5) </a:t>
            </a:r>
          </a:p>
          <a:p>
            <a:endParaRPr lang="en-US" altLang="en-US" smtClean="0"/>
          </a:p>
          <a:p>
            <a:r>
              <a:rPr lang="en-US" altLang="en-US" smtClean="0"/>
              <a:t>Another factor which might assist the magma diapir’s rise toward the surface is a tectonically extensional region. (#6) If the region is extending, the lateral pressure holding fractures together is reduced, making it much easier for magma to force them apart. </a:t>
            </a:r>
          </a:p>
          <a:p>
            <a:endParaRPr lang="en-US" altLang="en-US" smtClean="0"/>
          </a:p>
          <a:p>
            <a:r>
              <a:rPr lang="en-US" altLang="en-US" smtClean="0"/>
              <a:t>Despite all these possible mechanisms for the uplift of magma, the “room problem” still exists, and is still the subject of much study. Many people have assumed that the surface expression of a batholith is just the “tip of the iceberg” with much greater volume at depth. Hans Ramburg modeled diapir systems and found that diapirs rise until they are no longer buoyant, then spread sideways. </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5542F4F-D609-4FB8-9462-CE349394D0CC}" type="slidenum">
              <a:rPr lang="en-US" altLang="en-US" sz="1300"/>
              <a:pPr eaLnBrk="1" hangingPunct="1">
                <a:spcBef>
                  <a:spcPct val="0"/>
                </a:spcBef>
              </a:pPr>
              <a:t>58</a:t>
            </a:fld>
            <a:endParaRPr lang="en-US" altLang="en-US" sz="1300"/>
          </a:p>
        </p:txBody>
      </p:sp>
    </p:spTree>
    <p:extLst>
      <p:ext uri="{BB962C8B-B14F-4D97-AF65-F5344CB8AC3E}">
        <p14:creationId xmlns:p14="http://schemas.microsoft.com/office/powerpoint/2010/main" val="29738653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It may turn out that batholiths aren’t nearly as thick as we imagine them to be. (See Figure 4-36)</a:t>
            </a:r>
          </a:p>
          <a:p>
            <a:endParaRPr lang="en-US" altLang="en-US" dirty="0"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83F04F1-50B7-4F53-B206-3E4A383E6A0B}" type="slidenum">
              <a:rPr lang="en-US" altLang="en-US" sz="1300"/>
              <a:pPr eaLnBrk="1" hangingPunct="1">
                <a:spcBef>
                  <a:spcPct val="0"/>
                </a:spcBef>
              </a:pPr>
              <a:t>59</a:t>
            </a:fld>
            <a:endParaRPr lang="en-US" altLang="en-US" sz="1300"/>
          </a:p>
        </p:txBody>
      </p:sp>
    </p:spTree>
    <p:extLst>
      <p:ext uri="{BB962C8B-B14F-4D97-AF65-F5344CB8AC3E}">
        <p14:creationId xmlns:p14="http://schemas.microsoft.com/office/powerpoint/2010/main" val="459969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dirty="0" smtClean="0"/>
              <a:t>Hydrothermal Systems</a:t>
            </a:r>
            <a:endParaRPr lang="en-US" altLang="en-US" dirty="0" smtClean="0"/>
          </a:p>
          <a:p>
            <a:endParaRPr lang="en-US" altLang="en-US" dirty="0" smtClean="0"/>
          </a:p>
          <a:p>
            <a:r>
              <a:rPr lang="en-US" altLang="en-US" dirty="0" smtClean="0"/>
              <a:t>The region above hot, shallow intrusions usually consisted of fractured sedimentary and volcanic rocks. Both meteoritic and juvenile waters flow in the fractures, with meteoritic usually dominating (based on isotope studies). As water is heated, it expands and rises. It appears on the surface as hot springs, fumaroles, and sometimes geysers. It cools, and often returns to the underground system to sink and be reheated. Aqueous fluid flow in such systems can be quite high. It depends on permeability. Fracturing of the rock by the rising intrusion may create quite high </a:t>
            </a:r>
            <a:r>
              <a:rPr lang="en-US" altLang="en-US" dirty="0" err="1" smtClean="0"/>
              <a:t>permeabilities</a:t>
            </a:r>
            <a:r>
              <a:rPr lang="en-US" altLang="en-US" dirty="0" smtClean="0"/>
              <a:t>.</a:t>
            </a:r>
          </a:p>
          <a:p>
            <a:r>
              <a:rPr lang="en-US" altLang="en-US" dirty="0" smtClean="0"/>
              <a:t>					</a:t>
            </a:r>
          </a:p>
          <a:p>
            <a:r>
              <a:rPr lang="en-US" altLang="en-US" dirty="0" smtClean="0"/>
              <a:t>Figure 4-38 shows some of the possibilities.</a:t>
            </a:r>
          </a:p>
          <a:p>
            <a:endParaRPr lang="en-US" altLang="en-US" dirty="0" smtClean="0"/>
          </a:p>
          <a:p>
            <a:r>
              <a:rPr lang="en-US" altLang="en-US" dirty="0" smtClean="0"/>
              <a:t>Some systems have been drilled, to depths as great as 3 </a:t>
            </a:r>
            <a:r>
              <a:rPr lang="en-US" altLang="en-US" dirty="0" err="1" smtClean="0"/>
              <a:t>kms</a:t>
            </a:r>
            <a:r>
              <a:rPr lang="en-US" altLang="en-US" dirty="0" smtClean="0"/>
              <a:t>. Solutions found were brines, with temperatures up to 350̊C, and pH near neutral. Boiling occurring in shallow parts of the system typically produces CO</a:t>
            </a:r>
            <a:r>
              <a:rPr lang="en-US" altLang="en-US" baseline="-25000" dirty="0" smtClean="0"/>
              <a:t>2</a:t>
            </a:r>
            <a:r>
              <a:rPr lang="en-US" altLang="en-US" dirty="0" smtClean="0"/>
              <a:t> and H</a:t>
            </a:r>
            <a:r>
              <a:rPr lang="en-US" altLang="en-US" baseline="-25000" dirty="0" smtClean="0"/>
              <a:t>2</a:t>
            </a:r>
            <a:r>
              <a:rPr lang="en-US" altLang="en-US" dirty="0" smtClean="0"/>
              <a:t>S. These may reach the surface to be released as gases in fumaroles, or they may react with country rock to form acidic sulfate/bicarbonate mixtures, seen in many geothermal fields. </a:t>
            </a:r>
            <a:r>
              <a:rPr lang="en-US" altLang="en-US" dirty="0" err="1" smtClean="0"/>
              <a:t>Fluid:rock</a:t>
            </a:r>
            <a:r>
              <a:rPr lang="en-US" altLang="en-US" dirty="0" smtClean="0"/>
              <a:t> ratios vary from about 0.001 to 4. This wide range produces a similarly wide range of products. Mafic minerals and glass in country rocks are most easily altered, although in </a:t>
            </a:r>
            <a:r>
              <a:rPr lang="en-US" altLang="en-US" dirty="0" err="1" smtClean="0"/>
              <a:t>persistant</a:t>
            </a:r>
            <a:r>
              <a:rPr lang="en-US" altLang="en-US" dirty="0" smtClean="0"/>
              <a:t> hydrothermal systems, almost all rocks will be altered to some extent. Temperature and chemical gradients may produce considerable zonation in the alteration products, on scales ranging from the sides of a vein to larger, concentric zones above the intrusion. Economic minerals are often associated with such systems. The elements involved are usually </a:t>
            </a:r>
            <a:r>
              <a:rPr lang="en-US" altLang="en-US" dirty="0" err="1" smtClean="0"/>
              <a:t>chalcophile</a:t>
            </a:r>
            <a:r>
              <a:rPr lang="en-US" altLang="en-US" dirty="0" smtClean="0"/>
              <a:t> (Au, Ag, Cu, </a:t>
            </a:r>
            <a:r>
              <a:rPr lang="en-US" altLang="en-US" dirty="0" err="1" smtClean="0"/>
              <a:t>Pb</a:t>
            </a:r>
            <a:r>
              <a:rPr lang="en-US" altLang="en-US" dirty="0" smtClean="0"/>
              <a:t>, Zn, and Mb). </a:t>
            </a:r>
          </a:p>
          <a:p>
            <a:endParaRPr lang="en-US" altLang="en-US" dirty="0" smtClean="0"/>
          </a:p>
          <a:p>
            <a:r>
              <a:rPr lang="en-US" altLang="en-US" dirty="0" smtClean="0"/>
              <a:t>In the oceans, black “smokers” represent similar hydrothermal systems, with similar sulfide deposition.</a:t>
            </a:r>
          </a:p>
          <a:p>
            <a:endParaRPr lang="en-US" altLang="en-US" dirty="0" smtClean="0"/>
          </a:p>
          <a:p>
            <a:endParaRPr lang="en-US" alt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4F1488A-F4F6-4DE4-BB20-F4F9A6C4D79B}" type="slidenum">
              <a:rPr lang="en-US" altLang="en-US" sz="1300"/>
              <a:pPr eaLnBrk="1" hangingPunct="1">
                <a:spcBef>
                  <a:spcPct val="0"/>
                </a:spcBef>
              </a:pPr>
              <a:t>60</a:t>
            </a:fld>
            <a:endParaRPr lang="en-US" altLang="en-US" sz="1300"/>
          </a:p>
        </p:txBody>
      </p:sp>
    </p:spTree>
    <p:extLst>
      <p:ext uri="{BB962C8B-B14F-4D97-AF65-F5344CB8AC3E}">
        <p14:creationId xmlns:p14="http://schemas.microsoft.com/office/powerpoint/2010/main" val="209764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Volatiles are low in density and size. They diffuse rapidly, and tend to concentrate near the top of shallow magma chambers. Most eruptions are initially violent, and rapidly become less violent as the volatile content is used up.  If viscosity is low, volatiles move easily and escape before much pressure builds up. Hawaiian volcanoes are characterized by lava fountaining, followed by lava flows which form lava rivers and lakes. Late escaping gases may cause some </a:t>
            </a:r>
            <a:r>
              <a:rPr lang="en-US" altLang="en-US" b="1" smtClean="0"/>
              <a:t>spattering</a:t>
            </a:r>
            <a:r>
              <a:rPr lang="en-US" altLang="en-US" smtClean="0"/>
              <a:t>, but not with enough force to be dangerous. High viscosity magmas make volatile diffusion more difficult, with the gases reaching very high pressures. When a breech in the overlying rock occurs, the volatiles erupt violently from solution, forming a rapidly expanding gas phase underground. The gases push magma, and often rock fragments, outward and upwards. When Krakatau exploded in 1883, the waves if created in the ocean traveled half way around the earth, being detected by tidal gauges in the English channel.   </a:t>
            </a:r>
          </a:p>
          <a:p>
            <a:endParaRPr lang="en-US" altLang="en-US" smtClean="0"/>
          </a:p>
          <a:p>
            <a:r>
              <a:rPr lang="en-US" altLang="en-US" smtClean="0"/>
              <a:t>Escaping volatiles also effect rocks. </a:t>
            </a:r>
          </a:p>
          <a:p>
            <a:endParaRPr lang="en-US"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36BE03D-12C7-4BA9-993C-4D809312CFFC}" type="slidenum">
              <a:rPr lang="en-US" altLang="en-US" sz="1300"/>
              <a:pPr eaLnBrk="1" hangingPunct="1">
                <a:spcBef>
                  <a:spcPct val="0"/>
                </a:spcBef>
              </a:pPr>
              <a:t>6</a:t>
            </a:fld>
            <a:endParaRPr lang="en-US" altLang="en-US" sz="1300"/>
          </a:p>
        </p:txBody>
      </p:sp>
    </p:spTree>
    <p:extLst>
      <p:ext uri="{BB962C8B-B14F-4D97-AF65-F5344CB8AC3E}">
        <p14:creationId xmlns:p14="http://schemas.microsoft.com/office/powerpoint/2010/main" val="371290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011F040-02B2-4B70-A9C6-FE13310399E5}" type="slidenum">
              <a:rPr lang="en-US" altLang="en-US" sz="1300"/>
              <a:pPr eaLnBrk="1" hangingPunct="1">
                <a:spcBef>
                  <a:spcPct val="0"/>
                </a:spcBef>
              </a:pPr>
              <a:t>7</a:t>
            </a:fld>
            <a:endParaRPr lang="en-US" altLang="en-US" sz="13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smtClean="0"/>
              <a:t>Photo #0464055_.jpg on Cinema Expeditions “Rock” CD-ROM, in the extrrusiv/scoria dbase.</a:t>
            </a:r>
          </a:p>
          <a:p>
            <a:pPr eaLnBrk="1" hangingPunct="1"/>
            <a:endParaRPr lang="en-US" altLang="en-US" smtClean="0"/>
          </a:p>
        </p:txBody>
      </p:sp>
    </p:spTree>
    <p:extLst>
      <p:ext uri="{BB962C8B-B14F-4D97-AF65-F5344CB8AC3E}">
        <p14:creationId xmlns:p14="http://schemas.microsoft.com/office/powerpoint/2010/main" val="2530970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443DE07-0965-4246-A140-589E848FA90F}" type="slidenum">
              <a:rPr lang="en-US" altLang="en-US" sz="1300"/>
              <a:pPr eaLnBrk="1" hangingPunct="1">
                <a:spcBef>
                  <a:spcPct val="0"/>
                </a:spcBef>
              </a:pPr>
              <a:t>8</a:t>
            </a:fld>
            <a:endParaRPr lang="en-US" altLang="en-US" sz="13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Photo: http://www.calstatela.edu/faculty/acolvil/igneous/pumice.jpg</a:t>
            </a:r>
          </a:p>
          <a:p>
            <a:pPr eaLnBrk="1" hangingPunct="1"/>
            <a:endParaRPr lang="en-US" altLang="en-US" smtClean="0"/>
          </a:p>
          <a:p>
            <a:r>
              <a:rPr lang="en-US" altLang="en-US" smtClean="0"/>
              <a:t>Volcanic vents</a:t>
            </a:r>
          </a:p>
          <a:p>
            <a:endParaRPr lang="en-US" altLang="en-US" smtClean="0"/>
          </a:p>
          <a:p>
            <a:r>
              <a:rPr lang="en-US" altLang="en-US" smtClean="0"/>
              <a:t>Volcanoes may erupt from a central vent, or from long fractures. Central vent eruptions produce the more spectacular landforms. The eruptions from fractures produce the greatest magma volumes, covering huge areas of land.</a:t>
            </a:r>
          </a:p>
          <a:p>
            <a:endParaRPr lang="en-US" altLang="en-US" smtClean="0"/>
          </a:p>
          <a:p>
            <a:r>
              <a:rPr lang="en-US" altLang="en-US" smtClean="0"/>
              <a:t>Central vent eruptions occur in several kinds. The vent itself is the top of a cylindrical, pipe-like conduit.  The vent is often marked by a bowl-shaped depression, or volcanic crater. Magma follows the path of least resistance, along fractures or fracture intersections, to the surface. At the end of an eruption, the remaining magma solidifies in the vent, sealing the fractures and the crater. Future eruptions may find new paths to the surface, creating multiple vents. </a:t>
            </a:r>
          </a:p>
        </p:txBody>
      </p:sp>
    </p:spTree>
    <p:extLst>
      <p:ext uri="{BB962C8B-B14F-4D97-AF65-F5344CB8AC3E}">
        <p14:creationId xmlns:p14="http://schemas.microsoft.com/office/powerpoint/2010/main" val="115151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	</a:t>
            </a:r>
            <a:r>
              <a:rPr lang="en-US" altLang="en-US" b="1" dirty="0" smtClean="0"/>
              <a:t>Shield</a:t>
            </a:r>
            <a:r>
              <a:rPr lang="en-US" altLang="en-US" dirty="0" smtClean="0"/>
              <a:t> volcanoes form when fluid lavas, usually basalt, erupt. Typically the eruption may start as a small pyroclastic explosion but typically subsides to a predominantly flow mode quickly. The fluid character of the lava creates a low flow angle of 2-3̊, and never more than 10̊. Individual flows are a few meters thick. In Hawaii, some flows have traveled more than 50 kilometers. Volcanoes over hot spots, like Hawaii, are volumetric giants - &gt;40,000 km</a:t>
            </a:r>
            <a:r>
              <a:rPr lang="en-US" altLang="en-US" baseline="30000" dirty="0" smtClean="0"/>
              <a:t>3</a:t>
            </a:r>
            <a:r>
              <a:rPr lang="en-US" altLang="en-US" dirty="0" smtClean="0"/>
              <a:t> . The Hawaiian volcanoes, Mauna Loa and Mauna Kea, are the largest mountains on earth, when measured from their true base, the ocean floor, which is over 9 kilometers deep. On Mars, Nix </a:t>
            </a:r>
            <a:r>
              <a:rPr lang="en-US" altLang="en-US" dirty="0" err="1" smtClean="0"/>
              <a:t>Olympica</a:t>
            </a:r>
            <a:r>
              <a:rPr lang="en-US" altLang="en-US" dirty="0" smtClean="0"/>
              <a:t> is so large that it stretches the equivalent of the distance from Los Angles to Chicago, and rises 90,000 feet, clear out of the Martian atmosphere. Shield volcanoes may develop vent eruptions on the sides (flank eruptions) or eruptions through fractures along the side (fissure eruptions). </a:t>
            </a:r>
          </a:p>
          <a:p>
            <a:endParaRPr lang="en-US" altLang="en-US" dirty="0" smtClean="0"/>
          </a:p>
          <a:p>
            <a:r>
              <a:rPr lang="en-US" altLang="en-US" b="1" dirty="0" smtClean="0"/>
              <a:t>Composit</a:t>
            </a:r>
            <a:r>
              <a:rPr lang="en-US" altLang="en-US" dirty="0" smtClean="0"/>
              <a:t>e, or </a:t>
            </a:r>
            <a:r>
              <a:rPr lang="en-US" altLang="en-US" b="1" dirty="0" smtClean="0"/>
              <a:t>stratovolcanoes</a:t>
            </a:r>
            <a:r>
              <a:rPr lang="en-US" altLang="en-US" dirty="0" smtClean="0"/>
              <a:t>, are composed of layers (strata) of different types of lavas. The dominant type is usually andesite.  Compositions range from basalt to </a:t>
            </a:r>
            <a:r>
              <a:rPr lang="en-US" altLang="en-US" dirty="0" err="1" smtClean="0"/>
              <a:t>dacite</a:t>
            </a:r>
            <a:r>
              <a:rPr lang="en-US" altLang="en-US" dirty="0" smtClean="0"/>
              <a:t>, and even occasionally rhyolite. On average they are more silicic than shield volcanoes. This results in steeper cones, with slope angles up to about 36̊. Their sides are concave-upward, with the steepest slopes near the peak. The Cascade Volcanoes, Including Mounts Rainier and St. Helens, the Andes mountains, Mt. Fuji, and Mt. Vesuvius, are examples. In terms of volume, they are about 1% as large as a big shield volcano. </a:t>
            </a:r>
          </a:p>
          <a:p>
            <a:endParaRPr lang="en-US" alt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Times New Roman" panose="02020603050405020304" pitchFamily="18" charset="0"/>
              </a:defRPr>
            </a:lvl1pPr>
            <a:lvl2pPr marL="742950" indent="-285750" defTabSz="966788" eaLnBrk="0" hangingPunct="0">
              <a:spcBef>
                <a:spcPct val="30000"/>
              </a:spcBef>
              <a:defRPr sz="1200">
                <a:solidFill>
                  <a:schemeClr val="tx1"/>
                </a:solidFill>
                <a:latin typeface="Times New Roman" panose="02020603050405020304" pitchFamily="18" charset="0"/>
              </a:defRPr>
            </a:lvl2pPr>
            <a:lvl3pPr marL="1143000" indent="-228600" defTabSz="966788" eaLnBrk="0" hangingPunct="0">
              <a:spcBef>
                <a:spcPct val="30000"/>
              </a:spcBef>
              <a:defRPr sz="1200">
                <a:solidFill>
                  <a:schemeClr val="tx1"/>
                </a:solidFill>
                <a:latin typeface="Times New Roman" panose="02020603050405020304" pitchFamily="18" charset="0"/>
              </a:defRPr>
            </a:lvl3pPr>
            <a:lvl4pPr marL="1600200" indent="-228600" defTabSz="966788" eaLnBrk="0" hangingPunct="0">
              <a:spcBef>
                <a:spcPct val="30000"/>
              </a:spcBef>
              <a:defRPr sz="1200">
                <a:solidFill>
                  <a:schemeClr val="tx1"/>
                </a:solidFill>
                <a:latin typeface="Times New Roman" panose="02020603050405020304" pitchFamily="18" charset="0"/>
              </a:defRPr>
            </a:lvl4pPr>
            <a:lvl5pPr marL="2057400" indent="-228600" defTabSz="966788" eaLnBrk="0" hangingPunct="0">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CC38DF-A2BF-4E64-A2AA-B889A1120DC7}" type="slidenum">
              <a:rPr lang="en-US" altLang="en-US" sz="1300"/>
              <a:pPr eaLnBrk="1" hangingPunct="1">
                <a:spcBef>
                  <a:spcPct val="0"/>
                </a:spcBef>
              </a:pPr>
              <a:t>9</a:t>
            </a:fld>
            <a:endParaRPr lang="en-US" altLang="en-US" sz="1300"/>
          </a:p>
        </p:txBody>
      </p:sp>
    </p:spTree>
    <p:extLst>
      <p:ext uri="{BB962C8B-B14F-4D97-AF65-F5344CB8AC3E}">
        <p14:creationId xmlns:p14="http://schemas.microsoft.com/office/powerpoint/2010/main" val="2514743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028F344-B765-4056-986C-C6DFCEA8DED1}" type="slidenum">
              <a:rPr lang="en-US" altLang="en-US"/>
              <a:pPr/>
              <a:t>‹#›</a:t>
            </a:fld>
            <a:endParaRPr lang="en-US" altLang="en-US"/>
          </a:p>
        </p:txBody>
      </p:sp>
    </p:spTree>
    <p:extLst>
      <p:ext uri="{BB962C8B-B14F-4D97-AF65-F5344CB8AC3E}">
        <p14:creationId xmlns:p14="http://schemas.microsoft.com/office/powerpoint/2010/main" val="125652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25014-74EB-4AA0-9890-BFA72BA60FBC}" type="slidenum">
              <a:rPr lang="en-US" altLang="en-US"/>
              <a:pPr/>
              <a:t>‹#›</a:t>
            </a:fld>
            <a:endParaRPr lang="en-US" altLang="en-US"/>
          </a:p>
        </p:txBody>
      </p:sp>
    </p:spTree>
    <p:extLst>
      <p:ext uri="{BB962C8B-B14F-4D97-AF65-F5344CB8AC3E}">
        <p14:creationId xmlns:p14="http://schemas.microsoft.com/office/powerpoint/2010/main" val="219126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3E5D3C-693B-4E6E-A60E-A4740A90D25F}" type="slidenum">
              <a:rPr lang="en-US" altLang="en-US"/>
              <a:pPr/>
              <a:t>‹#›</a:t>
            </a:fld>
            <a:endParaRPr lang="en-US" altLang="en-US"/>
          </a:p>
        </p:txBody>
      </p:sp>
    </p:spTree>
    <p:extLst>
      <p:ext uri="{BB962C8B-B14F-4D97-AF65-F5344CB8AC3E}">
        <p14:creationId xmlns:p14="http://schemas.microsoft.com/office/powerpoint/2010/main" val="4189284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084A48-47D1-4DAB-AB13-CFAFC2C72908}" type="slidenum">
              <a:rPr lang="en-US" altLang="en-US"/>
              <a:pPr/>
              <a:t>‹#›</a:t>
            </a:fld>
            <a:endParaRPr lang="en-US" altLang="en-US"/>
          </a:p>
        </p:txBody>
      </p:sp>
    </p:spTree>
    <p:extLst>
      <p:ext uri="{BB962C8B-B14F-4D97-AF65-F5344CB8AC3E}">
        <p14:creationId xmlns:p14="http://schemas.microsoft.com/office/powerpoint/2010/main" val="106098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C2D272B-FB4D-494B-B276-E800E2308881}" type="slidenum">
              <a:rPr lang="en-US" altLang="en-US"/>
              <a:pPr/>
              <a:t>‹#›</a:t>
            </a:fld>
            <a:endParaRPr lang="en-US" altLang="en-US"/>
          </a:p>
        </p:txBody>
      </p:sp>
    </p:spTree>
    <p:extLst>
      <p:ext uri="{BB962C8B-B14F-4D97-AF65-F5344CB8AC3E}">
        <p14:creationId xmlns:p14="http://schemas.microsoft.com/office/powerpoint/2010/main" val="3288792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96C7150-555B-4388-8EB7-D3F19E43E1AB}" type="slidenum">
              <a:rPr lang="en-US" altLang="en-US"/>
              <a:pPr/>
              <a:t>‹#›</a:t>
            </a:fld>
            <a:endParaRPr lang="en-US" altLang="en-US"/>
          </a:p>
        </p:txBody>
      </p:sp>
    </p:spTree>
    <p:extLst>
      <p:ext uri="{BB962C8B-B14F-4D97-AF65-F5344CB8AC3E}">
        <p14:creationId xmlns:p14="http://schemas.microsoft.com/office/powerpoint/2010/main" val="1547342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42AA4D-388F-42D6-B73D-1A9CA7462E58}" type="slidenum">
              <a:rPr lang="en-US" altLang="en-US"/>
              <a:pPr/>
              <a:t>‹#›</a:t>
            </a:fld>
            <a:endParaRPr lang="en-US" altLang="en-US"/>
          </a:p>
        </p:txBody>
      </p:sp>
    </p:spTree>
    <p:extLst>
      <p:ext uri="{BB962C8B-B14F-4D97-AF65-F5344CB8AC3E}">
        <p14:creationId xmlns:p14="http://schemas.microsoft.com/office/powerpoint/2010/main" val="362905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A8FB69-E672-4E55-AB34-F8CAEF32D741}" type="slidenum">
              <a:rPr lang="en-US" altLang="en-US"/>
              <a:pPr/>
              <a:t>‹#›</a:t>
            </a:fld>
            <a:endParaRPr lang="en-US" altLang="en-US"/>
          </a:p>
        </p:txBody>
      </p:sp>
    </p:spTree>
    <p:extLst>
      <p:ext uri="{BB962C8B-B14F-4D97-AF65-F5344CB8AC3E}">
        <p14:creationId xmlns:p14="http://schemas.microsoft.com/office/powerpoint/2010/main" val="283049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0B0205-875E-4F2A-A9DD-337729F6A3B8}" type="slidenum">
              <a:rPr lang="en-US" altLang="en-US"/>
              <a:pPr/>
              <a:t>‹#›</a:t>
            </a:fld>
            <a:endParaRPr lang="en-US" altLang="en-US"/>
          </a:p>
        </p:txBody>
      </p:sp>
    </p:spTree>
    <p:extLst>
      <p:ext uri="{BB962C8B-B14F-4D97-AF65-F5344CB8AC3E}">
        <p14:creationId xmlns:p14="http://schemas.microsoft.com/office/powerpoint/2010/main" val="275649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7E1C8BE-FF91-4620-B3D7-28B8293EAA89}" type="slidenum">
              <a:rPr lang="en-US" altLang="en-US"/>
              <a:pPr/>
              <a:t>‹#›</a:t>
            </a:fld>
            <a:endParaRPr lang="en-US" altLang="en-US"/>
          </a:p>
        </p:txBody>
      </p:sp>
    </p:spTree>
    <p:extLst>
      <p:ext uri="{BB962C8B-B14F-4D97-AF65-F5344CB8AC3E}">
        <p14:creationId xmlns:p14="http://schemas.microsoft.com/office/powerpoint/2010/main" val="236767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44F1276-EF70-454B-91BC-9620F2E119A7}" type="slidenum">
              <a:rPr lang="en-US" altLang="en-US"/>
              <a:pPr/>
              <a:t>‹#›</a:t>
            </a:fld>
            <a:endParaRPr lang="en-US" altLang="en-US"/>
          </a:p>
        </p:txBody>
      </p:sp>
    </p:spTree>
    <p:extLst>
      <p:ext uri="{BB962C8B-B14F-4D97-AF65-F5344CB8AC3E}">
        <p14:creationId xmlns:p14="http://schemas.microsoft.com/office/powerpoint/2010/main" val="377073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ADF16E9-D113-4DA2-9115-4B93B55D7C4F}" type="slidenum">
              <a:rPr lang="en-US" altLang="en-US"/>
              <a:pPr/>
              <a:t>‹#›</a:t>
            </a:fld>
            <a:endParaRPr lang="en-US" altLang="en-US"/>
          </a:p>
        </p:txBody>
      </p:sp>
    </p:spTree>
    <p:extLst>
      <p:ext uri="{BB962C8B-B14F-4D97-AF65-F5344CB8AC3E}">
        <p14:creationId xmlns:p14="http://schemas.microsoft.com/office/powerpoint/2010/main" val="408725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69E38C2-7FB3-43F1-86CA-0F3ED92C3192}" type="slidenum">
              <a:rPr lang="en-US" altLang="en-US"/>
              <a:pPr/>
              <a:t>‹#›</a:t>
            </a:fld>
            <a:endParaRPr lang="en-US" altLang="en-US"/>
          </a:p>
        </p:txBody>
      </p:sp>
    </p:spTree>
    <p:extLst>
      <p:ext uri="{BB962C8B-B14F-4D97-AF65-F5344CB8AC3E}">
        <p14:creationId xmlns:p14="http://schemas.microsoft.com/office/powerpoint/2010/main" val="43323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17A753-D61D-4863-B158-1ECD5F8C410D}" type="slidenum">
              <a:rPr lang="en-US" altLang="en-US"/>
              <a:pPr/>
              <a:t>‹#›</a:t>
            </a:fld>
            <a:endParaRPr lang="en-US" altLang="en-US"/>
          </a:p>
        </p:txBody>
      </p:sp>
    </p:spTree>
    <p:extLst>
      <p:ext uri="{BB962C8B-B14F-4D97-AF65-F5344CB8AC3E}">
        <p14:creationId xmlns:p14="http://schemas.microsoft.com/office/powerpoint/2010/main" val="3085243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B0B2E7-D0F1-4CD9-ACE9-347483BDEA55}" type="slidenum">
              <a:rPr lang="en-US" altLang="en-US"/>
              <a:pPr/>
              <a:t>‹#›</a:t>
            </a:fld>
            <a:endParaRPr lang="en-US" altLang="en-US"/>
          </a:p>
        </p:txBody>
      </p:sp>
    </p:spTree>
    <p:extLst>
      <p:ext uri="{BB962C8B-B14F-4D97-AF65-F5344CB8AC3E}">
        <p14:creationId xmlns:p14="http://schemas.microsoft.com/office/powerpoint/2010/main" val="522800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8DA13C6-75C1-4A94-8CDC-8C82C1958D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mp4"/><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5.xml"/><Relationship Id="rId5" Type="http://schemas.openxmlformats.org/officeDocument/2006/relationships/slideLayout" Target="../slideLayouts/slideLayout14.xml"/><Relationship Id="rId4" Type="http://schemas.openxmlformats.org/officeDocument/2006/relationships/video" Target="../media/media4.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02A2A197-152D-4CAB-AA22-788CCAB79300}" type="slidenum">
              <a:rPr lang="en-US" altLang="en-US" sz="1400"/>
              <a:pPr eaLnBrk="1" hangingPunct="1">
                <a:spcBef>
                  <a:spcPct val="0"/>
                </a:spcBef>
                <a:buFontTx/>
                <a:buNone/>
              </a:pPr>
              <a:t>1</a:t>
            </a:fld>
            <a:endParaRPr lang="en-US" altLang="en-US" sz="1400"/>
          </a:p>
        </p:txBody>
      </p:sp>
      <p:sp>
        <p:nvSpPr>
          <p:cNvPr id="2051" name="Rectangle 2"/>
          <p:cNvSpPr>
            <a:spLocks noGrp="1" noChangeArrowheads="1"/>
          </p:cNvSpPr>
          <p:nvPr>
            <p:ph type="ctrTitle"/>
          </p:nvPr>
        </p:nvSpPr>
        <p:spPr>
          <a:xfrm>
            <a:off x="609600" y="1371600"/>
            <a:ext cx="7772400" cy="1143000"/>
          </a:xfrm>
        </p:spPr>
        <p:txBody>
          <a:bodyPr/>
          <a:lstStyle/>
          <a:p>
            <a:pPr eaLnBrk="1" hangingPunct="1"/>
            <a:r>
              <a:rPr lang="en-US" altLang="en-US" smtClean="0"/>
              <a:t>Petrology Lecture 4</a:t>
            </a:r>
          </a:p>
        </p:txBody>
      </p:sp>
      <p:sp>
        <p:nvSpPr>
          <p:cNvPr id="2052" name="Rectangle 3"/>
          <p:cNvSpPr>
            <a:spLocks noGrp="1" noChangeArrowheads="1"/>
          </p:cNvSpPr>
          <p:nvPr>
            <p:ph type="subTitle" idx="1"/>
          </p:nvPr>
        </p:nvSpPr>
        <p:spPr>
          <a:xfrm>
            <a:off x="1371600" y="2895600"/>
            <a:ext cx="6400800" cy="2743200"/>
          </a:xfrm>
        </p:spPr>
        <p:txBody>
          <a:bodyPr/>
          <a:lstStyle/>
          <a:p>
            <a:pPr eaLnBrk="1" hangingPunct="1"/>
            <a:r>
              <a:rPr lang="en-US" altLang="en-US" b="1" dirty="0" smtClean="0"/>
              <a:t>Igneous Structures and </a:t>
            </a:r>
          </a:p>
          <a:p>
            <a:pPr eaLnBrk="1" hangingPunct="1"/>
            <a:r>
              <a:rPr lang="en-US" altLang="en-US" b="1" dirty="0" smtClean="0"/>
              <a:t>Field Relationships</a:t>
            </a:r>
          </a:p>
          <a:p>
            <a:pPr eaLnBrk="1" hangingPunct="1"/>
            <a:endParaRPr lang="en-US" altLang="en-US" dirty="0" smtClean="0"/>
          </a:p>
          <a:p>
            <a:pPr eaLnBrk="1" hangingPunct="1"/>
            <a:r>
              <a:rPr lang="en-US" altLang="en-US" dirty="0" smtClean="0"/>
              <a:t>GLY 4310  - Spring, 2019</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E43F630-A99A-4CE4-8EAB-7200882D6467}" type="slidenum">
              <a:rPr lang="en-US" altLang="en-US" sz="1400"/>
              <a:pPr eaLnBrk="1" hangingPunct="1">
                <a:spcBef>
                  <a:spcPct val="0"/>
                </a:spcBef>
                <a:buFontTx/>
                <a:buNone/>
              </a:pPr>
              <a:t>10</a:t>
            </a:fld>
            <a:endParaRPr lang="en-US" altLang="en-US" sz="1400"/>
          </a:p>
        </p:txBody>
      </p:sp>
      <p:sp>
        <p:nvSpPr>
          <p:cNvPr id="11267" name="Rectangle 2"/>
          <p:cNvSpPr>
            <a:spLocks noGrp="1" noChangeArrowheads="1"/>
          </p:cNvSpPr>
          <p:nvPr>
            <p:ph type="title"/>
          </p:nvPr>
        </p:nvSpPr>
        <p:spPr>
          <a:xfrm>
            <a:off x="685800" y="152400"/>
            <a:ext cx="7772400" cy="838200"/>
          </a:xfrm>
        </p:spPr>
        <p:txBody>
          <a:bodyPr/>
          <a:lstStyle/>
          <a:p>
            <a:pPr eaLnBrk="1" hangingPunct="1"/>
            <a:r>
              <a:rPr lang="en-US" altLang="en-US" smtClean="0"/>
              <a:t>Stratovolcano Crossection</a:t>
            </a:r>
          </a:p>
        </p:txBody>
      </p:sp>
      <p:pic>
        <p:nvPicPr>
          <p:cNvPr id="11268" name="Picture 6"/>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t="1492" b="871"/>
          <a:stretch>
            <a:fillRect/>
          </a:stretch>
        </p:blipFill>
        <p:spPr bwMode="auto">
          <a:xfrm>
            <a:off x="304800" y="914400"/>
            <a:ext cx="58070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029" descr="Fig 4-3b"/>
          <p:cNvPicPr>
            <a:picLocks noChangeAspect="1" noChangeArrowheads="1"/>
          </p:cNvPicPr>
          <p:nvPr/>
        </p:nvPicPr>
        <p:blipFill>
          <a:blip r:embed="rId4">
            <a:lum bright="30000" contrast="20000"/>
            <a:extLst>
              <a:ext uri="{28A0092B-C50C-407E-A947-70E740481C1C}">
                <a14:useLocalDpi xmlns:a14="http://schemas.microsoft.com/office/drawing/2010/main" val="0"/>
              </a:ext>
            </a:extLst>
          </a:blip>
          <a:srcRect/>
          <a:stretch>
            <a:fillRect/>
          </a:stretch>
        </p:blipFill>
        <p:spPr bwMode="auto">
          <a:xfrm>
            <a:off x="4495800" y="3378200"/>
            <a:ext cx="4462463"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5"/>
          <p:cNvSpPr>
            <a:spLocks noChangeArrowheads="1"/>
          </p:cNvSpPr>
          <p:nvPr/>
        </p:nvSpPr>
        <p:spPr bwMode="auto">
          <a:xfrm>
            <a:off x="0" y="3810000"/>
            <a:ext cx="4191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cs typeface="Times New Roman" panose="02020603050405020304" pitchFamily="18" charset="0"/>
              </a:rPr>
              <a:t>Figure 4.3 (above).</a:t>
            </a:r>
            <a:r>
              <a:rPr lang="en-US" altLang="en-US" sz="1400">
                <a:cs typeface="Times New Roman" panose="02020603050405020304" pitchFamily="18" charset="0"/>
              </a:rPr>
              <a:t> Illustrative cross section of a </a:t>
            </a:r>
            <a:r>
              <a:rPr lang="en-US" altLang="en-US" sz="1400" b="1">
                <a:cs typeface="Times New Roman" panose="02020603050405020304" pitchFamily="18" charset="0"/>
              </a:rPr>
              <a:t>stratovolcano</a:t>
            </a:r>
            <a:r>
              <a:rPr lang="en-US" altLang="en-US" sz="1400">
                <a:cs typeface="Times New Roman" panose="02020603050405020304" pitchFamily="18" charset="0"/>
              </a:rPr>
              <a:t>. After Macdonald (1972), </a:t>
            </a:r>
            <a:r>
              <a:rPr lang="en-US" altLang="en-US" sz="1400" i="1">
                <a:cs typeface="Times New Roman" panose="02020603050405020304" pitchFamily="18" charset="0"/>
              </a:rPr>
              <a:t>Volcanoes</a:t>
            </a:r>
            <a:r>
              <a:rPr lang="en-US" altLang="en-US" sz="1400">
                <a:cs typeface="Times New Roman" panose="02020603050405020304" pitchFamily="18" charset="0"/>
              </a:rPr>
              <a:t>. Prentice-Hall, Inc., Englewood Cliffs, N. J., 1-150. </a:t>
            </a:r>
          </a:p>
          <a:p>
            <a:pPr eaLnBrk="1" hangingPunct="1">
              <a:spcBef>
                <a:spcPct val="0"/>
              </a:spcBef>
              <a:buFontTx/>
              <a:buNone/>
            </a:pPr>
            <a:endParaRPr lang="en-US" altLang="en-US" sz="1400">
              <a:cs typeface="Times New Roman" panose="02020603050405020304" pitchFamily="18" charset="0"/>
            </a:endParaRPr>
          </a:p>
          <a:p>
            <a:pPr eaLnBrk="1" hangingPunct="1">
              <a:spcBef>
                <a:spcPct val="0"/>
              </a:spcBef>
              <a:buFontTx/>
              <a:buNone/>
            </a:pPr>
            <a:r>
              <a:rPr lang="en-US" altLang="en-US" sz="1400" b="1">
                <a:cs typeface="Times New Roman" panose="02020603050405020304" pitchFamily="18" charset="0"/>
              </a:rPr>
              <a:t>Right </a:t>
            </a:r>
            <a:r>
              <a:rPr lang="en-US" altLang="en-US" sz="1400">
                <a:cs typeface="Times New Roman" panose="02020603050405020304" pitchFamily="18" charset="0"/>
              </a:rPr>
              <a:t>Deeply glaciated north wall of Mt. Rainier, WA, a stratovolcano, showing layers of pyroclastics and lava flows. © John Winter and Prentice Hall.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0EE2DB1D-69EC-4230-9609-80EB5C509AEA}" type="slidenum">
              <a:rPr lang="en-US" altLang="en-US" sz="1400"/>
              <a:pPr eaLnBrk="1" hangingPunct="1">
                <a:spcBef>
                  <a:spcPct val="0"/>
                </a:spcBef>
                <a:buFontTx/>
                <a:buNone/>
              </a:pPr>
              <a:t>11</a:t>
            </a:fld>
            <a:endParaRPr lang="en-US" altLang="en-US" sz="1400"/>
          </a:p>
        </p:txBody>
      </p:sp>
      <p:sp>
        <p:nvSpPr>
          <p:cNvPr id="12291" name="Rectangle 2"/>
          <p:cNvSpPr>
            <a:spLocks noGrp="1" noChangeArrowheads="1"/>
          </p:cNvSpPr>
          <p:nvPr>
            <p:ph type="title"/>
          </p:nvPr>
        </p:nvSpPr>
        <p:spPr>
          <a:solidFill>
            <a:schemeClr val="bg1"/>
          </a:solidFill>
        </p:spPr>
        <p:txBody>
          <a:bodyPr/>
          <a:lstStyle/>
          <a:p>
            <a:pPr eaLnBrk="1" hangingPunct="1"/>
            <a:r>
              <a:rPr lang="en-US" altLang="en-US" smtClean="0"/>
              <a:t>Lava Dome</a:t>
            </a:r>
          </a:p>
        </p:txBody>
      </p:sp>
      <p:pic>
        <p:nvPicPr>
          <p:cNvPr id="12292" name="Picture 5" descr="Fig-4-4.jpg"/>
          <p:cNvPicPr>
            <a:picLocks noChangeAspect="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0" y="2162175"/>
            <a:ext cx="911701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304800" y="4648200"/>
            <a:ext cx="853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cs typeface="Times New Roman" panose="02020603050405020304" pitchFamily="18" charset="0"/>
              </a:rPr>
              <a:t>Figure 4.4. Schematic cross section of the Lassen Peak area. </a:t>
            </a:r>
          </a:p>
          <a:p>
            <a:pPr eaLnBrk="1" hangingPunct="1">
              <a:spcBef>
                <a:spcPct val="0"/>
              </a:spcBef>
              <a:buFontTx/>
              <a:buNone/>
            </a:pPr>
            <a:r>
              <a:rPr lang="en-US" altLang="en-US" sz="1600">
                <a:cs typeface="Times New Roman" panose="02020603050405020304" pitchFamily="18" charset="0"/>
              </a:rPr>
              <a:t>After Williams (1932), </a:t>
            </a:r>
            <a:r>
              <a:rPr lang="en-US" altLang="en-US" sz="1600" i="1">
                <a:cs typeface="Times New Roman" panose="02020603050405020304" pitchFamily="18" charset="0"/>
              </a:rPr>
              <a:t>Univ. of Cal. Publ. Geol. Sci. Bull.</a:t>
            </a:r>
            <a:r>
              <a:rPr lang="en-US" altLang="en-US" sz="1600">
                <a:cs typeface="Times New Roman" panose="02020603050405020304" pitchFamily="18" charset="0"/>
              </a:rPr>
              <a:t>, 21.</a:t>
            </a:r>
            <a:r>
              <a:rPr lang="en-US" altLang="en-US" sz="1600" b="1">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BABD10F7-01A2-48DB-94C6-E96782191B0C}" type="slidenum">
              <a:rPr lang="en-US" altLang="en-US" sz="1400"/>
              <a:pPr eaLnBrk="1" hangingPunct="1">
                <a:spcBef>
                  <a:spcPct val="0"/>
                </a:spcBef>
                <a:buFontTx/>
                <a:buNone/>
              </a:pPr>
              <a:t>12</a:t>
            </a:fld>
            <a:endParaRPr lang="en-US" altLang="en-US" sz="1400"/>
          </a:p>
        </p:txBody>
      </p:sp>
      <p:sp>
        <p:nvSpPr>
          <p:cNvPr id="13315" name="Rectangle 2"/>
          <p:cNvSpPr>
            <a:spLocks noGrp="1" noChangeArrowheads="1"/>
          </p:cNvSpPr>
          <p:nvPr>
            <p:ph type="title"/>
          </p:nvPr>
        </p:nvSpPr>
        <p:spPr>
          <a:xfrm>
            <a:off x="609600" y="228600"/>
            <a:ext cx="7772400" cy="1143000"/>
          </a:xfrm>
        </p:spPr>
        <p:txBody>
          <a:bodyPr/>
          <a:lstStyle/>
          <a:p>
            <a:pPr eaLnBrk="1" hangingPunct="1"/>
            <a:r>
              <a:rPr lang="en-US" altLang="en-US" dirty="0" smtClean="0"/>
              <a:t>Cross-section of a Lava Dome</a:t>
            </a:r>
          </a:p>
        </p:txBody>
      </p:sp>
      <p:pic>
        <p:nvPicPr>
          <p:cNvPr id="13316" name="Picture 6" descr="Fig 4-7"/>
          <p:cNvPicPr>
            <a:picLocks noChangeAspect="1" noChangeArrowheads="1"/>
          </p:cNvPicPr>
          <p:nvPr/>
        </p:nvPicPr>
        <p:blipFill>
          <a:blip r:embed="rId3">
            <a:lum contrast="20000"/>
            <a:extLst>
              <a:ext uri="{28A0092B-C50C-407E-A947-70E740481C1C}">
                <a14:useLocalDpi xmlns:a14="http://schemas.microsoft.com/office/drawing/2010/main" val="0"/>
              </a:ext>
            </a:extLst>
          </a:blip>
          <a:srcRect l="1201" r="771" b="1231"/>
          <a:stretch>
            <a:fillRect/>
          </a:stretch>
        </p:blipFill>
        <p:spPr bwMode="auto">
          <a:xfrm>
            <a:off x="1066800" y="1219200"/>
            <a:ext cx="6869113"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4"/>
          <p:cNvSpPr>
            <a:spLocks noChangeArrowheads="1"/>
          </p:cNvSpPr>
          <p:nvPr/>
        </p:nvSpPr>
        <p:spPr bwMode="auto">
          <a:xfrm>
            <a:off x="2057400" y="63246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cs typeface="Times New Roman" panose="02020603050405020304" pitchFamily="18" charset="0"/>
              </a:rPr>
              <a:t>Figure 4.7.</a:t>
            </a:r>
            <a:r>
              <a:rPr lang="en-US" altLang="en-US" sz="1400">
                <a:cs typeface="Times New Roman" panose="02020603050405020304" pitchFamily="18" charset="0"/>
              </a:rPr>
              <a:t> Schematic cross section through a lava dome.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005" y="152400"/>
            <a:ext cx="7772400" cy="990600"/>
          </a:xfrm>
        </p:spPr>
        <p:txBody>
          <a:bodyPr/>
          <a:lstStyle/>
          <a:p>
            <a:r>
              <a:rPr lang="en-US" dirty="0" err="1"/>
              <a:t>Washtucna</a:t>
            </a:r>
            <a:r>
              <a:rPr lang="en-US" dirty="0"/>
              <a:t> </a:t>
            </a:r>
            <a:r>
              <a:rPr lang="en-US" dirty="0" err="1" smtClean="0"/>
              <a:t>Coulée</a:t>
            </a:r>
            <a:endParaRPr lang="en-US" dirty="0"/>
          </a:p>
        </p:txBody>
      </p:sp>
      <p:pic>
        <p:nvPicPr>
          <p:cNvPr id="6" name="Online Image Placeholder 5"/>
          <p:cNvPicPr>
            <a:picLocks noGrp="1" noChangeAspect="1"/>
          </p:cNvPicPr>
          <p:nvPr>
            <p:ph type="clipArt" sz="half" idx="1"/>
          </p:nvPr>
        </p:nvPicPr>
        <p:blipFill>
          <a:blip r:embed="rId3">
            <a:extLst>
              <a:ext uri="{28A0092B-C50C-407E-A947-70E740481C1C}">
                <a14:useLocalDpi xmlns:a14="http://schemas.microsoft.com/office/drawing/2010/main" val="0"/>
              </a:ext>
            </a:extLst>
          </a:blip>
          <a:stretch>
            <a:fillRect/>
          </a:stretch>
        </p:blipFill>
        <p:spPr>
          <a:xfrm>
            <a:off x="556054" y="1219200"/>
            <a:ext cx="7970576" cy="3124200"/>
          </a:xfrm>
        </p:spPr>
      </p:pic>
      <p:sp>
        <p:nvSpPr>
          <p:cNvPr id="4" name="Text Placeholder 3"/>
          <p:cNvSpPr>
            <a:spLocks noGrp="1"/>
          </p:cNvSpPr>
          <p:nvPr>
            <p:ph type="body" sz="half" idx="2"/>
          </p:nvPr>
        </p:nvSpPr>
        <p:spPr>
          <a:xfrm>
            <a:off x="556054" y="4953000"/>
            <a:ext cx="7902146" cy="1143000"/>
          </a:xfrm>
        </p:spPr>
        <p:txBody>
          <a:bodyPr/>
          <a:lstStyle/>
          <a:p>
            <a:r>
              <a:rPr lang="en-US" dirty="0" err="1" smtClean="0"/>
              <a:t>Coulée</a:t>
            </a:r>
            <a:r>
              <a:rPr lang="en-US" dirty="0" smtClean="0"/>
              <a:t> in </a:t>
            </a:r>
            <a:r>
              <a:rPr lang="en-US" dirty="0"/>
              <a:t>Scablands </a:t>
            </a:r>
            <a:r>
              <a:rPr lang="en-US" dirty="0" smtClean="0"/>
              <a:t>Region, Eastern Washington</a:t>
            </a:r>
            <a:endParaRPr lang="en-US" dirty="0"/>
          </a:p>
        </p:txBody>
      </p:sp>
      <p:sp>
        <p:nvSpPr>
          <p:cNvPr id="5" name="Slide Number Placeholder 4"/>
          <p:cNvSpPr>
            <a:spLocks noGrp="1"/>
          </p:cNvSpPr>
          <p:nvPr>
            <p:ph type="sldNum" sz="quarter" idx="12"/>
          </p:nvPr>
        </p:nvSpPr>
        <p:spPr/>
        <p:txBody>
          <a:bodyPr/>
          <a:lstStyle/>
          <a:p>
            <a:fld id="{CC2D272B-FB4D-494B-B276-E800E2308881}" type="slidenum">
              <a:rPr lang="en-US" altLang="en-US" smtClean="0"/>
              <a:pPr/>
              <a:t>13</a:t>
            </a:fld>
            <a:endParaRPr lang="en-US" altLang="en-US"/>
          </a:p>
        </p:txBody>
      </p:sp>
    </p:spTree>
    <p:extLst>
      <p:ext uri="{BB962C8B-B14F-4D97-AF65-F5344CB8AC3E}">
        <p14:creationId xmlns:p14="http://schemas.microsoft.com/office/powerpoint/2010/main" val="1250125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9F83432-E2AF-42CB-9B86-8D5F18352068}" type="slidenum">
              <a:rPr lang="en-US" altLang="en-US" sz="1400"/>
              <a:pPr eaLnBrk="1" hangingPunct="1">
                <a:spcBef>
                  <a:spcPct val="0"/>
                </a:spcBef>
                <a:buFontTx/>
                <a:buNone/>
              </a:pPr>
              <a:t>14</a:t>
            </a:fld>
            <a:endParaRPr lang="en-US" altLang="en-US" sz="1400"/>
          </a:p>
        </p:txBody>
      </p:sp>
      <p:sp>
        <p:nvSpPr>
          <p:cNvPr id="14339" name="Rectangle 2"/>
          <p:cNvSpPr>
            <a:spLocks noGrp="1" noChangeArrowheads="1"/>
          </p:cNvSpPr>
          <p:nvPr>
            <p:ph type="title"/>
          </p:nvPr>
        </p:nvSpPr>
        <p:spPr>
          <a:xfrm>
            <a:off x="685800" y="304800"/>
            <a:ext cx="7772400" cy="1143000"/>
          </a:xfrm>
        </p:spPr>
        <p:txBody>
          <a:bodyPr/>
          <a:lstStyle/>
          <a:p>
            <a:pPr eaLnBrk="1" hangingPunct="1"/>
            <a:r>
              <a:rPr lang="en-US" altLang="en-US" smtClean="0"/>
              <a:t>Crater Lake Caldera</a:t>
            </a:r>
          </a:p>
        </p:txBody>
      </p:sp>
      <p:pic>
        <p:nvPicPr>
          <p:cNvPr id="14340" name="Picture 6" descr="Fig 4-9"/>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09600" y="1295400"/>
            <a:ext cx="73914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228600" y="4495800"/>
            <a:ext cx="37338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cs typeface="Times New Roman" panose="02020603050405020304" pitchFamily="18" charset="0"/>
              </a:rPr>
              <a:t>Figure 4.9</a:t>
            </a:r>
            <a:r>
              <a:rPr lang="en-US" altLang="en-US" sz="1400">
                <a:cs typeface="Times New Roman" panose="02020603050405020304" pitchFamily="18" charset="0"/>
              </a:rPr>
              <a:t>. Development of the Crater Lake caldera. </a:t>
            </a:r>
          </a:p>
          <a:p>
            <a:pPr eaLnBrk="1" hangingPunct="1">
              <a:spcBef>
                <a:spcPct val="0"/>
              </a:spcBef>
              <a:buFontTx/>
              <a:buNone/>
            </a:pPr>
            <a:r>
              <a:rPr lang="en-US" altLang="en-US" sz="1400">
                <a:cs typeface="Times New Roman" panose="02020603050405020304" pitchFamily="18" charset="0"/>
              </a:rPr>
              <a:t>After Bacon (1988). Crater Lake National Park and Vicinity, Oregon. 1:62,500-scale topographic map. U. S. Geol. Surv. Natl. Park Series.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Crater Lake N.P. , Oregon</a:t>
            </a:r>
            <a:endParaRPr lang="en-US" dirty="0"/>
          </a:p>
        </p:txBody>
      </p:sp>
      <p:sp>
        <p:nvSpPr>
          <p:cNvPr id="5" name="Slide Number Placeholder 4"/>
          <p:cNvSpPr>
            <a:spLocks noGrp="1"/>
          </p:cNvSpPr>
          <p:nvPr>
            <p:ph type="sldNum" sz="quarter" idx="12"/>
          </p:nvPr>
        </p:nvSpPr>
        <p:spPr/>
        <p:txBody>
          <a:bodyPr/>
          <a:lstStyle/>
          <a:p>
            <a:fld id="{CC2D272B-FB4D-494B-B276-E800E2308881}" type="slidenum">
              <a:rPr lang="en-US" altLang="en-US" smtClean="0"/>
              <a:pPr/>
              <a:t>15</a:t>
            </a:fld>
            <a:endParaRPr lang="en-US"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237" y="1773709"/>
            <a:ext cx="6867525" cy="4457700"/>
          </a:xfrm>
          <a:prstGeom prst="rect">
            <a:avLst/>
          </a:prstGeom>
        </p:spPr>
      </p:pic>
    </p:spTree>
    <p:extLst>
      <p:ext uri="{BB962C8B-B14F-4D97-AF65-F5344CB8AC3E}">
        <p14:creationId xmlns:p14="http://schemas.microsoft.com/office/powerpoint/2010/main" val="1894947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Crater Lake Panorama</a:t>
            </a:r>
            <a:endParaRPr lang="en-US" dirty="0"/>
          </a:p>
        </p:txBody>
      </p:sp>
      <p:sp>
        <p:nvSpPr>
          <p:cNvPr id="3" name="Slide Number Placeholder 2"/>
          <p:cNvSpPr>
            <a:spLocks noGrp="1"/>
          </p:cNvSpPr>
          <p:nvPr>
            <p:ph type="sldNum" sz="quarter" idx="12"/>
          </p:nvPr>
        </p:nvSpPr>
        <p:spPr/>
        <p:txBody>
          <a:bodyPr/>
          <a:lstStyle/>
          <a:p>
            <a:fld id="{9ADF16E9-D113-4DA2-9115-4B93B55D7C4F}" type="slidenum">
              <a:rPr lang="en-US" altLang="en-US" smtClean="0"/>
              <a:pPr/>
              <a:t>16</a:t>
            </a:fld>
            <a:endParaRPr lang="en-US" altLang="en-US"/>
          </a:p>
        </p:txBody>
      </p:sp>
      <p:pic>
        <p:nvPicPr>
          <p:cNvPr id="4" name="20020824 - Crater Lake National Park, OR - Pan of entire la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2200" y="1905000"/>
            <a:ext cx="4572000" cy="3429000"/>
          </a:xfrm>
          <a:prstGeom prst="rect">
            <a:avLst/>
          </a:prstGeom>
        </p:spPr>
      </p:pic>
    </p:spTree>
    <p:extLst>
      <p:ext uri="{BB962C8B-B14F-4D97-AF65-F5344CB8AC3E}">
        <p14:creationId xmlns:p14="http://schemas.microsoft.com/office/powerpoint/2010/main" val="701482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mute="1">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Wizard Island</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905000"/>
            <a:ext cx="3810000" cy="3132666"/>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00600" y="2133600"/>
            <a:ext cx="4106587" cy="2743200"/>
          </a:xfrm>
        </p:spPr>
      </p:pic>
      <p:sp>
        <p:nvSpPr>
          <p:cNvPr id="3" name="Slide Number Placeholder 2"/>
          <p:cNvSpPr>
            <a:spLocks noGrp="1"/>
          </p:cNvSpPr>
          <p:nvPr>
            <p:ph type="sldNum" sz="quarter" idx="12"/>
          </p:nvPr>
        </p:nvSpPr>
        <p:spPr/>
        <p:txBody>
          <a:bodyPr/>
          <a:lstStyle/>
          <a:p>
            <a:fld id="{9ADF16E9-D113-4DA2-9115-4B93B55D7C4F}" type="slidenum">
              <a:rPr lang="en-US" altLang="en-US" smtClean="0"/>
              <a:pPr/>
              <a:t>17</a:t>
            </a:fld>
            <a:endParaRPr lang="en-US" altLang="en-US"/>
          </a:p>
        </p:txBody>
      </p:sp>
      <p:sp>
        <p:nvSpPr>
          <p:cNvPr id="8" name="TextBox 7"/>
          <p:cNvSpPr txBox="1"/>
          <p:nvPr/>
        </p:nvSpPr>
        <p:spPr>
          <a:xfrm>
            <a:off x="228600" y="5638800"/>
            <a:ext cx="9045320" cy="1200329"/>
          </a:xfrm>
          <a:prstGeom prst="rect">
            <a:avLst/>
          </a:prstGeom>
          <a:noFill/>
        </p:spPr>
        <p:txBody>
          <a:bodyPr wrap="square" rtlCol="0">
            <a:spAutoFit/>
          </a:bodyPr>
          <a:lstStyle/>
          <a:p>
            <a:r>
              <a:rPr lang="en-US" dirty="0" smtClean="0"/>
              <a:t>Wizard Island is a cinder cone rising about 732 feet above lake level</a:t>
            </a:r>
          </a:p>
          <a:p>
            <a:r>
              <a:rPr lang="en-US" dirty="0" smtClean="0"/>
              <a:t>Lake depth: 1949 feet, deepest in the U.S. </a:t>
            </a:r>
          </a:p>
          <a:p>
            <a:endParaRPr lang="en-US" dirty="0"/>
          </a:p>
        </p:txBody>
      </p:sp>
    </p:spTree>
    <p:extLst>
      <p:ext uri="{BB962C8B-B14F-4D97-AF65-F5344CB8AC3E}">
        <p14:creationId xmlns:p14="http://schemas.microsoft.com/office/powerpoint/2010/main" val="3075627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9A2F1F9A-BE93-4D3E-BAFA-4E636AEA4B1B}" type="slidenum">
              <a:rPr lang="en-US" altLang="en-US" sz="1400"/>
              <a:pPr eaLnBrk="1" hangingPunct="1">
                <a:spcBef>
                  <a:spcPct val="0"/>
                </a:spcBef>
                <a:buFontTx/>
                <a:buNone/>
              </a:pPr>
              <a:t>18</a:t>
            </a:fld>
            <a:endParaRPr lang="en-US" altLang="en-US" sz="1400"/>
          </a:p>
        </p:txBody>
      </p:sp>
      <p:sp>
        <p:nvSpPr>
          <p:cNvPr id="15363" name="Rectangle 2"/>
          <p:cNvSpPr>
            <a:spLocks noGrp="1" noChangeArrowheads="1"/>
          </p:cNvSpPr>
          <p:nvPr>
            <p:ph type="title"/>
          </p:nvPr>
        </p:nvSpPr>
        <p:spPr>
          <a:xfrm>
            <a:off x="5791200" y="609600"/>
            <a:ext cx="2667000" cy="1143000"/>
          </a:xfrm>
        </p:spPr>
        <p:txBody>
          <a:bodyPr/>
          <a:lstStyle/>
          <a:p>
            <a:pPr eaLnBrk="1" hangingPunct="1"/>
            <a:r>
              <a:rPr lang="en-US" altLang="en-US" smtClean="0"/>
              <a:t>Scoria Cone</a:t>
            </a:r>
          </a:p>
        </p:txBody>
      </p:sp>
      <p:pic>
        <p:nvPicPr>
          <p:cNvPr id="15364" name="Picture 7" descr="Fig 4-5"/>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b="77707"/>
          <a:stretch>
            <a:fillRect/>
          </a:stretch>
        </p:blipFill>
        <p:spPr bwMode="auto">
          <a:xfrm>
            <a:off x="0" y="228600"/>
            <a:ext cx="6400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Fig 4-6c"/>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4267200" y="2819400"/>
            <a:ext cx="44291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6"/>
          <p:cNvSpPr>
            <a:spLocks noChangeArrowheads="1"/>
          </p:cNvSpPr>
          <p:nvPr/>
        </p:nvSpPr>
        <p:spPr bwMode="auto">
          <a:xfrm>
            <a:off x="381000" y="2057400"/>
            <a:ext cx="5029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cs typeface="Times New Roman" panose="02020603050405020304" pitchFamily="18" charset="0"/>
              </a:rPr>
              <a:t>Figure 4.5</a:t>
            </a:r>
            <a:r>
              <a:rPr lang="en-US" altLang="en-US" sz="1400">
                <a:cs typeface="Times New Roman" panose="02020603050405020304" pitchFamily="18" charset="0"/>
              </a:rPr>
              <a:t>. (above) Cross sectional structure and morphology of small explosive volcanic landforms with approximate scales. After Wohletz and Sheridan (1983), </a:t>
            </a:r>
            <a:r>
              <a:rPr lang="en-US" altLang="en-US" sz="1400" i="1">
                <a:cs typeface="Times New Roman" panose="02020603050405020304" pitchFamily="18" charset="0"/>
              </a:rPr>
              <a:t>Amer. J. Sci</a:t>
            </a:r>
            <a:r>
              <a:rPr lang="en-US" altLang="en-US" sz="1400">
                <a:cs typeface="Times New Roman" panose="02020603050405020304" pitchFamily="18" charset="0"/>
              </a:rPr>
              <a:t>, </a:t>
            </a:r>
            <a:r>
              <a:rPr lang="en-US" altLang="en-US" sz="1400" b="1">
                <a:cs typeface="Times New Roman" panose="02020603050405020304" pitchFamily="18" charset="0"/>
              </a:rPr>
              <a:t>283</a:t>
            </a:r>
            <a:r>
              <a:rPr lang="en-US" altLang="en-US" sz="1400">
                <a:cs typeface="Times New Roman" panose="02020603050405020304" pitchFamily="18" charset="0"/>
              </a:rPr>
              <a:t>, 385-413.  </a:t>
            </a:r>
          </a:p>
        </p:txBody>
      </p:sp>
      <p:sp>
        <p:nvSpPr>
          <p:cNvPr id="15367" name="Rectangle 7"/>
          <p:cNvSpPr>
            <a:spLocks noChangeArrowheads="1"/>
          </p:cNvSpPr>
          <p:nvPr/>
        </p:nvSpPr>
        <p:spPr bwMode="auto">
          <a:xfrm>
            <a:off x="0" y="3581400"/>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a:cs typeface="Times New Roman" panose="02020603050405020304" pitchFamily="18" charset="0"/>
              </a:rPr>
              <a:t>Figure 4.6</a:t>
            </a:r>
            <a:r>
              <a:rPr lang="en-US" altLang="en-US" sz="1600">
                <a:cs typeface="Times New Roman" panose="02020603050405020304" pitchFamily="18" charset="0"/>
              </a:rPr>
              <a:t> </a:t>
            </a:r>
            <a:r>
              <a:rPr lang="en-US" altLang="en-US" sz="1600" b="1">
                <a:cs typeface="Times New Roman" panose="02020603050405020304" pitchFamily="18" charset="0"/>
              </a:rPr>
              <a:t>Scoria cone</a:t>
            </a:r>
            <a:r>
              <a:rPr lang="en-US" altLang="en-US" sz="1600">
                <a:cs typeface="Times New Roman" panose="02020603050405020304" pitchFamily="18" charset="0"/>
              </a:rPr>
              <a:t>, Surtsey, Iceland, 1996 (© courtesy Bob and Barbara Decker).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DD66FF50-CFAA-4B29-B7ED-33DFF977874D}" type="slidenum">
              <a:rPr lang="en-US" altLang="en-US" sz="1400"/>
              <a:pPr eaLnBrk="1" hangingPunct="1">
                <a:spcBef>
                  <a:spcPct val="0"/>
                </a:spcBef>
                <a:buFontTx/>
                <a:buNone/>
              </a:pPr>
              <a:t>19</a:t>
            </a:fld>
            <a:endParaRPr lang="en-US" altLang="en-US" sz="1400"/>
          </a:p>
        </p:txBody>
      </p:sp>
      <p:sp>
        <p:nvSpPr>
          <p:cNvPr id="16387" name="Rectangle 2"/>
          <p:cNvSpPr>
            <a:spLocks noGrp="1" noChangeArrowheads="1"/>
          </p:cNvSpPr>
          <p:nvPr>
            <p:ph type="title"/>
          </p:nvPr>
        </p:nvSpPr>
        <p:spPr>
          <a:xfrm>
            <a:off x="5943600" y="609600"/>
            <a:ext cx="2514600" cy="1143000"/>
          </a:xfrm>
        </p:spPr>
        <p:txBody>
          <a:bodyPr/>
          <a:lstStyle/>
          <a:p>
            <a:pPr eaLnBrk="1" hangingPunct="1"/>
            <a:r>
              <a:rPr lang="en-US" altLang="en-US" smtClean="0"/>
              <a:t>Maar</a:t>
            </a:r>
          </a:p>
        </p:txBody>
      </p:sp>
      <p:pic>
        <p:nvPicPr>
          <p:cNvPr id="16388" name="Picture 7" descr="Fig 4-5"/>
          <p:cNvPicPr>
            <a:picLocks noChangeAspect="1" noChangeArrowheads="1"/>
          </p:cNvPicPr>
          <p:nvPr/>
        </p:nvPicPr>
        <p:blipFill>
          <a:blip r:embed="rId3">
            <a:extLst>
              <a:ext uri="{28A0092B-C50C-407E-A947-70E740481C1C}">
                <a14:useLocalDpi xmlns:a14="http://schemas.microsoft.com/office/drawing/2010/main" val="0"/>
              </a:ext>
            </a:extLst>
          </a:blip>
          <a:srcRect t="21019" b="52229"/>
          <a:stretch>
            <a:fillRect/>
          </a:stretch>
        </p:blipFill>
        <p:spPr bwMode="auto">
          <a:xfrm>
            <a:off x="0" y="0"/>
            <a:ext cx="58674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Fig 4-6a"/>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t="13626"/>
          <a:stretch>
            <a:fillRect/>
          </a:stretch>
        </p:blipFill>
        <p:spPr bwMode="auto">
          <a:xfrm>
            <a:off x="5181600" y="2057400"/>
            <a:ext cx="37465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descr="Hole in Ground Mosaic for ppt"/>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381000" y="4419600"/>
            <a:ext cx="7635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7"/>
          <p:cNvSpPr>
            <a:spLocks noChangeArrowheads="1"/>
          </p:cNvSpPr>
          <p:nvPr/>
        </p:nvSpPr>
        <p:spPr bwMode="auto">
          <a:xfrm>
            <a:off x="304800" y="2274888"/>
            <a:ext cx="4419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cs typeface="Times New Roman" panose="02020603050405020304" pitchFamily="18" charset="0"/>
              </a:rPr>
              <a:t>Figure 4.5</a:t>
            </a:r>
            <a:r>
              <a:rPr lang="en-US" altLang="en-US" sz="1400">
                <a:cs typeface="Times New Roman" panose="02020603050405020304" pitchFamily="18" charset="0"/>
              </a:rPr>
              <a:t>. (above) Cross sectional structure and morphology of small explosive volcanic landforms with approximate scales. After Wohletz and Sheridan (1983), </a:t>
            </a:r>
            <a:r>
              <a:rPr lang="en-US" altLang="en-US" sz="1400" i="1">
                <a:cs typeface="Times New Roman" panose="02020603050405020304" pitchFamily="18" charset="0"/>
              </a:rPr>
              <a:t>Amer. J. Sci</a:t>
            </a:r>
            <a:r>
              <a:rPr lang="en-US" altLang="en-US" sz="1400">
                <a:cs typeface="Times New Roman" panose="02020603050405020304" pitchFamily="18" charset="0"/>
              </a:rPr>
              <a:t>, </a:t>
            </a:r>
            <a:r>
              <a:rPr lang="en-US" altLang="en-US" sz="1400" b="1">
                <a:cs typeface="Times New Roman" panose="02020603050405020304" pitchFamily="18" charset="0"/>
              </a:rPr>
              <a:t>283</a:t>
            </a:r>
            <a:r>
              <a:rPr lang="en-US" altLang="en-US" sz="1400">
                <a:cs typeface="Times New Roman" panose="02020603050405020304" pitchFamily="18" charset="0"/>
              </a:rPr>
              <a:t>, 385-413.  </a:t>
            </a:r>
          </a:p>
        </p:txBody>
      </p:sp>
      <p:sp>
        <p:nvSpPr>
          <p:cNvPr id="16392" name="Rectangle 8"/>
          <p:cNvSpPr>
            <a:spLocks noChangeArrowheads="1"/>
          </p:cNvSpPr>
          <p:nvPr/>
        </p:nvSpPr>
        <p:spPr bwMode="auto">
          <a:xfrm>
            <a:off x="381000" y="35052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a:cs typeface="Times New Roman" panose="02020603050405020304" pitchFamily="18" charset="0"/>
              </a:rPr>
              <a:t>Figure 4.6.</a:t>
            </a:r>
            <a:r>
              <a:rPr lang="en-US" altLang="en-US" sz="1600">
                <a:cs typeface="Times New Roman" panose="02020603050405020304" pitchFamily="18" charset="0"/>
              </a:rPr>
              <a:t> </a:t>
            </a:r>
            <a:r>
              <a:rPr lang="en-US" altLang="en-US" sz="1600" b="1">
                <a:cs typeface="Times New Roman" panose="02020603050405020304" pitchFamily="18" charset="0"/>
              </a:rPr>
              <a:t>Maar,</a:t>
            </a:r>
            <a:r>
              <a:rPr lang="en-US" altLang="en-US" sz="1600">
                <a:cs typeface="Times New Roman" panose="02020603050405020304" pitchFamily="18" charset="0"/>
              </a:rPr>
              <a:t> Hole-in-the-Ground, Oregon (upper courtesy of USGS, lower John Winter). </a:t>
            </a:r>
            <a:endParaRPr lang="en-US" altLang="en-US" sz="16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8A9E9004-D956-40FF-801E-6065FFB50C00}" type="slidenum">
              <a:rPr lang="en-US" altLang="en-US" sz="1400"/>
              <a:pPr eaLnBrk="1" hangingPunct="1">
                <a:spcBef>
                  <a:spcPct val="0"/>
                </a:spcBef>
                <a:buFontTx/>
                <a:buNone/>
              </a:pPr>
              <a:t>2</a:t>
            </a:fld>
            <a:endParaRPr lang="en-US" altLang="en-US" sz="1400"/>
          </a:p>
        </p:txBody>
      </p:sp>
      <p:sp>
        <p:nvSpPr>
          <p:cNvPr id="3075" name="Rectangle 2"/>
          <p:cNvSpPr>
            <a:spLocks noGrp="1" noChangeArrowheads="1"/>
          </p:cNvSpPr>
          <p:nvPr>
            <p:ph type="title"/>
          </p:nvPr>
        </p:nvSpPr>
        <p:spPr/>
        <p:txBody>
          <a:bodyPr/>
          <a:lstStyle/>
          <a:p>
            <a:pPr eaLnBrk="1" hangingPunct="1"/>
            <a:r>
              <a:rPr lang="en-US" altLang="en-US" smtClean="0"/>
              <a:t>Viscosity and Temperature</a:t>
            </a:r>
          </a:p>
        </p:txBody>
      </p:sp>
      <p:sp>
        <p:nvSpPr>
          <p:cNvPr id="3076" name="Rectangle 3"/>
          <p:cNvSpPr>
            <a:spLocks noGrp="1" noChangeArrowheads="1"/>
          </p:cNvSpPr>
          <p:nvPr>
            <p:ph type="body" idx="1"/>
          </p:nvPr>
        </p:nvSpPr>
        <p:spPr/>
        <p:txBody>
          <a:bodyPr/>
          <a:lstStyle/>
          <a:p>
            <a:pPr eaLnBrk="1" hangingPunct="1"/>
            <a:r>
              <a:rPr lang="en-US" altLang="en-US" smtClean="0"/>
              <a:t>Anhydrous rhyolitic magma </a:t>
            </a:r>
          </a:p>
          <a:p>
            <a:pPr lvl="1" eaLnBrk="1" hangingPunct="1">
              <a:buFont typeface="Wingdings" panose="05000000000000000000" pitchFamily="2" charset="2"/>
              <a:buChar char="§"/>
            </a:pPr>
            <a:r>
              <a:rPr lang="en-US" altLang="en-US" smtClean="0"/>
              <a:t>1400</a:t>
            </a:r>
            <a:r>
              <a:rPr lang="en-US" altLang="en-US" smtClean="0">
                <a:cs typeface="Times New Roman" panose="02020603050405020304" pitchFamily="18" charset="0"/>
              </a:rPr>
              <a:t>°</a:t>
            </a:r>
            <a:r>
              <a:rPr lang="en-US" altLang="en-US" smtClean="0"/>
              <a:t>C - 10</a:t>
            </a:r>
            <a:r>
              <a:rPr lang="en-US" altLang="en-US" baseline="30000" smtClean="0"/>
              <a:t>5</a:t>
            </a:r>
            <a:r>
              <a:rPr lang="en-US" altLang="en-US" smtClean="0"/>
              <a:t> poise</a:t>
            </a:r>
          </a:p>
          <a:p>
            <a:pPr lvl="1" eaLnBrk="1" hangingPunct="1">
              <a:buFont typeface="Wingdings" panose="05000000000000000000" pitchFamily="2" charset="2"/>
              <a:buChar char="§"/>
            </a:pPr>
            <a:r>
              <a:rPr lang="en-US" altLang="en-US" smtClean="0"/>
              <a:t>1000</a:t>
            </a:r>
            <a:r>
              <a:rPr lang="en-US" altLang="en-US" smtClean="0">
                <a:cs typeface="Times New Roman" panose="02020603050405020304" pitchFamily="18" charset="0"/>
              </a:rPr>
              <a:t>°</a:t>
            </a:r>
            <a:r>
              <a:rPr lang="en-US" altLang="en-US" smtClean="0"/>
              <a:t>C - 10</a:t>
            </a:r>
            <a:r>
              <a:rPr lang="en-US" altLang="en-US" baseline="30000" smtClean="0"/>
              <a:t>8</a:t>
            </a:r>
            <a:r>
              <a:rPr lang="en-US" altLang="en-US" smtClean="0"/>
              <a:t> poise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1822BE0-0EC3-4158-B538-C8C251CAC03F}" type="slidenum">
              <a:rPr lang="en-US" altLang="en-US" sz="1400"/>
              <a:pPr eaLnBrk="1" hangingPunct="1">
                <a:spcBef>
                  <a:spcPct val="0"/>
                </a:spcBef>
                <a:buFontTx/>
                <a:buNone/>
              </a:pPr>
              <a:t>20</a:t>
            </a:fld>
            <a:endParaRPr lang="en-US" altLang="en-US" sz="1400"/>
          </a:p>
        </p:txBody>
      </p:sp>
      <p:sp>
        <p:nvSpPr>
          <p:cNvPr id="17411" name="Rectangle 2"/>
          <p:cNvSpPr>
            <a:spLocks noGrp="1" noChangeArrowheads="1"/>
          </p:cNvSpPr>
          <p:nvPr>
            <p:ph type="title"/>
          </p:nvPr>
        </p:nvSpPr>
        <p:spPr>
          <a:xfrm>
            <a:off x="6858000" y="609600"/>
            <a:ext cx="1600200" cy="1143000"/>
          </a:xfrm>
        </p:spPr>
        <p:txBody>
          <a:bodyPr/>
          <a:lstStyle/>
          <a:p>
            <a:pPr eaLnBrk="1" hangingPunct="1"/>
            <a:r>
              <a:rPr lang="en-US" altLang="en-US" smtClean="0"/>
              <a:t>Tuff Ring</a:t>
            </a:r>
          </a:p>
        </p:txBody>
      </p:sp>
      <p:pic>
        <p:nvPicPr>
          <p:cNvPr id="17412" name="Picture 7" descr="Fig 4-5"/>
          <p:cNvPicPr>
            <a:picLocks noChangeAspect="1" noChangeArrowheads="1"/>
          </p:cNvPicPr>
          <p:nvPr/>
        </p:nvPicPr>
        <p:blipFill>
          <a:blip r:embed="rId3">
            <a:lum contrast="20000"/>
            <a:extLst>
              <a:ext uri="{28A0092B-C50C-407E-A947-70E740481C1C}">
                <a14:useLocalDpi xmlns:a14="http://schemas.microsoft.com/office/drawing/2010/main" val="0"/>
              </a:ext>
            </a:extLst>
          </a:blip>
          <a:srcRect t="46497" b="30574"/>
          <a:stretch>
            <a:fillRect/>
          </a:stretch>
        </p:blipFill>
        <p:spPr bwMode="auto">
          <a:xfrm>
            <a:off x="0" y="381000"/>
            <a:ext cx="62484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6"/>
          <p:cNvSpPr>
            <a:spLocks noChangeArrowheads="1"/>
          </p:cNvSpPr>
          <p:nvPr/>
        </p:nvSpPr>
        <p:spPr bwMode="auto">
          <a:xfrm>
            <a:off x="304800" y="2133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cs typeface="Times New Roman" panose="02020603050405020304" pitchFamily="18" charset="0"/>
              </a:rPr>
              <a:t>Figure 4.5</a:t>
            </a:r>
            <a:r>
              <a:rPr lang="en-US" altLang="en-US" sz="1200">
                <a:cs typeface="Times New Roman" panose="02020603050405020304" pitchFamily="18" charset="0"/>
              </a:rPr>
              <a:t>. (above) Cross sectional structure and morphology of small explosive volcanic landforms with approximate scales. After Wohletz and Sheridan (1983), </a:t>
            </a:r>
            <a:r>
              <a:rPr lang="en-US" altLang="en-US" sz="1200" i="1">
                <a:cs typeface="Times New Roman" panose="02020603050405020304" pitchFamily="18" charset="0"/>
              </a:rPr>
              <a:t>Amer. J. Sci</a:t>
            </a:r>
            <a:r>
              <a:rPr lang="en-US" altLang="en-US" sz="1200">
                <a:cs typeface="Times New Roman" panose="02020603050405020304" pitchFamily="18" charset="0"/>
              </a:rPr>
              <a:t>, </a:t>
            </a:r>
            <a:r>
              <a:rPr lang="en-US" altLang="en-US" sz="1200" b="1">
                <a:cs typeface="Times New Roman" panose="02020603050405020304" pitchFamily="18" charset="0"/>
              </a:rPr>
              <a:t>283</a:t>
            </a:r>
            <a:r>
              <a:rPr lang="en-US" altLang="en-US" sz="1200">
                <a:cs typeface="Times New Roman" panose="02020603050405020304" pitchFamily="18" charset="0"/>
              </a:rPr>
              <a:t>, 385-413.  </a:t>
            </a:r>
          </a:p>
        </p:txBody>
      </p:sp>
      <p:pic>
        <p:nvPicPr>
          <p:cNvPr id="17414" name="Picture 8" descr="Fig 4-6b"/>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a:off x="4267200" y="2971800"/>
            <a:ext cx="463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8"/>
          <p:cNvSpPr>
            <a:spLocks noChangeArrowheads="1"/>
          </p:cNvSpPr>
          <p:nvPr/>
        </p:nvSpPr>
        <p:spPr bwMode="auto">
          <a:xfrm>
            <a:off x="0" y="35052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cs typeface="Times New Roman" panose="02020603050405020304" pitchFamily="18" charset="0"/>
              </a:rPr>
              <a:t>Figure 4.6  Tuff ring,</a:t>
            </a:r>
            <a:r>
              <a:rPr lang="en-US" altLang="en-US" sz="1400">
                <a:cs typeface="Times New Roman" panose="02020603050405020304" pitchFamily="18" charset="0"/>
              </a:rPr>
              <a:t> Diamond Head, Oahu, Hawaii (courtesy of Michael Garcia). </a:t>
            </a:r>
            <a:endParaRPr lang="en-US" altLang="en-US" sz="14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C797B35B-EC77-423A-8735-6782F313A16A}" type="slidenum">
              <a:rPr lang="en-US" altLang="en-US" sz="1400"/>
              <a:pPr eaLnBrk="1" hangingPunct="1">
                <a:spcBef>
                  <a:spcPct val="0"/>
                </a:spcBef>
                <a:buFontTx/>
                <a:buNone/>
              </a:pPr>
              <a:t>21</a:t>
            </a:fld>
            <a:endParaRPr lang="en-US" altLang="en-US" sz="1400"/>
          </a:p>
        </p:txBody>
      </p:sp>
      <p:sp>
        <p:nvSpPr>
          <p:cNvPr id="18435" name="Rectangle 2"/>
          <p:cNvSpPr>
            <a:spLocks noGrp="1" noChangeArrowheads="1"/>
          </p:cNvSpPr>
          <p:nvPr>
            <p:ph type="title"/>
          </p:nvPr>
        </p:nvSpPr>
        <p:spPr/>
        <p:txBody>
          <a:bodyPr/>
          <a:lstStyle/>
          <a:p>
            <a:pPr eaLnBrk="1" hangingPunct="1"/>
            <a:r>
              <a:rPr lang="en-US" altLang="en-US" smtClean="0"/>
              <a:t>Tuff Cone</a:t>
            </a:r>
          </a:p>
        </p:txBody>
      </p:sp>
      <p:pic>
        <p:nvPicPr>
          <p:cNvPr id="18436" name="Picture 7" descr="F4-5_t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0"/>
            <a:ext cx="6705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Fig 4-5"/>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t="66879"/>
          <a:stretch>
            <a:fillRect/>
          </a:stretch>
        </p:blipFill>
        <p:spPr bwMode="auto">
          <a:xfrm>
            <a:off x="1447800" y="1524000"/>
            <a:ext cx="6019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969DFD0-FDFE-4385-B588-8D76A7A90B3C}" type="slidenum">
              <a:rPr lang="en-US" altLang="en-US" sz="1400"/>
              <a:pPr eaLnBrk="1" hangingPunct="1">
                <a:spcBef>
                  <a:spcPct val="0"/>
                </a:spcBef>
                <a:buFontTx/>
                <a:buNone/>
              </a:pPr>
              <a:t>22</a:t>
            </a:fld>
            <a:endParaRPr lang="en-US" altLang="en-US" sz="1400"/>
          </a:p>
        </p:txBody>
      </p:sp>
      <p:sp>
        <p:nvSpPr>
          <p:cNvPr id="19459" name="Rectangle 2"/>
          <p:cNvSpPr>
            <a:spLocks noGrp="1" noChangeArrowheads="1"/>
          </p:cNvSpPr>
          <p:nvPr>
            <p:ph type="title"/>
          </p:nvPr>
        </p:nvSpPr>
        <p:spPr/>
        <p:txBody>
          <a:bodyPr/>
          <a:lstStyle/>
          <a:p>
            <a:pPr eaLnBrk="1" hangingPunct="1"/>
            <a:r>
              <a:rPr lang="en-US" altLang="en-US" smtClean="0"/>
              <a:t>Fissure Eruption</a:t>
            </a:r>
          </a:p>
        </p:txBody>
      </p:sp>
      <p:sp>
        <p:nvSpPr>
          <p:cNvPr id="19460" name="Rectangle 5"/>
          <p:cNvSpPr>
            <a:spLocks noGrp="1" noChangeArrowheads="1"/>
          </p:cNvSpPr>
          <p:nvPr>
            <p:ph type="body" sz="half" idx="2"/>
          </p:nvPr>
        </p:nvSpPr>
        <p:spPr>
          <a:xfrm>
            <a:off x="762000" y="5181600"/>
            <a:ext cx="7696200" cy="914400"/>
          </a:xfrm>
        </p:spPr>
        <p:txBody>
          <a:bodyPr/>
          <a:lstStyle/>
          <a:p>
            <a:pPr eaLnBrk="1" hangingPunct="1">
              <a:lnSpc>
                <a:spcPct val="90000"/>
              </a:lnSpc>
            </a:pPr>
            <a:r>
              <a:rPr lang="en-US" altLang="en-US" sz="2800" smtClean="0"/>
              <a:t>Eruptive fissure on southeast rim of Kilauea caldera, Hawaii</a:t>
            </a:r>
          </a:p>
          <a:p>
            <a:pPr eaLnBrk="1" hangingPunct="1">
              <a:lnSpc>
                <a:spcPct val="90000"/>
              </a:lnSpc>
            </a:pPr>
            <a:endParaRPr lang="en-US" altLang="en-US" sz="2400" smtClean="0"/>
          </a:p>
        </p:txBody>
      </p:sp>
      <p:pic>
        <p:nvPicPr>
          <p:cNvPr id="19461" name="Picture 6" descr="srb980814005_large"/>
          <p:cNvPicPr>
            <a:picLocks noGrp="1" noChangeAspect="1" noChangeArrowheads="1"/>
          </p:cNvPicPr>
          <p:nvPr>
            <p:ph sz="half" idx="1"/>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1524000" y="1676400"/>
            <a:ext cx="5562600" cy="3476625"/>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6E01A960-E06D-4D59-BD64-C7CDC58ADF07}" type="slidenum">
              <a:rPr lang="en-US" altLang="en-US" sz="1400"/>
              <a:pPr eaLnBrk="1" hangingPunct="1">
                <a:spcBef>
                  <a:spcPct val="0"/>
                </a:spcBef>
                <a:buFontTx/>
                <a:buNone/>
              </a:pPr>
              <a:t>23</a:t>
            </a:fld>
            <a:endParaRPr lang="en-US" altLang="en-US" sz="1400"/>
          </a:p>
        </p:txBody>
      </p:sp>
      <p:sp>
        <p:nvSpPr>
          <p:cNvPr id="20483" name="Rectangle 2"/>
          <p:cNvSpPr>
            <a:spLocks noGrp="1" noChangeArrowheads="1"/>
          </p:cNvSpPr>
          <p:nvPr>
            <p:ph type="title"/>
          </p:nvPr>
        </p:nvSpPr>
        <p:spPr>
          <a:xfrm>
            <a:off x="457200" y="228600"/>
            <a:ext cx="8382000" cy="762000"/>
          </a:xfrm>
        </p:spPr>
        <p:txBody>
          <a:bodyPr/>
          <a:lstStyle/>
          <a:p>
            <a:pPr eaLnBrk="1" hangingPunct="1"/>
            <a:r>
              <a:rPr lang="en-US" altLang="en-US" sz="3600" smtClean="0"/>
              <a:t>Shiprock, New Mexico</a:t>
            </a:r>
          </a:p>
        </p:txBody>
      </p:sp>
      <p:sp>
        <p:nvSpPr>
          <p:cNvPr id="20484" name="Rectangle 5"/>
          <p:cNvSpPr>
            <a:spLocks noGrp="1" noChangeArrowheads="1"/>
          </p:cNvSpPr>
          <p:nvPr>
            <p:ph type="body" sz="half" idx="2"/>
          </p:nvPr>
        </p:nvSpPr>
        <p:spPr>
          <a:xfrm>
            <a:off x="2971800" y="5867400"/>
            <a:ext cx="4038600" cy="838200"/>
          </a:xfrm>
        </p:spPr>
        <p:txBody>
          <a:bodyPr/>
          <a:lstStyle/>
          <a:p>
            <a:pPr eaLnBrk="1" hangingPunct="1"/>
            <a:r>
              <a:rPr lang="en-US" altLang="en-US" sz="2400" smtClean="0"/>
              <a:t>Dike radiates from center</a:t>
            </a:r>
          </a:p>
        </p:txBody>
      </p:sp>
      <p:pic>
        <p:nvPicPr>
          <p:cNvPr id="20485"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990600"/>
            <a:ext cx="7696200" cy="471011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t>Very Hot Lava</a:t>
            </a:r>
            <a:endParaRPr lang="en-US" dirty="0"/>
          </a:p>
        </p:txBody>
      </p:sp>
      <p:sp>
        <p:nvSpPr>
          <p:cNvPr id="5" name="Slide Number Placeholder 4"/>
          <p:cNvSpPr>
            <a:spLocks noGrp="1"/>
          </p:cNvSpPr>
          <p:nvPr>
            <p:ph type="sldNum" sz="quarter" idx="12"/>
          </p:nvPr>
        </p:nvSpPr>
        <p:spPr/>
        <p:txBody>
          <a:bodyPr/>
          <a:lstStyle/>
          <a:p>
            <a:fld id="{49084A48-47D1-4DAB-AB13-CFAFC2C72908}" type="slidenum">
              <a:rPr lang="en-US" altLang="en-US" smtClean="0"/>
              <a:pPr/>
              <a:t>24</a:t>
            </a:fld>
            <a:endParaRPr lang="en-US" altLang="en-US"/>
          </a:p>
        </p:txBody>
      </p:sp>
      <p:pic>
        <p:nvPicPr>
          <p:cNvPr id="7" name="Molten lava streams down Hawaii's Kilauea volcano, helicopter foot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3912" y="1924738"/>
            <a:ext cx="7496175" cy="4213307"/>
          </a:xfrm>
          <a:prstGeom prst="rect">
            <a:avLst/>
          </a:prstGeom>
        </p:spPr>
      </p:pic>
    </p:spTree>
    <p:extLst>
      <p:ext uri="{BB962C8B-B14F-4D97-AF65-F5344CB8AC3E}">
        <p14:creationId xmlns:p14="http://schemas.microsoft.com/office/powerpoint/2010/main" val="3633231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D49CEE60-993C-47F1-BFB7-93ECBFCA94FC}" type="slidenum">
              <a:rPr lang="en-US" altLang="en-US" sz="1400"/>
              <a:pPr eaLnBrk="1" hangingPunct="1">
                <a:spcBef>
                  <a:spcPct val="0"/>
                </a:spcBef>
                <a:buFontTx/>
                <a:buNone/>
              </a:pPr>
              <a:t>25</a:t>
            </a:fld>
            <a:endParaRPr lang="en-US" altLang="en-US" sz="1400"/>
          </a:p>
        </p:txBody>
      </p:sp>
      <p:sp>
        <p:nvSpPr>
          <p:cNvPr id="22531" name="Rectangle 4"/>
          <p:cNvSpPr>
            <a:spLocks noGrp="1" noChangeArrowheads="1"/>
          </p:cNvSpPr>
          <p:nvPr>
            <p:ph type="title"/>
          </p:nvPr>
        </p:nvSpPr>
        <p:spPr/>
        <p:txBody>
          <a:bodyPr/>
          <a:lstStyle/>
          <a:p>
            <a:pPr eaLnBrk="1" hangingPunct="1"/>
            <a:r>
              <a:rPr lang="en-US" altLang="en-US" smtClean="0"/>
              <a:t>Pahoehoe Flow</a:t>
            </a:r>
          </a:p>
        </p:txBody>
      </p:sp>
      <p:pic>
        <p:nvPicPr>
          <p:cNvPr id="46087" name="phhropes.wmv">
            <a:hlinkClick r:id="" action="ppaction://media"/>
          </p:cNvPr>
          <p:cNvPicPr>
            <a:picLocks noGrp="1" noChangeAspect="1" noChangeArrowheads="1"/>
          </p:cNvPicPr>
          <p:nvPr>
            <p:ph sz="quarter" idx="1"/>
            <a:videoFile r:link="rId2"/>
            <p:extLst>
              <p:ext uri="{DAA4B4D4-6D71-4841-9C94-3DE7FCFB9230}">
                <p14:media xmlns:p14="http://schemas.microsoft.com/office/powerpoint/2010/main" r:embed="rId1"/>
              </p:ext>
            </p:extLst>
          </p:nvPr>
        </p:nvPicPr>
        <p:blipFill>
          <a:blip r:embed="rId7">
            <a:lum bright="30000" contrast="20000"/>
            <a:extLst>
              <a:ext uri="{28A0092B-C50C-407E-A947-70E740481C1C}">
                <a14:useLocalDpi xmlns:a14="http://schemas.microsoft.com/office/drawing/2010/main" val="0"/>
              </a:ext>
            </a:extLst>
          </a:blip>
          <a:srcRect/>
          <a:stretch>
            <a:fillRect/>
          </a:stretch>
        </p:blipFill>
        <p:spPr>
          <a:xfrm>
            <a:off x="381000" y="1905000"/>
            <a:ext cx="3657600" cy="2743200"/>
          </a:xfrm>
        </p:spPr>
      </p:pic>
      <p:sp>
        <p:nvSpPr>
          <p:cNvPr id="22533" name="Rectangle 6"/>
          <p:cNvSpPr>
            <a:spLocks noGrp="1" noChangeArrowheads="1"/>
          </p:cNvSpPr>
          <p:nvPr>
            <p:ph type="body" sz="half" idx="3"/>
          </p:nvPr>
        </p:nvSpPr>
        <p:spPr>
          <a:xfrm>
            <a:off x="685800" y="5410200"/>
            <a:ext cx="7772400" cy="685800"/>
          </a:xfrm>
        </p:spPr>
        <p:txBody>
          <a:bodyPr/>
          <a:lstStyle/>
          <a:p>
            <a:pPr eaLnBrk="1" hangingPunct="1"/>
            <a:r>
              <a:rPr lang="en-US" altLang="en-US" sz="3600" smtClean="0"/>
              <a:t>Kilauea, Hawaii</a:t>
            </a:r>
          </a:p>
        </p:txBody>
      </p:sp>
      <p:pic>
        <p:nvPicPr>
          <p:cNvPr id="46088" name="phhffmerge.wmv">
            <a:hlinkClick r:id="" action="ppaction://media"/>
          </p:cNvPr>
          <p:cNvPicPr>
            <a:picLocks noGrp="1" noChangeAspect="1" noChangeArrowheads="1"/>
          </p:cNvPicPr>
          <p:nvPr>
            <p:ph sz="quarter" idx="2"/>
            <a:videoFile r:link="rId4"/>
            <p:extLst>
              <p:ext uri="{DAA4B4D4-6D71-4841-9C94-3DE7FCFB9230}">
                <p14:media xmlns:p14="http://schemas.microsoft.com/office/powerpoint/2010/main" r:embed="rId3"/>
              </p:ext>
            </p:extLst>
          </p:nvPr>
        </p:nvPicPr>
        <p:blipFill>
          <a:blip r:embed="rId8">
            <a:lum bright="30000" contrast="20000"/>
            <a:extLst>
              <a:ext uri="{28A0092B-C50C-407E-A947-70E740481C1C}">
                <a14:useLocalDpi xmlns:a14="http://schemas.microsoft.com/office/drawing/2010/main" val="0"/>
              </a:ext>
            </a:extLst>
          </a:blip>
          <a:srcRect/>
          <a:stretch>
            <a:fillRect/>
          </a:stretch>
        </p:blipFill>
        <p:spPr>
          <a:xfrm>
            <a:off x="4800600" y="1905000"/>
            <a:ext cx="3733800" cy="28003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08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6087"/>
                                        </p:tgtEl>
                                      </p:cBhvr>
                                    </p:cmd>
                                  </p:childTnLst>
                                </p:cTn>
                              </p:par>
                            </p:childTnLst>
                          </p:cTn>
                        </p:par>
                      </p:childTnLst>
                    </p:cTn>
                  </p:par>
                </p:childTnLst>
              </p:cTn>
              <p:nextCondLst>
                <p:cond evt="onClick" delay="0">
                  <p:tgtEl>
                    <p:spTgt spid="46087"/>
                  </p:tgtEl>
                </p:cond>
              </p:nextCondLst>
            </p:seq>
            <p:video>
              <p:cMediaNode>
                <p:cTn id="7" fill="hold" display="0">
                  <p:stCondLst>
                    <p:cond delay="indefinite"/>
                  </p:stCondLst>
                  <p:endCondLst>
                    <p:cond evt="onNext" delay="0">
                      <p:tgtEl>
                        <p:sldTgt/>
                      </p:tgtEl>
                    </p:cond>
                    <p:cond evt="onPrev" delay="0">
                      <p:tgtEl>
                        <p:sldTgt/>
                      </p:tgtEl>
                    </p:cond>
                  </p:endCondLst>
                </p:cTn>
                <p:tgtEl>
                  <p:spTgt spid="46087"/>
                </p:tgtEl>
              </p:cMediaNode>
            </p:video>
            <p:seq concurrent="1" nextAc="seek">
              <p:cTn id="8" restart="whenNotActive" fill="hold" evtFilter="cancelBubble" nodeType="interactiveSeq">
                <p:stCondLst>
                  <p:cond evt="onClick" delay="0">
                    <p:tgtEl>
                      <p:spTgt spid="4608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6088"/>
                                        </p:tgtEl>
                                      </p:cBhvr>
                                    </p:cmd>
                                  </p:childTnLst>
                                </p:cTn>
                              </p:par>
                            </p:childTnLst>
                          </p:cTn>
                        </p:par>
                      </p:childTnLst>
                    </p:cTn>
                  </p:par>
                </p:childTnLst>
              </p:cTn>
              <p:nextCondLst>
                <p:cond evt="onClick" delay="0">
                  <p:tgtEl>
                    <p:spTgt spid="46088"/>
                  </p:tgtEl>
                </p:cond>
              </p:nextCondLst>
            </p:seq>
            <p:video>
              <p:cMediaNode>
                <p:cTn id="13" fill="hold" display="0">
                  <p:stCondLst>
                    <p:cond delay="indefinite"/>
                  </p:stCondLst>
                  <p:endCondLst>
                    <p:cond evt="onNext" delay="0">
                      <p:tgtEl>
                        <p:sldTgt/>
                      </p:tgtEl>
                    </p:cond>
                    <p:cond evt="onPrev" delay="0">
                      <p:tgtEl>
                        <p:sldTgt/>
                      </p:tgtEl>
                    </p:cond>
                  </p:endCondLst>
                </p:cTn>
                <p:tgtEl>
                  <p:spTgt spid="4608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dirty="0"/>
              <a:t>Aa Flows</a:t>
            </a:r>
            <a:endParaRPr lang="en-US" dirty="0"/>
          </a:p>
        </p:txBody>
      </p:sp>
      <p:sp>
        <p:nvSpPr>
          <p:cNvPr id="6" name="Slide Number Placeholder 5"/>
          <p:cNvSpPr>
            <a:spLocks noGrp="1"/>
          </p:cNvSpPr>
          <p:nvPr>
            <p:ph type="sldNum" sz="quarter" idx="12"/>
          </p:nvPr>
        </p:nvSpPr>
        <p:spPr/>
        <p:txBody>
          <a:bodyPr/>
          <a:lstStyle/>
          <a:p>
            <a:fld id="{C96C7150-555B-4388-8EB7-D3F19E43E1AB}" type="slidenum">
              <a:rPr lang="en-US" altLang="en-US" smtClean="0"/>
              <a:pPr/>
              <a:t>26</a:t>
            </a:fld>
            <a:endParaRPr lang="en-US" altLang="en-US"/>
          </a:p>
        </p:txBody>
      </p:sp>
      <p:pic>
        <p:nvPicPr>
          <p:cNvPr id="11" name="Kilauea a'a Lava Flow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28800" y="1524000"/>
            <a:ext cx="5486400" cy="4114800"/>
          </a:xfrm>
        </p:spPr>
      </p:pic>
      <p:sp>
        <p:nvSpPr>
          <p:cNvPr id="12" name="Text Box 9"/>
          <p:cNvSpPr txBox="1">
            <a:spLocks noChangeArrowheads="1"/>
          </p:cNvSpPr>
          <p:nvPr/>
        </p:nvSpPr>
        <p:spPr bwMode="auto">
          <a:xfrm>
            <a:off x="2819400" y="5973762"/>
            <a:ext cx="3009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en-US" sz="2400"/>
              <a:t> </a:t>
            </a:r>
            <a:r>
              <a:rPr lang="en-US" altLang="en-US"/>
              <a:t>Kilauea, Hawaii</a:t>
            </a:r>
          </a:p>
        </p:txBody>
      </p:sp>
    </p:spTree>
    <p:extLst>
      <p:ext uri="{BB962C8B-B14F-4D97-AF65-F5344CB8AC3E}">
        <p14:creationId xmlns:p14="http://schemas.microsoft.com/office/powerpoint/2010/main" val="2461803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C28D7D43-C827-4D47-B2BE-E42CB755A6BE}" type="slidenum">
              <a:rPr lang="en-US" altLang="en-US" sz="1400"/>
              <a:pPr eaLnBrk="1" hangingPunct="1">
                <a:spcBef>
                  <a:spcPct val="0"/>
                </a:spcBef>
                <a:buFontTx/>
                <a:buNone/>
              </a:pPr>
              <a:t>27</a:t>
            </a:fld>
            <a:endParaRPr lang="en-US" altLang="en-US" sz="1400"/>
          </a:p>
        </p:txBody>
      </p:sp>
      <p:sp>
        <p:nvSpPr>
          <p:cNvPr id="24579" name="Rectangle 4"/>
          <p:cNvSpPr>
            <a:spLocks noGrp="1" noChangeArrowheads="1"/>
          </p:cNvSpPr>
          <p:nvPr>
            <p:ph type="title"/>
          </p:nvPr>
        </p:nvSpPr>
        <p:spPr>
          <a:xfrm>
            <a:off x="5181600" y="609600"/>
            <a:ext cx="3276600" cy="1143000"/>
          </a:xfrm>
        </p:spPr>
        <p:txBody>
          <a:bodyPr/>
          <a:lstStyle/>
          <a:p>
            <a:pPr eaLnBrk="1" hangingPunct="1"/>
            <a:r>
              <a:rPr lang="en-US" altLang="en-US" smtClean="0"/>
              <a:t>Lava Tube</a:t>
            </a:r>
          </a:p>
        </p:txBody>
      </p:sp>
      <p:sp>
        <p:nvSpPr>
          <p:cNvPr id="24580" name="Rectangle 6"/>
          <p:cNvSpPr>
            <a:spLocks noGrp="1" noChangeArrowheads="1"/>
          </p:cNvSpPr>
          <p:nvPr>
            <p:ph type="body" sz="half" idx="2"/>
          </p:nvPr>
        </p:nvSpPr>
        <p:spPr/>
        <p:txBody>
          <a:bodyPr/>
          <a:lstStyle/>
          <a:p>
            <a:pPr eaLnBrk="1" hangingPunct="1"/>
            <a:r>
              <a:rPr lang="en-US" altLang="en-US" smtClean="0"/>
              <a:t>Thurston (Nahuku) lava tube </a:t>
            </a:r>
          </a:p>
          <a:p>
            <a:pPr eaLnBrk="1" hangingPunct="1"/>
            <a:r>
              <a:rPr lang="en-US" altLang="en-US" smtClean="0"/>
              <a:t>Near summit caldera of Kilauea Volcano,  Hawaii Volcanoes National Park </a:t>
            </a:r>
          </a:p>
          <a:p>
            <a:pPr eaLnBrk="1" hangingPunct="1"/>
            <a:endParaRPr lang="en-US" altLang="en-US" sz="2800" smtClean="0"/>
          </a:p>
        </p:txBody>
      </p:sp>
      <p:pic>
        <p:nvPicPr>
          <p:cNvPr id="24581" name="Picture 7" descr="lavatube1_large"/>
          <p:cNvPicPr>
            <a:picLocks noGrp="1" noChangeAspect="1" noChangeArrowheads="1"/>
          </p:cNvPicPr>
          <p:nvPr>
            <p:ph sz="half" idx="1"/>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457200" y="457200"/>
            <a:ext cx="3810000" cy="60960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8D625FEE-ACA8-4FAD-8CD3-21F0BAA9F7FB}" type="slidenum">
              <a:rPr lang="en-US" altLang="en-US" sz="1400"/>
              <a:pPr eaLnBrk="1" hangingPunct="1">
                <a:spcBef>
                  <a:spcPct val="0"/>
                </a:spcBef>
                <a:buFontTx/>
                <a:buNone/>
              </a:pPr>
              <a:t>28</a:t>
            </a:fld>
            <a:endParaRPr lang="en-US" altLang="en-US" sz="1400"/>
          </a:p>
        </p:txBody>
      </p:sp>
      <p:sp>
        <p:nvSpPr>
          <p:cNvPr id="25603" name="Rectangle 2"/>
          <p:cNvSpPr>
            <a:spLocks noGrp="1" noChangeArrowheads="1"/>
          </p:cNvSpPr>
          <p:nvPr>
            <p:ph type="title"/>
          </p:nvPr>
        </p:nvSpPr>
        <p:spPr>
          <a:xfrm>
            <a:off x="685800" y="381000"/>
            <a:ext cx="7772400" cy="990600"/>
          </a:xfrm>
        </p:spPr>
        <p:txBody>
          <a:bodyPr/>
          <a:lstStyle/>
          <a:p>
            <a:pPr eaLnBrk="1" hangingPunct="1"/>
            <a:r>
              <a:rPr lang="en-US" altLang="en-US" smtClean="0"/>
              <a:t>Lava Flow</a:t>
            </a:r>
          </a:p>
        </p:txBody>
      </p:sp>
      <p:sp>
        <p:nvSpPr>
          <p:cNvPr id="25604" name="Rectangle 4"/>
          <p:cNvSpPr>
            <a:spLocks noGrp="1" noChangeArrowheads="1"/>
          </p:cNvSpPr>
          <p:nvPr>
            <p:ph type="body" sz="half" idx="2"/>
          </p:nvPr>
        </p:nvSpPr>
        <p:spPr>
          <a:xfrm>
            <a:off x="762000" y="5562600"/>
            <a:ext cx="7696200" cy="990600"/>
          </a:xfrm>
        </p:spPr>
        <p:txBody>
          <a:bodyPr/>
          <a:lstStyle/>
          <a:p>
            <a:pPr eaLnBrk="1" hangingPunct="1">
              <a:lnSpc>
                <a:spcPct val="90000"/>
              </a:lnSpc>
            </a:pPr>
            <a:r>
              <a:rPr lang="en-US" altLang="en-US" sz="2800" smtClean="0"/>
              <a:t>El Malpais NM</a:t>
            </a:r>
          </a:p>
          <a:p>
            <a:pPr eaLnBrk="1" hangingPunct="1">
              <a:lnSpc>
                <a:spcPct val="90000"/>
              </a:lnSpc>
            </a:pPr>
            <a:r>
              <a:rPr lang="en-US" altLang="en-US" sz="2800" smtClean="0"/>
              <a:t>Photo: Dr. Anton Oleinik, from SFC, 2001 </a:t>
            </a:r>
          </a:p>
        </p:txBody>
      </p:sp>
      <p:pic>
        <p:nvPicPr>
          <p:cNvPr id="25605" name="Picture 6" descr="LAVAFLOW"/>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752600" y="1295400"/>
            <a:ext cx="5486400" cy="41148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653C3448-793F-4780-9E90-4056C541A353}" type="slidenum">
              <a:rPr lang="en-US" altLang="en-US" sz="1400"/>
              <a:pPr eaLnBrk="1" hangingPunct="1">
                <a:spcBef>
                  <a:spcPct val="0"/>
                </a:spcBef>
                <a:buFontTx/>
                <a:buNone/>
              </a:pPr>
              <a:t>29</a:t>
            </a:fld>
            <a:endParaRPr lang="en-US" altLang="en-US" sz="1400"/>
          </a:p>
        </p:txBody>
      </p:sp>
      <p:sp>
        <p:nvSpPr>
          <p:cNvPr id="26627" name="Rectangle 2"/>
          <p:cNvSpPr>
            <a:spLocks noGrp="1" noChangeArrowheads="1"/>
          </p:cNvSpPr>
          <p:nvPr>
            <p:ph type="title"/>
          </p:nvPr>
        </p:nvSpPr>
        <p:spPr>
          <a:xfrm>
            <a:off x="685800" y="228600"/>
            <a:ext cx="7772400" cy="914400"/>
          </a:xfrm>
        </p:spPr>
        <p:txBody>
          <a:bodyPr/>
          <a:lstStyle/>
          <a:p>
            <a:pPr eaLnBrk="1" hangingPunct="1"/>
            <a:r>
              <a:rPr lang="en-US" altLang="en-US" smtClean="0"/>
              <a:t>Lava Tube</a:t>
            </a:r>
          </a:p>
        </p:txBody>
      </p:sp>
      <p:sp>
        <p:nvSpPr>
          <p:cNvPr id="26628" name="Rectangle 4"/>
          <p:cNvSpPr>
            <a:spLocks noGrp="1" noChangeArrowheads="1"/>
          </p:cNvSpPr>
          <p:nvPr>
            <p:ph type="body" sz="half" idx="2"/>
          </p:nvPr>
        </p:nvSpPr>
        <p:spPr>
          <a:xfrm>
            <a:off x="685800" y="5562600"/>
            <a:ext cx="7772400" cy="533400"/>
          </a:xfrm>
        </p:spPr>
        <p:txBody>
          <a:bodyPr/>
          <a:lstStyle/>
          <a:p>
            <a:pPr eaLnBrk="1" hangingPunct="1">
              <a:lnSpc>
                <a:spcPct val="90000"/>
              </a:lnSpc>
            </a:pPr>
            <a:r>
              <a:rPr lang="en-US" altLang="en-US" smtClean="0"/>
              <a:t>El Malpais NM</a:t>
            </a:r>
          </a:p>
          <a:p>
            <a:pPr eaLnBrk="1" hangingPunct="1">
              <a:lnSpc>
                <a:spcPct val="90000"/>
              </a:lnSpc>
            </a:pPr>
            <a:r>
              <a:rPr lang="en-US" altLang="en-US" smtClean="0"/>
              <a:t>Photo: Dr. Anton Oleinik, from SFC, 2001 </a:t>
            </a:r>
            <a:endParaRPr lang="en-US" altLang="en-US" sz="3600" smtClean="0"/>
          </a:p>
        </p:txBody>
      </p:sp>
      <p:pic>
        <p:nvPicPr>
          <p:cNvPr id="26629" name="Picture 6" descr="LAVATUBE"/>
          <p:cNvPicPr>
            <a:picLocks noGrp="1" noChangeAspect="1" noChangeArrowheads="1"/>
          </p:cNvPicPr>
          <p:nvPr>
            <p:ph type="clipArt" sz="half" idx="1"/>
          </p:nvPr>
        </p:nvPicPr>
        <p:blipFill>
          <a:blip r:embed="rId2">
            <a:lum bright="20000" contrast="30000"/>
            <a:extLst>
              <a:ext uri="{28A0092B-C50C-407E-A947-70E740481C1C}">
                <a14:useLocalDpi xmlns:a14="http://schemas.microsoft.com/office/drawing/2010/main" val="0"/>
              </a:ext>
            </a:extLst>
          </a:blip>
          <a:srcRect/>
          <a:stretch>
            <a:fillRect/>
          </a:stretch>
        </p:blipFill>
        <p:spPr>
          <a:xfrm>
            <a:off x="1371600" y="1066800"/>
            <a:ext cx="5867400" cy="4400550"/>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BD2607B4-08A5-4B6E-A5CB-71FFED4AB75E}" type="slidenum">
              <a:rPr lang="en-US" altLang="en-US" sz="1400"/>
              <a:pPr eaLnBrk="1" hangingPunct="1">
                <a:spcBef>
                  <a:spcPct val="0"/>
                </a:spcBef>
                <a:buFontTx/>
                <a:buNone/>
              </a:pPr>
              <a:t>3</a:t>
            </a:fld>
            <a:endParaRPr lang="en-US" altLang="en-US" sz="1400"/>
          </a:p>
        </p:txBody>
      </p:sp>
      <p:sp>
        <p:nvSpPr>
          <p:cNvPr id="4099" name="Rectangle 2"/>
          <p:cNvSpPr>
            <a:spLocks noGrp="1" noChangeArrowheads="1"/>
          </p:cNvSpPr>
          <p:nvPr>
            <p:ph type="title"/>
          </p:nvPr>
        </p:nvSpPr>
        <p:spPr/>
        <p:txBody>
          <a:bodyPr/>
          <a:lstStyle/>
          <a:p>
            <a:pPr eaLnBrk="1" hangingPunct="1"/>
            <a:r>
              <a:rPr lang="en-US" altLang="en-US" smtClean="0"/>
              <a:t>Viscosity and Composition</a:t>
            </a:r>
          </a:p>
        </p:txBody>
      </p:sp>
      <p:sp>
        <p:nvSpPr>
          <p:cNvPr id="4100" name="Rectangle 3"/>
          <p:cNvSpPr>
            <a:spLocks noGrp="1" noChangeArrowheads="1"/>
          </p:cNvSpPr>
          <p:nvPr>
            <p:ph type="body" idx="1"/>
          </p:nvPr>
        </p:nvSpPr>
        <p:spPr/>
        <p:txBody>
          <a:bodyPr/>
          <a:lstStyle/>
          <a:p>
            <a:pPr eaLnBrk="1" hangingPunct="1"/>
            <a:r>
              <a:rPr lang="en-US" altLang="en-US" smtClean="0"/>
              <a:t>Anhydrous olivine basalt </a:t>
            </a:r>
          </a:p>
          <a:p>
            <a:pPr lvl="1" eaLnBrk="1" hangingPunct="1">
              <a:buFont typeface="Wingdings" panose="05000000000000000000" pitchFamily="2" charset="2"/>
              <a:buChar char="§"/>
            </a:pPr>
            <a:r>
              <a:rPr lang="en-US" altLang="en-US" smtClean="0"/>
              <a:t>1400</a:t>
            </a:r>
            <a:r>
              <a:rPr lang="en-US" altLang="en-US" smtClean="0">
                <a:cs typeface="Times New Roman" panose="02020603050405020304" pitchFamily="18" charset="0"/>
              </a:rPr>
              <a:t>°</a:t>
            </a:r>
            <a:r>
              <a:rPr lang="en-US" altLang="en-US" smtClean="0"/>
              <a:t>C - 10 poise</a:t>
            </a:r>
          </a:p>
          <a:p>
            <a:pPr eaLnBrk="1" hangingPunct="1"/>
            <a:r>
              <a:rPr lang="en-US" altLang="en-US" smtClean="0"/>
              <a:t>Anhydrous rhyolitic magma</a:t>
            </a:r>
          </a:p>
          <a:p>
            <a:pPr lvl="1" eaLnBrk="1" hangingPunct="1">
              <a:buFont typeface="Wingdings" panose="05000000000000000000" pitchFamily="2" charset="2"/>
              <a:buChar char="§"/>
            </a:pPr>
            <a:r>
              <a:rPr lang="en-US" altLang="en-US" smtClean="0"/>
              <a:t>1400</a:t>
            </a:r>
            <a:r>
              <a:rPr lang="en-US" altLang="en-US" smtClean="0">
                <a:cs typeface="Times New Roman" panose="02020603050405020304" pitchFamily="18" charset="0"/>
              </a:rPr>
              <a:t>°</a:t>
            </a:r>
            <a:r>
              <a:rPr lang="en-US" altLang="en-US" smtClean="0"/>
              <a:t>C - 10</a:t>
            </a:r>
            <a:r>
              <a:rPr lang="en-US" altLang="en-US" baseline="30000" smtClean="0"/>
              <a:t>5</a:t>
            </a:r>
            <a:r>
              <a:rPr lang="en-US" altLang="en-US" smtClean="0"/>
              <a:t> poise</a:t>
            </a:r>
          </a:p>
          <a:p>
            <a:pPr eaLnBrk="1" hangingPunct="1"/>
            <a:endParaRPr lang="en-US"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12B0F1F1-982E-42C6-B0F7-8F52426F655C}" type="slidenum">
              <a:rPr lang="en-US" altLang="en-US" sz="1400"/>
              <a:pPr eaLnBrk="1" hangingPunct="1">
                <a:spcBef>
                  <a:spcPct val="0"/>
                </a:spcBef>
                <a:buFontTx/>
                <a:buNone/>
              </a:pPr>
              <a:t>30</a:t>
            </a:fld>
            <a:endParaRPr lang="en-US" altLang="en-US" sz="1400"/>
          </a:p>
        </p:txBody>
      </p:sp>
      <p:sp>
        <p:nvSpPr>
          <p:cNvPr id="27651" name="Rectangle 2"/>
          <p:cNvSpPr>
            <a:spLocks noGrp="1" noChangeArrowheads="1"/>
          </p:cNvSpPr>
          <p:nvPr>
            <p:ph type="title"/>
          </p:nvPr>
        </p:nvSpPr>
        <p:spPr>
          <a:xfrm>
            <a:off x="685800" y="304800"/>
            <a:ext cx="7772400" cy="990600"/>
          </a:xfrm>
        </p:spPr>
        <p:txBody>
          <a:bodyPr/>
          <a:lstStyle/>
          <a:p>
            <a:pPr eaLnBrk="1" hangingPunct="1"/>
            <a:r>
              <a:rPr lang="en-US" altLang="en-US" smtClean="0"/>
              <a:t>Lava Tube</a:t>
            </a:r>
          </a:p>
        </p:txBody>
      </p:sp>
      <p:sp>
        <p:nvSpPr>
          <p:cNvPr id="27652" name="Rectangle 4"/>
          <p:cNvSpPr>
            <a:spLocks noGrp="1" noChangeArrowheads="1"/>
          </p:cNvSpPr>
          <p:nvPr>
            <p:ph type="body" sz="half" idx="2"/>
          </p:nvPr>
        </p:nvSpPr>
        <p:spPr>
          <a:xfrm>
            <a:off x="685800" y="5486400"/>
            <a:ext cx="7772400" cy="609600"/>
          </a:xfrm>
        </p:spPr>
        <p:txBody>
          <a:bodyPr/>
          <a:lstStyle/>
          <a:p>
            <a:pPr eaLnBrk="1" hangingPunct="1">
              <a:lnSpc>
                <a:spcPct val="90000"/>
              </a:lnSpc>
            </a:pPr>
            <a:r>
              <a:rPr lang="en-US" altLang="en-US" smtClean="0"/>
              <a:t>El Malpais NM</a:t>
            </a:r>
          </a:p>
          <a:p>
            <a:pPr eaLnBrk="1" hangingPunct="1">
              <a:lnSpc>
                <a:spcPct val="90000"/>
              </a:lnSpc>
            </a:pPr>
            <a:r>
              <a:rPr lang="en-US" altLang="en-US" smtClean="0"/>
              <a:t>Photo: Dr. Anton Oleinik, from SFC, 2001 </a:t>
            </a:r>
          </a:p>
        </p:txBody>
      </p:sp>
      <p:pic>
        <p:nvPicPr>
          <p:cNvPr id="27653" name="Picture 6" descr="LAVATUB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524000" y="1143000"/>
            <a:ext cx="5562600" cy="4171950"/>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5992BEF3-CD2C-4FA3-AFD3-6649C004B651}" type="slidenum">
              <a:rPr lang="en-US" altLang="en-US" sz="1400"/>
              <a:pPr eaLnBrk="1" hangingPunct="1">
                <a:spcBef>
                  <a:spcPct val="0"/>
                </a:spcBef>
                <a:buFontTx/>
                <a:buNone/>
              </a:pPr>
              <a:t>31</a:t>
            </a:fld>
            <a:endParaRPr lang="en-US" altLang="en-US" sz="1400"/>
          </a:p>
        </p:txBody>
      </p:sp>
      <p:sp>
        <p:nvSpPr>
          <p:cNvPr id="28675" name="Rectangle 2"/>
          <p:cNvSpPr>
            <a:spLocks noGrp="1" noChangeArrowheads="1"/>
          </p:cNvSpPr>
          <p:nvPr>
            <p:ph type="title"/>
          </p:nvPr>
        </p:nvSpPr>
        <p:spPr>
          <a:xfrm>
            <a:off x="685800" y="304800"/>
            <a:ext cx="7772400" cy="914400"/>
          </a:xfrm>
        </p:spPr>
        <p:txBody>
          <a:bodyPr/>
          <a:lstStyle/>
          <a:p>
            <a:pPr eaLnBrk="1" hangingPunct="1"/>
            <a:r>
              <a:rPr lang="en-US" altLang="en-US" smtClean="0"/>
              <a:t>Lava Tube</a:t>
            </a:r>
          </a:p>
        </p:txBody>
      </p:sp>
      <p:sp>
        <p:nvSpPr>
          <p:cNvPr id="28676" name="Rectangle 4"/>
          <p:cNvSpPr>
            <a:spLocks noGrp="1" noChangeArrowheads="1"/>
          </p:cNvSpPr>
          <p:nvPr>
            <p:ph type="body" sz="half" idx="2"/>
          </p:nvPr>
        </p:nvSpPr>
        <p:spPr>
          <a:xfrm>
            <a:off x="457200" y="5715000"/>
            <a:ext cx="7924800" cy="838200"/>
          </a:xfrm>
        </p:spPr>
        <p:txBody>
          <a:bodyPr/>
          <a:lstStyle/>
          <a:p>
            <a:pPr eaLnBrk="1" hangingPunct="1">
              <a:lnSpc>
                <a:spcPct val="90000"/>
              </a:lnSpc>
            </a:pPr>
            <a:r>
              <a:rPr lang="en-US" altLang="en-US" sz="2800" smtClean="0"/>
              <a:t>El Malpais NM</a:t>
            </a:r>
          </a:p>
          <a:p>
            <a:pPr eaLnBrk="1" hangingPunct="1">
              <a:lnSpc>
                <a:spcPct val="90000"/>
              </a:lnSpc>
            </a:pPr>
            <a:r>
              <a:rPr lang="en-US" altLang="en-US" sz="2800" smtClean="0"/>
              <a:t>Photo: Dr. Anton Oleinik, from SFC, 2001 </a:t>
            </a:r>
          </a:p>
          <a:p>
            <a:pPr eaLnBrk="1" hangingPunct="1">
              <a:lnSpc>
                <a:spcPct val="90000"/>
              </a:lnSpc>
            </a:pPr>
            <a:endParaRPr lang="en-US" altLang="en-US" sz="2800" smtClean="0"/>
          </a:p>
        </p:txBody>
      </p:sp>
      <p:pic>
        <p:nvPicPr>
          <p:cNvPr id="28677" name="Picture 6" descr="LAVATUB2"/>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447800" y="1066800"/>
            <a:ext cx="5943600" cy="44577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44672BE5-CF5D-4495-90AB-FF1496907759}" type="slidenum">
              <a:rPr lang="en-US" altLang="en-US" sz="1400"/>
              <a:pPr eaLnBrk="1" hangingPunct="1">
                <a:spcBef>
                  <a:spcPct val="0"/>
                </a:spcBef>
                <a:buFontTx/>
                <a:buNone/>
              </a:pPr>
              <a:t>32</a:t>
            </a:fld>
            <a:endParaRPr lang="en-US" altLang="en-US" sz="1400"/>
          </a:p>
        </p:txBody>
      </p:sp>
      <p:sp>
        <p:nvSpPr>
          <p:cNvPr id="29699" name="Rectangle 4"/>
          <p:cNvSpPr>
            <a:spLocks noGrp="1" noChangeArrowheads="1"/>
          </p:cNvSpPr>
          <p:nvPr>
            <p:ph type="title"/>
          </p:nvPr>
        </p:nvSpPr>
        <p:spPr/>
        <p:txBody>
          <a:bodyPr/>
          <a:lstStyle/>
          <a:p>
            <a:pPr eaLnBrk="1" hangingPunct="1"/>
            <a:r>
              <a:rPr lang="en-US" altLang="en-US" smtClean="0"/>
              <a:t>Andesitic Volcano</a:t>
            </a:r>
          </a:p>
        </p:txBody>
      </p:sp>
      <p:sp>
        <p:nvSpPr>
          <p:cNvPr id="29700" name="Rectangle 6"/>
          <p:cNvSpPr>
            <a:spLocks noGrp="1" noChangeArrowheads="1"/>
          </p:cNvSpPr>
          <p:nvPr>
            <p:ph type="body" sz="half" idx="2"/>
          </p:nvPr>
        </p:nvSpPr>
        <p:spPr>
          <a:xfrm>
            <a:off x="1066800" y="5486400"/>
            <a:ext cx="7391400" cy="609600"/>
          </a:xfrm>
        </p:spPr>
        <p:txBody>
          <a:bodyPr/>
          <a:lstStyle/>
          <a:p>
            <a:pPr eaLnBrk="1" hangingPunct="1"/>
            <a:r>
              <a:rPr lang="en-US" altLang="en-US" sz="3800" smtClean="0"/>
              <a:t>Volcan Láscar (Chile)</a:t>
            </a:r>
            <a:endParaRPr lang="en-US" altLang="en-US" sz="4000" smtClean="0"/>
          </a:p>
          <a:p>
            <a:pPr eaLnBrk="1" hangingPunct="1"/>
            <a:endParaRPr lang="en-US" altLang="en-US" sz="3600" smtClean="0"/>
          </a:p>
        </p:txBody>
      </p:sp>
      <p:pic>
        <p:nvPicPr>
          <p:cNvPr id="29701" name="Picture 7" descr="slide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47800" y="1752600"/>
            <a:ext cx="5562600" cy="3646488"/>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212EE089-DA93-48F0-ADB0-7AA5B1EF1690}" type="slidenum">
              <a:rPr lang="en-US" altLang="en-US" sz="1400"/>
              <a:pPr eaLnBrk="1" hangingPunct="1">
                <a:spcBef>
                  <a:spcPct val="0"/>
                </a:spcBef>
                <a:buFontTx/>
                <a:buNone/>
              </a:pPr>
              <a:t>33</a:t>
            </a:fld>
            <a:endParaRPr lang="en-US" altLang="en-US" sz="1400"/>
          </a:p>
        </p:txBody>
      </p:sp>
      <p:sp>
        <p:nvSpPr>
          <p:cNvPr id="30723" name="Rectangle 2"/>
          <p:cNvSpPr>
            <a:spLocks noGrp="1" noChangeArrowheads="1"/>
          </p:cNvSpPr>
          <p:nvPr>
            <p:ph type="title"/>
          </p:nvPr>
        </p:nvSpPr>
        <p:spPr>
          <a:xfrm>
            <a:off x="3429000" y="0"/>
            <a:ext cx="5334000" cy="1143000"/>
          </a:xfrm>
        </p:spPr>
        <p:txBody>
          <a:bodyPr/>
          <a:lstStyle/>
          <a:p>
            <a:pPr eaLnBrk="1" hangingPunct="1"/>
            <a:r>
              <a:rPr lang="en-US" altLang="en-US" smtClean="0"/>
              <a:t>Columnar Joints</a:t>
            </a:r>
          </a:p>
        </p:txBody>
      </p:sp>
      <p:pic>
        <p:nvPicPr>
          <p:cNvPr id="30724" name="Picture 7" descr="F4-13_t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638800"/>
            <a:ext cx="85947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8" descr="Fig 4-1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066800"/>
            <a:ext cx="32845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9" descr="Fig 4-13a"/>
          <p:cNvPicPr>
            <a:picLocks noChangeAspect="1" noChangeArrowheads="1"/>
          </p:cNvPicPr>
          <p:nvPr/>
        </p:nvPicPr>
        <p:blipFill>
          <a:blip r:embed="rId5">
            <a:lum bright="30000" contrast="20000"/>
            <a:extLst>
              <a:ext uri="{28A0092B-C50C-407E-A947-70E740481C1C}">
                <a14:useLocalDpi xmlns:a14="http://schemas.microsoft.com/office/drawing/2010/main" val="0"/>
              </a:ext>
            </a:extLst>
          </a:blip>
          <a:srcRect/>
          <a:stretch>
            <a:fillRect/>
          </a:stretch>
        </p:blipFill>
        <p:spPr bwMode="auto">
          <a:xfrm>
            <a:off x="304800" y="0"/>
            <a:ext cx="3495675"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5105400" y="609600"/>
            <a:ext cx="3352800" cy="1143000"/>
          </a:xfrm>
        </p:spPr>
        <p:txBody>
          <a:bodyPr/>
          <a:lstStyle/>
          <a:p>
            <a:r>
              <a:rPr lang="en-US" altLang="en-US" sz="4000" smtClean="0"/>
              <a:t>Devil’s Postpile N.M. </a:t>
            </a:r>
          </a:p>
        </p:txBody>
      </p:sp>
      <p:sp>
        <p:nvSpPr>
          <p:cNvPr id="31747" name="Rectangle 6"/>
          <p:cNvSpPr>
            <a:spLocks noGrp="1" noChangeArrowheads="1"/>
          </p:cNvSpPr>
          <p:nvPr>
            <p:ph type="body" sz="half" idx="2"/>
          </p:nvPr>
        </p:nvSpPr>
        <p:spPr>
          <a:xfrm>
            <a:off x="4724400" y="2209800"/>
            <a:ext cx="4114800" cy="3886200"/>
          </a:xfrm>
        </p:spPr>
        <p:txBody>
          <a:bodyPr/>
          <a:lstStyle/>
          <a:p>
            <a:r>
              <a:rPr lang="en-US" altLang="en-US" sz="3600" smtClean="0"/>
              <a:t>Extreme columnar jointing</a:t>
            </a:r>
          </a:p>
        </p:txBody>
      </p:sp>
      <p:pic>
        <p:nvPicPr>
          <p:cNvPr id="31748" name="Picture 8" descr="7390020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457200"/>
            <a:ext cx="4065588" cy="6096000"/>
          </a:xfrm>
          <a:noFill/>
        </p:spPr>
      </p:pic>
      <p:sp>
        <p:nvSpPr>
          <p:cNvPr id="3174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8F491D87-41A8-493E-92B5-5C43EEB4006C}" type="slidenum">
              <a:rPr lang="en-US" altLang="en-US" sz="1400"/>
              <a:pPr eaLnBrk="1" hangingPunct="1">
                <a:spcBef>
                  <a:spcPct val="0"/>
                </a:spcBef>
                <a:buFontTx/>
                <a:buNone/>
              </a:pPr>
              <a:t>34</a:t>
            </a:fld>
            <a:endParaRPr lang="en-US" altLang="en-US" sz="14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6171B47F-F2E4-44EC-8960-05A8F58917EB}" type="slidenum">
              <a:rPr lang="en-US" altLang="en-US" sz="1400"/>
              <a:pPr eaLnBrk="1" hangingPunct="1">
                <a:spcBef>
                  <a:spcPct val="0"/>
                </a:spcBef>
                <a:buFontTx/>
                <a:buNone/>
              </a:pPr>
              <a:t>35</a:t>
            </a:fld>
            <a:endParaRPr lang="en-US" altLang="en-US" sz="1400"/>
          </a:p>
        </p:txBody>
      </p:sp>
      <p:sp>
        <p:nvSpPr>
          <p:cNvPr id="32771" name="Rectangle 4"/>
          <p:cNvSpPr>
            <a:spLocks noGrp="1" noChangeArrowheads="1"/>
          </p:cNvSpPr>
          <p:nvPr>
            <p:ph type="title"/>
          </p:nvPr>
        </p:nvSpPr>
        <p:spPr/>
        <p:txBody>
          <a:bodyPr/>
          <a:lstStyle/>
          <a:p>
            <a:pPr eaLnBrk="1" hangingPunct="1"/>
            <a:r>
              <a:rPr lang="en-US" altLang="en-US" smtClean="0"/>
              <a:t>Pillow Basalt</a:t>
            </a:r>
          </a:p>
        </p:txBody>
      </p:sp>
      <p:sp>
        <p:nvSpPr>
          <p:cNvPr id="32772" name="Rectangle 6"/>
          <p:cNvSpPr>
            <a:spLocks noGrp="1" noChangeArrowheads="1"/>
          </p:cNvSpPr>
          <p:nvPr>
            <p:ph type="body" sz="half" idx="2"/>
          </p:nvPr>
        </p:nvSpPr>
        <p:spPr>
          <a:xfrm>
            <a:off x="533400" y="5334000"/>
            <a:ext cx="7924800" cy="762000"/>
          </a:xfrm>
        </p:spPr>
        <p:txBody>
          <a:bodyPr/>
          <a:lstStyle/>
          <a:p>
            <a:pPr eaLnBrk="1" hangingPunct="1"/>
            <a:r>
              <a:rPr lang="en-US" altLang="en-US" sz="3600" smtClean="0"/>
              <a:t>Columbia River Basalt Group</a:t>
            </a:r>
          </a:p>
        </p:txBody>
      </p:sp>
      <p:pic>
        <p:nvPicPr>
          <p:cNvPr id="32773" name="Picture 7" descr="CRB97-F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6400" y="1676400"/>
            <a:ext cx="5715000" cy="3575050"/>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0AA35633-8688-4FEC-B335-207422C6E5E1}" type="slidenum">
              <a:rPr lang="en-US" altLang="en-US" sz="1400"/>
              <a:pPr eaLnBrk="1" hangingPunct="1">
                <a:spcBef>
                  <a:spcPct val="0"/>
                </a:spcBef>
                <a:buFontTx/>
                <a:buNone/>
              </a:pPr>
              <a:t>36</a:t>
            </a:fld>
            <a:endParaRPr lang="en-US" altLang="en-US" sz="1400"/>
          </a:p>
        </p:txBody>
      </p:sp>
      <p:sp>
        <p:nvSpPr>
          <p:cNvPr id="33795" name="Rectangle 4"/>
          <p:cNvSpPr>
            <a:spLocks noGrp="1" noChangeArrowheads="1"/>
          </p:cNvSpPr>
          <p:nvPr>
            <p:ph type="title"/>
          </p:nvPr>
        </p:nvSpPr>
        <p:spPr>
          <a:xfrm>
            <a:off x="4876800" y="609600"/>
            <a:ext cx="3581400" cy="1143000"/>
          </a:xfrm>
        </p:spPr>
        <p:txBody>
          <a:bodyPr/>
          <a:lstStyle/>
          <a:p>
            <a:pPr eaLnBrk="1" hangingPunct="1"/>
            <a:r>
              <a:rPr lang="en-US" altLang="en-US" sz="4000" smtClean="0"/>
              <a:t>Pyroclastic Eruption</a:t>
            </a:r>
          </a:p>
        </p:txBody>
      </p:sp>
      <p:sp>
        <p:nvSpPr>
          <p:cNvPr id="33796" name="Rectangle 6"/>
          <p:cNvSpPr>
            <a:spLocks noGrp="1" noChangeArrowheads="1"/>
          </p:cNvSpPr>
          <p:nvPr>
            <p:ph type="body" sz="half" idx="2"/>
          </p:nvPr>
        </p:nvSpPr>
        <p:spPr/>
        <p:txBody>
          <a:bodyPr/>
          <a:lstStyle/>
          <a:p>
            <a:pPr eaLnBrk="1" hangingPunct="1"/>
            <a:r>
              <a:rPr lang="en-US" altLang="en-US" sz="2800" smtClean="0"/>
              <a:t>Mt. St. Helens, 1980</a:t>
            </a:r>
          </a:p>
        </p:txBody>
      </p:sp>
      <p:pic>
        <p:nvPicPr>
          <p:cNvPr id="33797" name="Picture 7" descr="M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381000"/>
            <a:ext cx="3814763" cy="609600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46E12C73-D98E-42A6-A8B6-38DF9A7DD38B}" type="slidenum">
              <a:rPr lang="en-US" altLang="en-US" sz="1400"/>
              <a:pPr eaLnBrk="1" hangingPunct="1">
                <a:spcBef>
                  <a:spcPct val="0"/>
                </a:spcBef>
                <a:buFontTx/>
                <a:buNone/>
              </a:pPr>
              <a:t>37</a:t>
            </a:fld>
            <a:endParaRPr lang="en-US" altLang="en-US" sz="1400"/>
          </a:p>
        </p:txBody>
      </p:sp>
      <p:sp>
        <p:nvSpPr>
          <p:cNvPr id="34819" name="Rectangle 8"/>
          <p:cNvSpPr>
            <a:spLocks noGrp="1" noChangeArrowheads="1"/>
          </p:cNvSpPr>
          <p:nvPr>
            <p:ph type="title"/>
          </p:nvPr>
        </p:nvSpPr>
        <p:spPr/>
        <p:txBody>
          <a:bodyPr/>
          <a:lstStyle/>
          <a:p>
            <a:pPr eaLnBrk="1" hangingPunct="1"/>
            <a:r>
              <a:rPr lang="en-US" altLang="en-US" smtClean="0"/>
              <a:t>Tephra</a:t>
            </a:r>
          </a:p>
        </p:txBody>
      </p:sp>
      <p:pic>
        <p:nvPicPr>
          <p:cNvPr id="34820" name="Picture 11" descr="GalungAsh"/>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362200"/>
            <a:ext cx="3657600" cy="2547938"/>
          </a:xfrm>
          <a:noFill/>
        </p:spPr>
      </p:pic>
      <p:sp>
        <p:nvSpPr>
          <p:cNvPr id="34821" name="Text Box 12"/>
          <p:cNvSpPr txBox="1">
            <a:spLocks noChangeArrowheads="1"/>
          </p:cNvSpPr>
          <p:nvPr/>
        </p:nvSpPr>
        <p:spPr bwMode="auto">
          <a:xfrm>
            <a:off x="381000" y="5175250"/>
            <a:ext cx="37338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pPr>
            <a:r>
              <a:rPr lang="en-US" altLang="en-US" sz="2400"/>
              <a:t> </a:t>
            </a:r>
            <a:r>
              <a:rPr lang="en-US" altLang="en-US" sz="2800"/>
              <a:t>The village of Galunggung, Indonesia, buried in volcanic ash</a:t>
            </a:r>
          </a:p>
          <a:p>
            <a:pPr eaLnBrk="1" hangingPunct="1">
              <a:spcBef>
                <a:spcPct val="0"/>
              </a:spcBef>
              <a:buFontTx/>
              <a:buNone/>
            </a:pPr>
            <a:endParaRPr lang="en-US" altLang="en-US" sz="2800"/>
          </a:p>
        </p:txBody>
      </p:sp>
      <p:pic>
        <p:nvPicPr>
          <p:cNvPr id="34822" name="Picture 13" descr="32923351-040_larg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343400" y="2362200"/>
            <a:ext cx="4114800" cy="2571750"/>
          </a:xfrm>
          <a:noFill/>
        </p:spPr>
      </p:pic>
      <p:sp>
        <p:nvSpPr>
          <p:cNvPr id="34823" name="Text Box 14"/>
          <p:cNvSpPr txBox="1">
            <a:spLocks noChangeArrowheads="1"/>
          </p:cNvSpPr>
          <p:nvPr/>
        </p:nvSpPr>
        <p:spPr bwMode="auto">
          <a:xfrm>
            <a:off x="4800600" y="5334000"/>
            <a:ext cx="30638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pPr>
            <a:r>
              <a:rPr lang="en-US" altLang="en-US" sz="2400"/>
              <a:t> </a:t>
            </a:r>
            <a:r>
              <a:rPr lang="en-US" altLang="en-US" sz="2800"/>
              <a:t>Mount Pinatubo (Philippines - 1991)</a:t>
            </a:r>
            <a:r>
              <a:rPr lang="en-US" altLang="en-US" sz="2400"/>
              <a:t> </a:t>
            </a:r>
          </a:p>
          <a:p>
            <a:pPr eaLnBrk="1" hangingPunct="1">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66E5D63-B470-4CFD-9095-3FE0B0762AEA}" type="slidenum">
              <a:rPr lang="en-US" altLang="en-US" sz="1400"/>
              <a:pPr eaLnBrk="1" hangingPunct="1">
                <a:spcBef>
                  <a:spcPct val="0"/>
                </a:spcBef>
                <a:buFontTx/>
                <a:buNone/>
              </a:pPr>
              <a:t>38</a:t>
            </a:fld>
            <a:endParaRPr lang="en-US" altLang="en-US" sz="1400"/>
          </a:p>
        </p:txBody>
      </p:sp>
      <p:sp>
        <p:nvSpPr>
          <p:cNvPr id="35843" name="Rectangle 4"/>
          <p:cNvSpPr>
            <a:spLocks noGrp="1" noChangeArrowheads="1"/>
          </p:cNvSpPr>
          <p:nvPr>
            <p:ph type="title"/>
          </p:nvPr>
        </p:nvSpPr>
        <p:spPr>
          <a:xfrm>
            <a:off x="4572000" y="609600"/>
            <a:ext cx="3886200" cy="1143000"/>
          </a:xfrm>
        </p:spPr>
        <p:txBody>
          <a:bodyPr/>
          <a:lstStyle/>
          <a:p>
            <a:pPr eaLnBrk="1" hangingPunct="1"/>
            <a:r>
              <a:rPr lang="en-US" altLang="en-US" sz="4000" smtClean="0"/>
              <a:t>Ash Transport, Mt. St. Helens</a:t>
            </a:r>
          </a:p>
        </p:txBody>
      </p:sp>
      <p:sp>
        <p:nvSpPr>
          <p:cNvPr id="35844" name="Rectangle 6"/>
          <p:cNvSpPr>
            <a:spLocks noGrp="1" noChangeArrowheads="1"/>
          </p:cNvSpPr>
          <p:nvPr>
            <p:ph type="body" sz="half" idx="2"/>
          </p:nvPr>
        </p:nvSpPr>
        <p:spPr>
          <a:xfrm>
            <a:off x="4648200" y="1981200"/>
            <a:ext cx="4495800" cy="4114800"/>
          </a:xfrm>
        </p:spPr>
        <p:txBody>
          <a:bodyPr/>
          <a:lstStyle/>
          <a:p>
            <a:pPr eaLnBrk="1" hangingPunct="1"/>
            <a:r>
              <a:rPr lang="en-US" altLang="en-US" smtClean="0"/>
              <a:t>Thickness and mean-grain diameter of tephra that fell to the ground downwind of Mount St. Helens </a:t>
            </a:r>
          </a:p>
          <a:p>
            <a:pPr eaLnBrk="1" hangingPunct="1"/>
            <a:r>
              <a:rPr lang="en-US" altLang="en-US" smtClean="0"/>
              <a:t>Eruption on May 18, 1980 </a:t>
            </a:r>
          </a:p>
          <a:p>
            <a:pPr eaLnBrk="1" hangingPunct="1"/>
            <a:endParaRPr lang="en-US" altLang="en-US" sz="2800" smtClean="0"/>
          </a:p>
        </p:txBody>
      </p:sp>
      <p:pic>
        <p:nvPicPr>
          <p:cNvPr id="35845" name="Picture 7" descr="M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457200"/>
            <a:ext cx="4008438" cy="60960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1BFF4AAC-B7BC-4081-8179-0092BFBDED87}" type="slidenum">
              <a:rPr lang="en-US" altLang="en-US" sz="1400"/>
              <a:pPr eaLnBrk="1" hangingPunct="1">
                <a:spcBef>
                  <a:spcPct val="0"/>
                </a:spcBef>
                <a:buFontTx/>
                <a:buNone/>
              </a:pPr>
              <a:t>39</a:t>
            </a:fld>
            <a:endParaRPr lang="en-US" altLang="en-US" sz="1400"/>
          </a:p>
        </p:txBody>
      </p:sp>
      <p:sp>
        <p:nvSpPr>
          <p:cNvPr id="36867" name="Rectangle 2"/>
          <p:cNvSpPr>
            <a:spLocks noGrp="1" noChangeArrowheads="1"/>
          </p:cNvSpPr>
          <p:nvPr>
            <p:ph type="title"/>
          </p:nvPr>
        </p:nvSpPr>
        <p:spPr>
          <a:xfrm>
            <a:off x="5943600" y="1600200"/>
            <a:ext cx="2895600" cy="1143000"/>
          </a:xfrm>
        </p:spPr>
        <p:txBody>
          <a:bodyPr/>
          <a:lstStyle/>
          <a:p>
            <a:pPr eaLnBrk="1" hangingPunct="1"/>
            <a:r>
              <a:rPr lang="en-US" altLang="en-US" smtClean="0"/>
              <a:t>Areal Extent, Bishop Ash Fall</a:t>
            </a:r>
          </a:p>
        </p:txBody>
      </p:sp>
      <p:pic>
        <p:nvPicPr>
          <p:cNvPr id="36868" name="Picture 6" descr="Fig 4-17"/>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0" y="381000"/>
            <a:ext cx="60325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A6393CFA-A0DE-49FC-A6EF-4BFEEBB348EC}" type="slidenum">
              <a:rPr lang="en-US" altLang="en-US" sz="1400"/>
              <a:pPr eaLnBrk="1" hangingPunct="1">
                <a:spcBef>
                  <a:spcPct val="0"/>
                </a:spcBef>
                <a:buFontTx/>
                <a:buNone/>
              </a:pPr>
              <a:t>4</a:t>
            </a:fld>
            <a:endParaRPr lang="en-US" altLang="en-US" sz="1400"/>
          </a:p>
        </p:txBody>
      </p:sp>
      <p:sp>
        <p:nvSpPr>
          <p:cNvPr id="5123" name="Rectangle 2"/>
          <p:cNvSpPr>
            <a:spLocks noGrp="1" noChangeArrowheads="1"/>
          </p:cNvSpPr>
          <p:nvPr>
            <p:ph type="title"/>
          </p:nvPr>
        </p:nvSpPr>
        <p:spPr/>
        <p:txBody>
          <a:bodyPr/>
          <a:lstStyle/>
          <a:p>
            <a:pPr eaLnBrk="1" hangingPunct="1"/>
            <a:r>
              <a:rPr lang="en-US" altLang="en-US" smtClean="0"/>
              <a:t>Viscosity and Volatiles</a:t>
            </a:r>
          </a:p>
        </p:txBody>
      </p:sp>
      <p:sp>
        <p:nvSpPr>
          <p:cNvPr id="5124" name="Rectangle 3"/>
          <p:cNvSpPr>
            <a:spLocks noGrp="1" noChangeArrowheads="1"/>
          </p:cNvSpPr>
          <p:nvPr>
            <p:ph type="body" idx="1"/>
          </p:nvPr>
        </p:nvSpPr>
        <p:spPr/>
        <p:txBody>
          <a:bodyPr/>
          <a:lstStyle/>
          <a:p>
            <a:pPr eaLnBrk="1" hangingPunct="1"/>
            <a:r>
              <a:rPr lang="en-US" altLang="en-US" smtClean="0"/>
              <a:t>Anhydrous rhyolitic magma </a:t>
            </a:r>
          </a:p>
          <a:p>
            <a:pPr lvl="1" eaLnBrk="1" hangingPunct="1">
              <a:buFont typeface="Wingdings" panose="05000000000000000000" pitchFamily="2" charset="2"/>
              <a:buChar char="§"/>
            </a:pPr>
            <a:r>
              <a:rPr lang="en-US" altLang="en-US" smtClean="0"/>
              <a:t>1000</a:t>
            </a:r>
            <a:r>
              <a:rPr lang="en-US" altLang="en-US" smtClean="0">
                <a:cs typeface="Times New Roman" panose="02020603050405020304" pitchFamily="18" charset="0"/>
              </a:rPr>
              <a:t>°</a:t>
            </a:r>
            <a:r>
              <a:rPr lang="en-US" altLang="en-US" smtClean="0"/>
              <a:t>C - 10</a:t>
            </a:r>
            <a:r>
              <a:rPr lang="en-US" altLang="en-US" baseline="30000" smtClean="0"/>
              <a:t>8</a:t>
            </a:r>
            <a:r>
              <a:rPr lang="en-US" altLang="en-US" smtClean="0"/>
              <a:t> poise</a:t>
            </a:r>
          </a:p>
          <a:p>
            <a:pPr eaLnBrk="1" hangingPunct="1"/>
            <a:r>
              <a:rPr lang="en-US" altLang="en-US" smtClean="0"/>
              <a:t>Rhyolite melt, 2 wt. % H</a:t>
            </a:r>
            <a:r>
              <a:rPr lang="en-US" altLang="en-US" baseline="-25000" smtClean="0"/>
              <a:t>2</a:t>
            </a:r>
            <a:r>
              <a:rPr lang="en-US" altLang="en-US" smtClean="0"/>
              <a:t>O </a:t>
            </a:r>
          </a:p>
          <a:p>
            <a:pPr lvl="1" eaLnBrk="1" hangingPunct="1">
              <a:buFont typeface="Wingdings" panose="05000000000000000000" pitchFamily="2" charset="2"/>
              <a:buChar char="§"/>
            </a:pPr>
            <a:r>
              <a:rPr lang="en-US" altLang="en-US" smtClean="0"/>
              <a:t>1000</a:t>
            </a:r>
            <a:r>
              <a:rPr lang="en-US" altLang="en-US" smtClean="0">
                <a:cs typeface="Times New Roman" panose="02020603050405020304" pitchFamily="18" charset="0"/>
              </a:rPr>
              <a:t>°</a:t>
            </a:r>
            <a:r>
              <a:rPr lang="en-US" altLang="en-US" smtClean="0"/>
              <a:t>C - 10</a:t>
            </a:r>
            <a:r>
              <a:rPr lang="en-US" altLang="en-US" baseline="30000" smtClean="0"/>
              <a:t>6</a:t>
            </a:r>
            <a:r>
              <a:rPr lang="en-US" altLang="en-US" smtClean="0"/>
              <a:t> poise</a:t>
            </a:r>
          </a:p>
          <a:p>
            <a:pPr eaLnBrk="1" hangingPunct="1"/>
            <a:r>
              <a:rPr lang="en-US" altLang="en-US" smtClean="0"/>
              <a:t>Rhyolite melt, 8 wt. % H</a:t>
            </a:r>
            <a:r>
              <a:rPr lang="en-US" altLang="en-US" baseline="-25000" smtClean="0"/>
              <a:t>2</a:t>
            </a:r>
            <a:r>
              <a:rPr lang="en-US" altLang="en-US" smtClean="0"/>
              <a:t>O</a:t>
            </a:r>
          </a:p>
          <a:p>
            <a:pPr lvl="1" eaLnBrk="1" hangingPunct="1">
              <a:buFont typeface="Wingdings" panose="05000000000000000000" pitchFamily="2" charset="2"/>
              <a:buChar char="§"/>
            </a:pPr>
            <a:r>
              <a:rPr lang="en-US" altLang="en-US" smtClean="0"/>
              <a:t>1000</a:t>
            </a:r>
            <a:r>
              <a:rPr lang="en-US" altLang="en-US" smtClean="0">
                <a:cs typeface="Times New Roman" panose="02020603050405020304" pitchFamily="18" charset="0"/>
              </a:rPr>
              <a:t>°</a:t>
            </a:r>
            <a:r>
              <a:rPr lang="en-US" altLang="en-US" smtClean="0"/>
              <a:t>C - 10</a:t>
            </a:r>
            <a:r>
              <a:rPr lang="en-US" altLang="en-US" baseline="30000" smtClean="0"/>
              <a:t>4</a:t>
            </a:r>
            <a:r>
              <a:rPr lang="en-US" altLang="en-US" smtClean="0"/>
              <a:t> poise</a:t>
            </a:r>
          </a:p>
          <a:p>
            <a:pPr eaLnBrk="1" hangingPunct="1"/>
            <a:endParaRPr lang="en-US" alt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3902CC6-6248-4888-BCCA-8E58ED0864B7}" type="slidenum">
              <a:rPr lang="en-US" altLang="en-US" sz="1400"/>
              <a:pPr eaLnBrk="1" hangingPunct="1">
                <a:spcBef>
                  <a:spcPct val="0"/>
                </a:spcBef>
                <a:buFontTx/>
                <a:buNone/>
              </a:pPr>
              <a:t>40</a:t>
            </a:fld>
            <a:endParaRPr lang="en-US" altLang="en-US" sz="1400"/>
          </a:p>
        </p:txBody>
      </p:sp>
      <p:sp>
        <p:nvSpPr>
          <p:cNvPr id="37891" name="Rectangle 2"/>
          <p:cNvSpPr>
            <a:spLocks noGrp="1" noChangeArrowheads="1"/>
          </p:cNvSpPr>
          <p:nvPr>
            <p:ph type="title"/>
          </p:nvPr>
        </p:nvSpPr>
        <p:spPr/>
        <p:txBody>
          <a:bodyPr/>
          <a:lstStyle/>
          <a:p>
            <a:pPr eaLnBrk="1" hangingPunct="1"/>
            <a:r>
              <a:rPr lang="en-US" altLang="en-US" sz="4000" smtClean="0"/>
              <a:t>Deposits from Pyroclastic Eruptions</a:t>
            </a:r>
          </a:p>
        </p:txBody>
      </p:sp>
      <p:sp>
        <p:nvSpPr>
          <p:cNvPr id="37892" name="Rectangle 3"/>
          <p:cNvSpPr>
            <a:spLocks noGrp="1" noChangeArrowheads="1"/>
          </p:cNvSpPr>
          <p:nvPr>
            <p:ph type="body" idx="1"/>
          </p:nvPr>
        </p:nvSpPr>
        <p:spPr/>
        <p:txBody>
          <a:bodyPr/>
          <a:lstStyle/>
          <a:p>
            <a:pPr eaLnBrk="1" hangingPunct="1"/>
            <a:r>
              <a:rPr lang="en-US" altLang="en-US" smtClean="0"/>
              <a:t>Ignimbrites - Greek, fire cloud material</a:t>
            </a:r>
          </a:p>
          <a:p>
            <a:pPr eaLnBrk="1" hangingPunct="1"/>
            <a:r>
              <a:rPr lang="en-US" altLang="en-US" smtClean="0"/>
              <a:t>Tuff</a:t>
            </a:r>
          </a:p>
          <a:p>
            <a:pPr eaLnBrk="1" hangingPunct="1"/>
            <a:r>
              <a:rPr lang="en-US" altLang="en-US" smtClean="0"/>
              <a:t>Welded tuff</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671A9080-E26C-4DA4-B24E-05BC195B59D5}" type="slidenum">
              <a:rPr lang="en-US" altLang="en-US" sz="1400"/>
              <a:pPr eaLnBrk="1" hangingPunct="1">
                <a:spcBef>
                  <a:spcPct val="0"/>
                </a:spcBef>
                <a:buFontTx/>
                <a:buNone/>
              </a:pPr>
              <a:t>41</a:t>
            </a:fld>
            <a:endParaRPr lang="en-US" altLang="en-US" sz="1400"/>
          </a:p>
        </p:txBody>
      </p:sp>
      <p:sp>
        <p:nvSpPr>
          <p:cNvPr id="38915" name="Rectangle 2"/>
          <p:cNvSpPr>
            <a:spLocks noGrp="1" noChangeArrowheads="1"/>
          </p:cNvSpPr>
          <p:nvPr>
            <p:ph type="title"/>
          </p:nvPr>
        </p:nvSpPr>
        <p:spPr/>
        <p:txBody>
          <a:bodyPr/>
          <a:lstStyle/>
          <a:p>
            <a:pPr eaLnBrk="1" hangingPunct="1"/>
            <a:r>
              <a:rPr lang="en-US" altLang="en-US" smtClean="0"/>
              <a:t>Plutons</a:t>
            </a:r>
          </a:p>
        </p:txBody>
      </p:sp>
      <p:sp>
        <p:nvSpPr>
          <p:cNvPr id="38916" name="Rectangle 3"/>
          <p:cNvSpPr>
            <a:spLocks noGrp="1" noChangeArrowheads="1"/>
          </p:cNvSpPr>
          <p:nvPr>
            <p:ph type="body" idx="1"/>
          </p:nvPr>
        </p:nvSpPr>
        <p:spPr/>
        <p:txBody>
          <a:bodyPr/>
          <a:lstStyle/>
          <a:p>
            <a:pPr eaLnBrk="1" hangingPunct="1"/>
            <a:r>
              <a:rPr lang="en-US" altLang="en-US" smtClean="0"/>
              <a:t>Tabular</a:t>
            </a:r>
          </a:p>
          <a:p>
            <a:pPr lvl="1" eaLnBrk="1" hangingPunct="1">
              <a:buFont typeface="Wingdings" panose="05000000000000000000" pitchFamily="2" charset="2"/>
              <a:buChar char="§"/>
            </a:pPr>
            <a:r>
              <a:rPr lang="en-US" altLang="en-US" smtClean="0"/>
              <a:t> Concordent</a:t>
            </a:r>
          </a:p>
          <a:p>
            <a:pPr lvl="1" eaLnBrk="1" hangingPunct="1">
              <a:buFont typeface="Wingdings" panose="05000000000000000000" pitchFamily="2" charset="2"/>
              <a:buChar char="§"/>
            </a:pPr>
            <a:r>
              <a:rPr lang="en-US" altLang="en-US" smtClean="0"/>
              <a:t> Discordent</a:t>
            </a:r>
          </a:p>
          <a:p>
            <a:pPr eaLnBrk="1" hangingPunct="1"/>
            <a:r>
              <a:rPr lang="en-US" altLang="en-US" smtClean="0"/>
              <a:t>Non-tabular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366350A6-4D59-44FA-812A-09760FEFC71A}" type="slidenum">
              <a:rPr lang="en-US" altLang="en-US" sz="1400"/>
              <a:pPr eaLnBrk="1" hangingPunct="1">
                <a:spcBef>
                  <a:spcPct val="0"/>
                </a:spcBef>
                <a:buFontTx/>
                <a:buNone/>
              </a:pPr>
              <a:t>42</a:t>
            </a:fld>
            <a:endParaRPr lang="en-US" altLang="en-US" sz="1400"/>
          </a:p>
        </p:txBody>
      </p:sp>
      <p:sp>
        <p:nvSpPr>
          <p:cNvPr id="39939" name="Rectangle 2"/>
          <p:cNvSpPr>
            <a:spLocks noGrp="1" noChangeArrowheads="1"/>
          </p:cNvSpPr>
          <p:nvPr>
            <p:ph type="title" sz="quarter"/>
          </p:nvPr>
        </p:nvSpPr>
        <p:spPr/>
        <p:txBody>
          <a:bodyPr/>
          <a:lstStyle/>
          <a:p>
            <a:pPr eaLnBrk="1" hangingPunct="1"/>
            <a:r>
              <a:rPr lang="en-US" altLang="en-US" smtClean="0"/>
              <a:t>Tabular Plutons</a:t>
            </a:r>
          </a:p>
        </p:txBody>
      </p:sp>
      <p:pic>
        <p:nvPicPr>
          <p:cNvPr id="39940" name="Picture 6" descr="DIK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33400" y="1676400"/>
            <a:ext cx="3810000" cy="1417638"/>
          </a:xfrm>
          <a:noFill/>
        </p:spPr>
      </p:pic>
      <p:pic>
        <p:nvPicPr>
          <p:cNvPr id="39941" name="Picture 10" descr="cag110m"/>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81000" y="3276600"/>
            <a:ext cx="3733800" cy="2420938"/>
          </a:xfrm>
          <a:noFill/>
        </p:spPr>
      </p:pic>
      <p:pic>
        <p:nvPicPr>
          <p:cNvPr id="39942" name="Picture 12" descr="SILL"/>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48200" y="1676400"/>
            <a:ext cx="3810000" cy="1279525"/>
          </a:xfrm>
          <a:noFill/>
        </p:spPr>
      </p:pic>
      <p:pic>
        <p:nvPicPr>
          <p:cNvPr id="39943" name="Picture 13" descr="struc21m"/>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724400" y="3276600"/>
            <a:ext cx="3657600" cy="2449513"/>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DDD7908B-9AC4-4B43-8C6C-808D26D273B5}" type="slidenum">
              <a:rPr lang="en-US" altLang="en-US" sz="1400"/>
              <a:pPr eaLnBrk="1" hangingPunct="1">
                <a:spcBef>
                  <a:spcPct val="0"/>
                </a:spcBef>
                <a:buFontTx/>
                <a:buNone/>
              </a:pPr>
              <a:t>43</a:t>
            </a:fld>
            <a:endParaRPr lang="en-US" altLang="en-US" sz="1400"/>
          </a:p>
        </p:txBody>
      </p:sp>
      <p:sp>
        <p:nvSpPr>
          <p:cNvPr id="40963" name="Rectangle 4"/>
          <p:cNvSpPr>
            <a:spLocks noGrp="1" noChangeArrowheads="1"/>
          </p:cNvSpPr>
          <p:nvPr>
            <p:ph type="title"/>
          </p:nvPr>
        </p:nvSpPr>
        <p:spPr>
          <a:xfrm>
            <a:off x="5334000" y="609600"/>
            <a:ext cx="3124200" cy="1143000"/>
          </a:xfrm>
        </p:spPr>
        <p:txBody>
          <a:bodyPr/>
          <a:lstStyle/>
          <a:p>
            <a:pPr eaLnBrk="1" hangingPunct="1"/>
            <a:r>
              <a:rPr lang="en-US" altLang="en-US" sz="4000" smtClean="0"/>
              <a:t>Engineer Mountain Sill</a:t>
            </a:r>
          </a:p>
        </p:txBody>
      </p:sp>
      <p:sp>
        <p:nvSpPr>
          <p:cNvPr id="40964" name="Rectangle 6"/>
          <p:cNvSpPr>
            <a:spLocks noGrp="1" noChangeArrowheads="1"/>
          </p:cNvSpPr>
          <p:nvPr>
            <p:ph type="body" sz="half" idx="2"/>
          </p:nvPr>
        </p:nvSpPr>
        <p:spPr>
          <a:xfrm>
            <a:off x="304800" y="3581400"/>
            <a:ext cx="8153400" cy="2514600"/>
          </a:xfrm>
        </p:spPr>
        <p:txBody>
          <a:bodyPr/>
          <a:lstStyle/>
          <a:p>
            <a:pPr eaLnBrk="1" hangingPunct="1"/>
            <a:r>
              <a:rPr lang="en-US" altLang="en-US" sz="2800" smtClean="0"/>
              <a:t>Engineer Mountain (12,968 ft) and Coalbank Hill, San Juan Mountains, Colorado</a:t>
            </a:r>
          </a:p>
          <a:p>
            <a:pPr eaLnBrk="1" hangingPunct="1"/>
            <a:r>
              <a:rPr lang="en-US" altLang="en-US" sz="2800" smtClean="0"/>
              <a:t>Coalbank Hill in foreground is Hermosa formation (Pennsylvanian) </a:t>
            </a:r>
          </a:p>
          <a:p>
            <a:pPr eaLnBrk="1" hangingPunct="1"/>
            <a:r>
              <a:rPr lang="en-US" altLang="en-US" sz="2800" smtClean="0"/>
              <a:t>Engineer Mountain (a sill) is quartz trachyte</a:t>
            </a:r>
          </a:p>
          <a:p>
            <a:pPr eaLnBrk="1" hangingPunct="1"/>
            <a:r>
              <a:rPr lang="en-US" altLang="en-US" sz="2800" smtClean="0"/>
              <a:t>View to the northwest </a:t>
            </a:r>
          </a:p>
          <a:p>
            <a:pPr eaLnBrk="1" hangingPunct="1"/>
            <a:endParaRPr lang="en-US" altLang="en-US" sz="2800" smtClean="0"/>
          </a:p>
        </p:txBody>
      </p:sp>
      <p:pic>
        <p:nvPicPr>
          <p:cNvPr id="40965" name="Picture 7" descr="115-08k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304800"/>
            <a:ext cx="4953000" cy="3209925"/>
          </a:xfr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02270AAF-37DE-427B-8A2C-DF196F316744}" type="slidenum">
              <a:rPr lang="en-US" altLang="en-US" sz="1400"/>
              <a:pPr eaLnBrk="1" hangingPunct="1">
                <a:spcBef>
                  <a:spcPct val="0"/>
                </a:spcBef>
                <a:buFontTx/>
                <a:buNone/>
              </a:pPr>
              <a:t>44</a:t>
            </a:fld>
            <a:endParaRPr lang="en-US" altLang="en-US" sz="1400"/>
          </a:p>
        </p:txBody>
      </p:sp>
      <p:sp>
        <p:nvSpPr>
          <p:cNvPr id="41987" name="Rectangle 2"/>
          <p:cNvSpPr>
            <a:spLocks noGrp="1" noChangeArrowheads="1"/>
          </p:cNvSpPr>
          <p:nvPr>
            <p:ph type="title"/>
          </p:nvPr>
        </p:nvSpPr>
        <p:spPr>
          <a:xfrm>
            <a:off x="0" y="0"/>
            <a:ext cx="6705600" cy="1066800"/>
          </a:xfrm>
        </p:spPr>
        <p:txBody>
          <a:bodyPr/>
          <a:lstStyle/>
          <a:p>
            <a:pPr eaLnBrk="1" hangingPunct="1"/>
            <a:r>
              <a:rPr lang="en-US" altLang="en-US" smtClean="0"/>
              <a:t>Ring Dike and Cone Sheet</a:t>
            </a:r>
          </a:p>
        </p:txBody>
      </p:sp>
      <p:pic>
        <p:nvPicPr>
          <p:cNvPr id="41988" name="Picture 7" descr="Fig 4-23"/>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1090613"/>
            <a:ext cx="6553200"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8"/>
          <p:cNvSpPr>
            <a:spLocks noChangeArrowheads="1"/>
          </p:cNvSpPr>
          <p:nvPr/>
        </p:nvSpPr>
        <p:spPr bwMode="auto">
          <a:xfrm>
            <a:off x="6629400" y="838200"/>
            <a:ext cx="2408238"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Clr>
                <a:srgbClr val="00CC00"/>
              </a:buClr>
              <a:buSzPct val="50000"/>
              <a:buFont typeface="Monotype Sorts" panose="05010101010101010101" pitchFamily="2" charset="2"/>
              <a:buNone/>
            </a:pPr>
            <a:r>
              <a:rPr lang="en-US" altLang="en-US" sz="1400" b="1">
                <a:latin typeface="Arial" panose="020B0604020202020204" pitchFamily="34" charset="0"/>
                <a:cs typeface="Times New Roman" panose="02020603050405020304" pitchFamily="18" charset="0"/>
              </a:rPr>
              <a:t>Figure 4-23</a:t>
            </a:r>
            <a:r>
              <a:rPr lang="en-US" altLang="en-US" sz="1400">
                <a:latin typeface="Arial" panose="020B0604020202020204" pitchFamily="34" charset="0"/>
                <a:cs typeface="Times New Roman" panose="02020603050405020304" pitchFamily="18" charset="0"/>
              </a:rPr>
              <a:t>. The formation of ring dikes and cone sheets. </a:t>
            </a:r>
            <a:r>
              <a:rPr lang="en-US" altLang="en-US" sz="1400" b="1">
                <a:solidFill>
                  <a:srgbClr val="FF0000"/>
                </a:solidFill>
                <a:latin typeface="Arial" panose="020B0604020202020204" pitchFamily="34" charset="0"/>
                <a:cs typeface="Times New Roman" panose="02020603050405020304" pitchFamily="18" charset="0"/>
              </a:rPr>
              <a:t>a.</a:t>
            </a:r>
            <a:r>
              <a:rPr lang="en-US" altLang="en-US" sz="1400">
                <a:latin typeface="Arial" panose="020B0604020202020204" pitchFamily="34" charset="0"/>
                <a:cs typeface="Times New Roman" panose="02020603050405020304" pitchFamily="18" charset="0"/>
              </a:rPr>
              <a:t> Cross section of a rising pluton causing fracture and stoping of roof blocks. </a:t>
            </a:r>
            <a:r>
              <a:rPr lang="en-US" altLang="en-US" sz="1400" b="1">
                <a:solidFill>
                  <a:srgbClr val="FF0000"/>
                </a:solidFill>
                <a:latin typeface="Arial" panose="020B0604020202020204" pitchFamily="34" charset="0"/>
                <a:cs typeface="Times New Roman" panose="02020603050405020304" pitchFamily="18" charset="0"/>
              </a:rPr>
              <a:t>b.</a:t>
            </a:r>
            <a:r>
              <a:rPr lang="en-US" altLang="en-US" sz="1400">
                <a:latin typeface="Arial" panose="020B0604020202020204" pitchFamily="34" charset="0"/>
                <a:cs typeface="Times New Roman" panose="02020603050405020304" pitchFamily="18" charset="0"/>
              </a:rPr>
              <a:t> Cylindrical blocks drop into less dense magma below, resulting in ring dikes. </a:t>
            </a:r>
            <a:r>
              <a:rPr lang="en-US" altLang="en-US" sz="1400" b="1">
                <a:solidFill>
                  <a:srgbClr val="FF0000"/>
                </a:solidFill>
                <a:latin typeface="Arial" panose="020B0604020202020204" pitchFamily="34" charset="0"/>
                <a:cs typeface="Times New Roman" panose="02020603050405020304" pitchFamily="18" charset="0"/>
              </a:rPr>
              <a:t>c.</a:t>
            </a:r>
            <a:r>
              <a:rPr lang="en-US" altLang="en-US" sz="1400" b="1">
                <a:latin typeface="Arial" panose="020B0604020202020204" pitchFamily="34" charset="0"/>
                <a:cs typeface="Times New Roman" panose="02020603050405020304" pitchFamily="18" charset="0"/>
              </a:rPr>
              <a:t> </a:t>
            </a:r>
            <a:r>
              <a:rPr lang="en-US" altLang="en-US" sz="1400">
                <a:latin typeface="Arial" panose="020B0604020202020204" pitchFamily="34" charset="0"/>
                <a:cs typeface="Times New Roman" panose="02020603050405020304" pitchFamily="18" charset="0"/>
              </a:rPr>
              <a:t>Hypothetical map view of a ring dike with N-S striking country rock strata as might result from erosion to a level approximating X-Y in (</a:t>
            </a:r>
            <a:r>
              <a:rPr lang="en-US" altLang="en-US" sz="1400" b="1">
                <a:latin typeface="Arial" panose="020B0604020202020204" pitchFamily="34" charset="0"/>
                <a:cs typeface="Times New Roman" panose="02020603050405020304" pitchFamily="18" charset="0"/>
              </a:rPr>
              <a:t>b</a:t>
            </a:r>
            <a:r>
              <a:rPr lang="en-US" altLang="en-US" sz="1400">
                <a:latin typeface="Arial" panose="020B0604020202020204" pitchFamily="34" charset="0"/>
                <a:cs typeface="Times New Roman" panose="02020603050405020304" pitchFamily="18" charset="0"/>
              </a:rPr>
              <a:t>).</a:t>
            </a:r>
            <a:r>
              <a:rPr lang="en-US" altLang="en-US" sz="1400" b="1">
                <a:latin typeface="Arial" panose="020B0604020202020204" pitchFamily="34" charset="0"/>
                <a:cs typeface="Times New Roman" panose="02020603050405020304" pitchFamily="18" charset="0"/>
              </a:rPr>
              <a:t>    </a:t>
            </a:r>
            <a:r>
              <a:rPr lang="en-US" altLang="en-US" sz="1400" b="1">
                <a:solidFill>
                  <a:srgbClr val="FF0000"/>
                </a:solidFill>
                <a:latin typeface="Arial" panose="020B0604020202020204" pitchFamily="34" charset="0"/>
                <a:cs typeface="Times New Roman" panose="02020603050405020304" pitchFamily="18" charset="0"/>
              </a:rPr>
              <a:t>d.</a:t>
            </a:r>
            <a:r>
              <a:rPr lang="en-US" altLang="en-US" sz="1400" b="1">
                <a:latin typeface="Arial" panose="020B0604020202020204" pitchFamily="34" charset="0"/>
                <a:cs typeface="Times New Roman" panose="02020603050405020304" pitchFamily="18" charset="0"/>
              </a:rPr>
              <a:t> </a:t>
            </a:r>
            <a:r>
              <a:rPr lang="en-US" altLang="en-US" sz="1400">
                <a:latin typeface="Arial" panose="020B0604020202020204" pitchFamily="34" charset="0"/>
                <a:cs typeface="Times New Roman" panose="02020603050405020304" pitchFamily="18" charset="0"/>
              </a:rPr>
              <a:t>Upward pressure of a pluton lifts the roof as conical blocks in this cross section. Magma follows the fractures, producing cone sheets. Original horizontal bedding plane shows offsets in the conical blocks. (a), (b), and (d) after Billings (1972), </a:t>
            </a:r>
            <a:r>
              <a:rPr lang="en-US" altLang="en-US" sz="1400" i="1">
                <a:latin typeface="Arial" panose="020B0604020202020204" pitchFamily="34" charset="0"/>
                <a:cs typeface="Times New Roman" panose="02020603050405020304" pitchFamily="18" charset="0"/>
              </a:rPr>
              <a:t>Structural Geology</a:t>
            </a:r>
            <a:r>
              <a:rPr lang="en-US" altLang="en-US" sz="1400" b="1">
                <a:latin typeface="Arial" panose="020B0604020202020204" pitchFamily="34" charset="0"/>
                <a:cs typeface="Times New Roman" panose="02020603050405020304" pitchFamily="18" charset="0"/>
              </a:rPr>
              <a:t>. </a:t>
            </a:r>
            <a:r>
              <a:rPr lang="en-US" altLang="en-US" sz="1400">
                <a:latin typeface="Arial" panose="020B0604020202020204" pitchFamily="34" charset="0"/>
                <a:cs typeface="Times New Roman" panose="02020603050405020304" pitchFamily="18" charset="0"/>
              </a:rPr>
              <a:t>Prentice-Hall, Inc.  (c) after Compton (1985), </a:t>
            </a:r>
            <a:r>
              <a:rPr lang="en-US" altLang="en-US" sz="1400" i="1">
                <a:latin typeface="Arial" panose="020B0604020202020204" pitchFamily="34" charset="0"/>
                <a:cs typeface="Times New Roman" panose="02020603050405020304" pitchFamily="18" charset="0"/>
              </a:rPr>
              <a:t>Geology in the Field. © </a:t>
            </a:r>
            <a:r>
              <a:rPr lang="en-US" altLang="en-US" sz="1400">
                <a:latin typeface="Arial" panose="020B0604020202020204" pitchFamily="34" charset="0"/>
                <a:cs typeface="Times New Roman" panose="02020603050405020304" pitchFamily="18" charset="0"/>
              </a:rPr>
              <a:t>Wiley. New York.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3B6CD92-48EF-47AF-909E-D212CEAC8296}" type="slidenum">
              <a:rPr lang="en-US" altLang="en-US" sz="1400"/>
              <a:pPr eaLnBrk="1" hangingPunct="1">
                <a:spcBef>
                  <a:spcPct val="0"/>
                </a:spcBef>
                <a:buFontTx/>
                <a:buNone/>
              </a:pPr>
              <a:t>45</a:t>
            </a:fld>
            <a:endParaRPr lang="en-US" altLang="en-US" sz="1400"/>
          </a:p>
        </p:txBody>
      </p:sp>
      <p:sp>
        <p:nvSpPr>
          <p:cNvPr id="43011" name="Rectangle 2"/>
          <p:cNvSpPr>
            <a:spLocks noGrp="1" noChangeArrowheads="1"/>
          </p:cNvSpPr>
          <p:nvPr>
            <p:ph type="title"/>
          </p:nvPr>
        </p:nvSpPr>
        <p:spPr>
          <a:xfrm>
            <a:off x="4876800" y="609600"/>
            <a:ext cx="3581400" cy="1143000"/>
          </a:xfrm>
        </p:spPr>
        <p:txBody>
          <a:bodyPr/>
          <a:lstStyle/>
          <a:p>
            <a:pPr eaLnBrk="1" hangingPunct="1"/>
            <a:r>
              <a:rPr lang="en-US" altLang="en-US" smtClean="0"/>
              <a:t>Igneous Vein</a:t>
            </a:r>
          </a:p>
        </p:txBody>
      </p:sp>
      <p:sp>
        <p:nvSpPr>
          <p:cNvPr id="43012" name="Rectangle 5"/>
          <p:cNvSpPr>
            <a:spLocks noGrp="1" noChangeArrowheads="1"/>
          </p:cNvSpPr>
          <p:nvPr>
            <p:ph type="body" sz="half" idx="2"/>
          </p:nvPr>
        </p:nvSpPr>
        <p:spPr/>
        <p:txBody>
          <a:bodyPr/>
          <a:lstStyle/>
          <a:p>
            <a:pPr eaLnBrk="1" hangingPunct="1"/>
            <a:r>
              <a:rPr lang="en-US" altLang="en-US" smtClean="0"/>
              <a:t>Extensional </a:t>
            </a:r>
            <a:r>
              <a:rPr lang="en-US" altLang="en-US" b="1" smtClean="0"/>
              <a:t>veins</a:t>
            </a:r>
            <a:r>
              <a:rPr lang="en-US" altLang="en-US" smtClean="0"/>
              <a:t> in a thick carbonate turbidite from the Liguride Complex in the Northern  Apennines, Italy</a:t>
            </a:r>
          </a:p>
          <a:p>
            <a:pPr eaLnBrk="1" hangingPunct="1"/>
            <a:r>
              <a:rPr lang="en-US" altLang="en-US" smtClean="0"/>
              <a:t>Photo David Bice, Carleton College</a:t>
            </a:r>
          </a:p>
          <a:p>
            <a:pPr eaLnBrk="1" hangingPunct="1"/>
            <a:endParaRPr lang="en-US" altLang="en-US" sz="2400" smtClean="0"/>
          </a:p>
        </p:txBody>
      </p:sp>
      <p:pic>
        <p:nvPicPr>
          <p:cNvPr id="43013" name="Picture 6" descr="struc7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457200"/>
            <a:ext cx="4179888" cy="60198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10B81335-387C-4527-AE54-153D339D5D90}" type="slidenum">
              <a:rPr lang="en-US" altLang="en-US" sz="1400"/>
              <a:pPr eaLnBrk="1" hangingPunct="1">
                <a:spcBef>
                  <a:spcPct val="0"/>
                </a:spcBef>
                <a:buFontTx/>
                <a:buNone/>
              </a:pPr>
              <a:t>46</a:t>
            </a:fld>
            <a:endParaRPr lang="en-US" altLang="en-US" sz="1400"/>
          </a:p>
        </p:txBody>
      </p:sp>
      <p:sp>
        <p:nvSpPr>
          <p:cNvPr id="44035" name="Rectangle 2"/>
          <p:cNvSpPr>
            <a:spLocks noGrp="1" noChangeArrowheads="1"/>
          </p:cNvSpPr>
          <p:nvPr>
            <p:ph type="title"/>
          </p:nvPr>
        </p:nvSpPr>
        <p:spPr/>
        <p:txBody>
          <a:bodyPr/>
          <a:lstStyle/>
          <a:p>
            <a:pPr eaLnBrk="1" hangingPunct="1"/>
            <a:r>
              <a:rPr lang="en-US" altLang="en-US" smtClean="0"/>
              <a:t>Laccolith and Lopolith</a:t>
            </a:r>
          </a:p>
        </p:txBody>
      </p:sp>
      <p:pic>
        <p:nvPicPr>
          <p:cNvPr id="44036" name="Picture 7" descr="Fig 4-26"/>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a:stretch>
            <a:fillRect/>
          </a:stretch>
        </p:blipFill>
        <p:spPr bwMode="auto">
          <a:xfrm>
            <a:off x="0" y="1828800"/>
            <a:ext cx="90487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8"/>
          <p:cNvSpPr>
            <a:spLocks noChangeArrowheads="1"/>
          </p:cNvSpPr>
          <p:nvPr/>
        </p:nvSpPr>
        <p:spPr bwMode="auto">
          <a:xfrm>
            <a:off x="304800" y="5105400"/>
            <a:ext cx="8313738" cy="930275"/>
          </a:xfrm>
          <a:prstGeom prst="rect">
            <a:avLst/>
          </a:prstGeom>
          <a:noFill/>
          <a:ln w="9525">
            <a:noFill/>
            <a:miter lim="800000"/>
            <a:headEnd/>
            <a:tailEnd/>
          </a:ln>
          <a:effectLst/>
        </p:spPr>
        <p:txBody>
          <a:bodyPr/>
          <a:lstStyle/>
          <a:p>
            <a:pPr eaLnBrk="0" hangingPunct="0">
              <a:spcBef>
                <a:spcPct val="20000"/>
              </a:spcBef>
              <a:buClr>
                <a:srgbClr val="00CC00"/>
              </a:buClr>
              <a:buSzPct val="50000"/>
              <a:buFont typeface="Monotype Sorts" pitchFamily="2" charset="2"/>
              <a:buNone/>
              <a:defRPr/>
            </a:pPr>
            <a:r>
              <a:rPr lang="en-US" sz="1800" b="1">
                <a:latin typeface="Arial" charset="0"/>
                <a:cs typeface="Times New Roman" pitchFamily="18" charset="0"/>
              </a:rPr>
              <a:t>Figure 4-26</a:t>
            </a:r>
            <a:r>
              <a:rPr lang="en-US" sz="1800">
                <a:latin typeface="Arial" charset="0"/>
                <a:cs typeface="Times New Roman" pitchFamily="18" charset="0"/>
              </a:rPr>
              <a:t>. Shapes of two concordant plutons. </a:t>
            </a:r>
            <a:r>
              <a:rPr lang="en-US" sz="1800" b="1">
                <a:solidFill>
                  <a:srgbClr val="FF0000"/>
                </a:solidFill>
                <a:latin typeface="Arial" charset="0"/>
                <a:cs typeface="Times New Roman" pitchFamily="18" charset="0"/>
              </a:rPr>
              <a:t>a.</a:t>
            </a:r>
            <a:r>
              <a:rPr lang="en-US" sz="1800">
                <a:latin typeface="Arial" charset="0"/>
                <a:cs typeface="Times New Roman" pitchFamily="18" charset="0"/>
              </a:rPr>
              <a:t> Laccolith with flat floor and arched roof. </a:t>
            </a:r>
            <a:r>
              <a:rPr lang="en-US" sz="1800" b="1">
                <a:solidFill>
                  <a:srgbClr val="FF0000"/>
                </a:solidFill>
                <a:latin typeface="Arial" charset="0"/>
                <a:cs typeface="Times New Roman" pitchFamily="18" charset="0"/>
              </a:rPr>
              <a:t>b.</a:t>
            </a:r>
            <a:r>
              <a:rPr lang="en-US" sz="1800" b="1">
                <a:latin typeface="Arial" charset="0"/>
                <a:cs typeface="Times New Roman" pitchFamily="18" charset="0"/>
              </a:rPr>
              <a:t> </a:t>
            </a:r>
            <a:r>
              <a:rPr lang="en-US" sz="1800">
                <a:latin typeface="Arial" charset="0"/>
                <a:cs typeface="Times New Roman" pitchFamily="18" charset="0"/>
              </a:rPr>
              <a:t>Lopolith intruded into a structural basin. The scale is not the same for these two plutons, a lopolith is generally much larger. </a:t>
            </a:r>
            <a:r>
              <a:rPr lang="en-US" sz="1800">
                <a:solidFill>
                  <a:schemeClr val="accent1"/>
                </a:solidFill>
                <a:effectLst>
                  <a:outerShdw blurRad="38100" dist="38100" dir="2700000" algn="tl">
                    <a:srgbClr val="C0C0C0"/>
                  </a:outerShdw>
                </a:effectLst>
                <a:latin typeface="Arial" charset="0"/>
                <a:cs typeface="Times New Roman" pitchFamily="18" charset="0"/>
              </a:rPr>
              <a:t>© John Winter and Prentice Hall.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712D4DA7-3EFC-4983-BEC8-244CBB93062A}" type="slidenum">
              <a:rPr lang="en-US" altLang="en-US" sz="1400"/>
              <a:pPr eaLnBrk="1" hangingPunct="1">
                <a:spcBef>
                  <a:spcPct val="0"/>
                </a:spcBef>
                <a:buFontTx/>
                <a:buNone/>
              </a:pPr>
              <a:t>47</a:t>
            </a:fld>
            <a:endParaRPr lang="en-US" altLang="en-US" sz="1400"/>
          </a:p>
        </p:txBody>
      </p:sp>
      <p:sp>
        <p:nvSpPr>
          <p:cNvPr id="45059" name="Rectangle 4"/>
          <p:cNvSpPr>
            <a:spLocks noGrp="1" noChangeArrowheads="1"/>
          </p:cNvSpPr>
          <p:nvPr>
            <p:ph type="title"/>
          </p:nvPr>
        </p:nvSpPr>
        <p:spPr/>
        <p:txBody>
          <a:bodyPr/>
          <a:lstStyle/>
          <a:p>
            <a:pPr eaLnBrk="1" hangingPunct="1"/>
            <a:r>
              <a:rPr lang="en-US" altLang="en-US" smtClean="0"/>
              <a:t>Laccolith</a:t>
            </a:r>
          </a:p>
        </p:txBody>
      </p:sp>
      <p:pic>
        <p:nvPicPr>
          <p:cNvPr id="45060" name="Picture 7" descr="laccolith_small"/>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00200" y="1905000"/>
            <a:ext cx="5562600" cy="3756025"/>
          </a:xfr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B3F84BBB-3D0F-4EC7-9320-D582805CEAF2}" type="slidenum">
              <a:rPr lang="en-US" altLang="en-US" sz="1400"/>
              <a:pPr eaLnBrk="1" hangingPunct="1">
                <a:spcBef>
                  <a:spcPct val="0"/>
                </a:spcBef>
                <a:buFontTx/>
                <a:buNone/>
              </a:pPr>
              <a:t>48</a:t>
            </a:fld>
            <a:endParaRPr lang="en-US" altLang="en-US" sz="1400"/>
          </a:p>
        </p:txBody>
      </p:sp>
      <p:sp>
        <p:nvSpPr>
          <p:cNvPr id="46083" name="Rectangle 2"/>
          <p:cNvSpPr>
            <a:spLocks noGrp="1" noChangeArrowheads="1"/>
          </p:cNvSpPr>
          <p:nvPr>
            <p:ph type="title"/>
          </p:nvPr>
        </p:nvSpPr>
        <p:spPr/>
        <p:txBody>
          <a:bodyPr/>
          <a:lstStyle/>
          <a:p>
            <a:pPr eaLnBrk="1" hangingPunct="1"/>
            <a:r>
              <a:rPr lang="en-US" altLang="en-US" smtClean="0"/>
              <a:t>Border Zone</a:t>
            </a:r>
          </a:p>
        </p:txBody>
      </p:sp>
      <p:pic>
        <p:nvPicPr>
          <p:cNvPr id="46084" name="Picture 6" descr="F4-27"/>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b="17505"/>
          <a:stretch>
            <a:fillRect/>
          </a:stretch>
        </p:blipFill>
        <p:spPr>
          <a:xfrm>
            <a:off x="228600" y="2225675"/>
            <a:ext cx="8458200" cy="2498725"/>
          </a:xfrm>
          <a:noFill/>
        </p:spPr>
      </p:pic>
      <p:sp>
        <p:nvSpPr>
          <p:cNvPr id="45062" name="Rectangle 6"/>
          <p:cNvSpPr>
            <a:spLocks noChangeArrowheads="1"/>
          </p:cNvSpPr>
          <p:nvPr/>
        </p:nvSpPr>
        <p:spPr bwMode="auto">
          <a:xfrm>
            <a:off x="304800" y="4876800"/>
            <a:ext cx="8313738" cy="930275"/>
          </a:xfrm>
          <a:prstGeom prst="rect">
            <a:avLst/>
          </a:prstGeom>
          <a:noFill/>
          <a:ln w="9525">
            <a:noFill/>
            <a:miter lim="800000"/>
            <a:headEnd/>
            <a:tailEnd/>
          </a:ln>
          <a:effectLst/>
        </p:spPr>
        <p:txBody>
          <a:bodyPr/>
          <a:lstStyle/>
          <a:p>
            <a:pPr eaLnBrk="0" hangingPunct="0">
              <a:spcBef>
                <a:spcPct val="20000"/>
              </a:spcBef>
              <a:buClr>
                <a:srgbClr val="00CC00"/>
              </a:buClr>
              <a:buSzPct val="50000"/>
              <a:buFont typeface="Monotype Sorts" pitchFamily="2" charset="2"/>
              <a:buNone/>
              <a:defRPr/>
            </a:pPr>
            <a:r>
              <a:rPr lang="en-US" b="1">
                <a:effectLst>
                  <a:outerShdw blurRad="38100" dist="38100" dir="2700000" algn="tl">
                    <a:srgbClr val="C0C0C0"/>
                  </a:outerShdw>
                </a:effectLst>
                <a:latin typeface="Arial" charset="0"/>
                <a:cs typeface="Times New Roman" pitchFamily="18" charset="0"/>
              </a:rPr>
              <a:t>Figure 4-27</a:t>
            </a:r>
            <a:r>
              <a:rPr lang="en-US">
                <a:effectLst>
                  <a:outerShdw blurRad="38100" dist="38100" dir="2700000" algn="tl">
                    <a:srgbClr val="C0C0C0"/>
                  </a:outerShdw>
                </a:effectLst>
                <a:latin typeface="Arial" charset="0"/>
                <a:cs typeface="Times New Roman" pitchFamily="18" charset="0"/>
              </a:rPr>
              <a:t>. Gradational border zones between homogeneous igneous rock (light) and country rock (dark). After Compton (1962), </a:t>
            </a:r>
            <a:r>
              <a:rPr lang="en-US" i="1">
                <a:effectLst>
                  <a:outerShdw blurRad="38100" dist="38100" dir="2700000" algn="tl">
                    <a:srgbClr val="C0C0C0"/>
                  </a:outerShdw>
                </a:effectLst>
                <a:latin typeface="Arial" charset="0"/>
                <a:cs typeface="Times New Roman" pitchFamily="18" charset="0"/>
              </a:rPr>
              <a:t>Manual of Field Geology</a:t>
            </a:r>
            <a:r>
              <a:rPr lang="en-US">
                <a:effectLst>
                  <a:outerShdw blurRad="38100" dist="38100" dir="2700000" algn="tl">
                    <a:srgbClr val="C0C0C0"/>
                  </a:outerShdw>
                </a:effectLst>
                <a:latin typeface="Arial" charset="0"/>
                <a:cs typeface="Times New Roman" pitchFamily="18" charset="0"/>
              </a:rPr>
              <a:t>. © R. Compton.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CAD36CFE-9736-497D-804F-E758248A9B0D}" type="slidenum">
              <a:rPr lang="en-US" altLang="en-US" sz="1400"/>
              <a:pPr eaLnBrk="1" hangingPunct="1">
                <a:spcBef>
                  <a:spcPct val="0"/>
                </a:spcBef>
                <a:buFontTx/>
                <a:buNone/>
              </a:pPr>
              <a:t>49</a:t>
            </a:fld>
            <a:endParaRPr lang="en-US" altLang="en-US" sz="1400"/>
          </a:p>
        </p:txBody>
      </p:sp>
      <p:sp>
        <p:nvSpPr>
          <p:cNvPr id="47107" name="Rectangle 4"/>
          <p:cNvSpPr>
            <a:spLocks noGrp="1" noChangeArrowheads="1"/>
          </p:cNvSpPr>
          <p:nvPr>
            <p:ph type="title"/>
          </p:nvPr>
        </p:nvSpPr>
        <p:spPr>
          <a:xfrm>
            <a:off x="5334000" y="609600"/>
            <a:ext cx="3810000" cy="1143000"/>
          </a:xfrm>
        </p:spPr>
        <p:txBody>
          <a:bodyPr/>
          <a:lstStyle/>
          <a:p>
            <a:pPr eaLnBrk="1" hangingPunct="1"/>
            <a:r>
              <a:rPr lang="en-US" altLang="en-US" sz="4000" smtClean="0"/>
              <a:t>Contact Metamorphism</a:t>
            </a:r>
          </a:p>
        </p:txBody>
      </p:sp>
      <p:sp>
        <p:nvSpPr>
          <p:cNvPr id="47108" name="Rectangle 6"/>
          <p:cNvSpPr>
            <a:spLocks noGrp="1" noChangeArrowheads="1"/>
          </p:cNvSpPr>
          <p:nvPr>
            <p:ph type="body" sz="half" idx="2"/>
          </p:nvPr>
        </p:nvSpPr>
        <p:spPr>
          <a:xfrm>
            <a:off x="304800" y="4876800"/>
            <a:ext cx="8153400" cy="1219200"/>
          </a:xfrm>
        </p:spPr>
        <p:txBody>
          <a:bodyPr/>
          <a:lstStyle/>
          <a:p>
            <a:pPr eaLnBrk="1" hangingPunct="1"/>
            <a:r>
              <a:rPr lang="en-US" altLang="en-US" sz="2800" smtClean="0"/>
              <a:t>Proximity to a heat source may cause new minerals to form</a:t>
            </a:r>
          </a:p>
          <a:p>
            <a:pPr eaLnBrk="1" hangingPunct="1"/>
            <a:r>
              <a:rPr lang="en-US" altLang="en-US" sz="2800" smtClean="0"/>
              <a:t>Zone of contact metamorphism is known as contact aureole</a:t>
            </a:r>
          </a:p>
        </p:txBody>
      </p:sp>
      <p:pic>
        <p:nvPicPr>
          <p:cNvPr id="47109" name="Picture 7" descr="contac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304800"/>
            <a:ext cx="4953000" cy="4084638"/>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967E31E-6073-439B-97F7-42E67713C5FC}" type="slidenum">
              <a:rPr lang="en-US" altLang="en-US" sz="1400"/>
              <a:pPr eaLnBrk="1" hangingPunct="1">
                <a:spcBef>
                  <a:spcPct val="0"/>
                </a:spcBef>
                <a:buFontTx/>
                <a:buNone/>
              </a:pPr>
              <a:t>5</a:t>
            </a:fld>
            <a:endParaRPr lang="en-US" altLang="en-US" sz="1400"/>
          </a:p>
        </p:txBody>
      </p:sp>
      <p:sp>
        <p:nvSpPr>
          <p:cNvPr id="6147" name="Rectangle 2"/>
          <p:cNvSpPr>
            <a:spLocks noGrp="1" noChangeArrowheads="1"/>
          </p:cNvSpPr>
          <p:nvPr>
            <p:ph type="title"/>
          </p:nvPr>
        </p:nvSpPr>
        <p:spPr/>
        <p:txBody>
          <a:bodyPr/>
          <a:lstStyle/>
          <a:p>
            <a:pPr eaLnBrk="1" hangingPunct="1"/>
            <a:r>
              <a:rPr lang="en-US" altLang="en-US" smtClean="0"/>
              <a:t>Gases Associated with Magmas</a:t>
            </a:r>
          </a:p>
        </p:txBody>
      </p:sp>
      <p:sp>
        <p:nvSpPr>
          <p:cNvPr id="6148" name="Rectangle 3"/>
          <p:cNvSpPr>
            <a:spLocks noGrp="1" noChangeArrowheads="1"/>
          </p:cNvSpPr>
          <p:nvPr>
            <p:ph type="body" idx="1"/>
          </p:nvPr>
        </p:nvSpPr>
        <p:spPr/>
        <p:txBody>
          <a:bodyPr/>
          <a:lstStyle/>
          <a:p>
            <a:pPr eaLnBrk="1" hangingPunct="1"/>
            <a:r>
              <a:rPr lang="en-US" altLang="en-US" smtClean="0"/>
              <a:t>Common: H</a:t>
            </a:r>
            <a:r>
              <a:rPr lang="en-US" altLang="en-US" baseline="-25000" smtClean="0"/>
              <a:t>2</a:t>
            </a:r>
            <a:r>
              <a:rPr lang="en-US" altLang="en-US" smtClean="0"/>
              <a:t>O, CO</a:t>
            </a:r>
            <a:r>
              <a:rPr lang="en-US" altLang="en-US" baseline="-25000" smtClean="0"/>
              <a:t>2</a:t>
            </a:r>
          </a:p>
          <a:p>
            <a:pPr eaLnBrk="1" hangingPunct="1"/>
            <a:r>
              <a:rPr lang="en-US" altLang="en-US" smtClean="0"/>
              <a:t>Others: SO</a:t>
            </a:r>
            <a:r>
              <a:rPr lang="en-US" altLang="en-US" baseline="-25000" smtClean="0"/>
              <a:t>2</a:t>
            </a:r>
            <a:r>
              <a:rPr lang="en-US" altLang="en-US" smtClean="0"/>
              <a:t>, H</a:t>
            </a:r>
            <a:r>
              <a:rPr lang="en-US" altLang="en-US" baseline="-25000" smtClean="0"/>
              <a:t>2</a:t>
            </a:r>
            <a:r>
              <a:rPr lang="en-US" altLang="en-US" smtClean="0"/>
              <a:t>, HCl, Cl</a:t>
            </a:r>
            <a:r>
              <a:rPr lang="en-US" altLang="en-US" baseline="-25000" smtClean="0"/>
              <a:t>2</a:t>
            </a:r>
            <a:r>
              <a:rPr lang="en-US" altLang="en-US" smtClean="0"/>
              <a:t>, F</a:t>
            </a:r>
            <a:r>
              <a:rPr lang="en-US" altLang="en-US" baseline="-25000" smtClean="0"/>
              <a:t>2</a:t>
            </a:r>
            <a:r>
              <a:rPr lang="en-US" altLang="en-US" smtClean="0"/>
              <a:t>, H</a:t>
            </a:r>
            <a:r>
              <a:rPr lang="en-US" altLang="en-US" baseline="-25000" smtClean="0"/>
              <a:t>2</a:t>
            </a:r>
            <a:r>
              <a:rPr lang="en-US" altLang="en-US" smtClean="0"/>
              <a:t>S</a:t>
            </a:r>
          </a:p>
          <a:p>
            <a:pPr eaLnBrk="1" hangingPunct="1"/>
            <a:r>
              <a:rPr lang="en-US" altLang="en-US" smtClean="0"/>
              <a:t>Basaltic magma: Volatile content about 0.5 wt%</a:t>
            </a:r>
          </a:p>
          <a:p>
            <a:pPr eaLnBrk="1" hangingPunct="1"/>
            <a:r>
              <a:rPr lang="en-US" altLang="en-US" smtClean="0"/>
              <a:t>Rhyolitic magma: Volatile content exceeds 5.0 wt%</a:t>
            </a:r>
          </a:p>
          <a:p>
            <a:pPr eaLnBrk="1" hangingPunct="1"/>
            <a:endParaRPr lang="en-US" alt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5"/>
          <p:cNvSpPr>
            <a:spLocks noGrp="1"/>
          </p:cNvSpPr>
          <p:nvPr>
            <p:ph type="title"/>
          </p:nvPr>
        </p:nvSpPr>
        <p:spPr>
          <a:xfrm>
            <a:off x="228600" y="609600"/>
            <a:ext cx="8229600" cy="1143000"/>
          </a:xfrm>
        </p:spPr>
        <p:txBody>
          <a:bodyPr/>
          <a:lstStyle/>
          <a:p>
            <a:r>
              <a:rPr lang="en-US" altLang="en-US" smtClean="0"/>
              <a:t>Relation to Other Geologic Events</a:t>
            </a:r>
          </a:p>
        </p:txBody>
      </p:sp>
      <p:sp>
        <p:nvSpPr>
          <p:cNvPr id="48131" name="Content Placeholder 6"/>
          <p:cNvSpPr>
            <a:spLocks noGrp="1"/>
          </p:cNvSpPr>
          <p:nvPr>
            <p:ph idx="1"/>
          </p:nvPr>
        </p:nvSpPr>
        <p:spPr/>
        <p:txBody>
          <a:bodyPr/>
          <a:lstStyle/>
          <a:p>
            <a:r>
              <a:rPr lang="en-US" altLang="en-US" sz="2800" dirty="0" smtClean="0"/>
              <a:t>Plutonic emplacement is often related to other events, especially </a:t>
            </a:r>
            <a:r>
              <a:rPr lang="en-US" altLang="en-US" sz="2800" dirty="0" err="1" smtClean="0"/>
              <a:t>orogenesis</a:t>
            </a:r>
            <a:endParaRPr lang="en-US" altLang="en-US" sz="2800" dirty="0" smtClean="0"/>
          </a:p>
          <a:p>
            <a:r>
              <a:rPr lang="en-US" altLang="en-US" sz="2800" dirty="0" smtClean="0"/>
              <a:t>Using the time of </a:t>
            </a:r>
            <a:r>
              <a:rPr lang="en-US" altLang="en-US" sz="2800" dirty="0" err="1" smtClean="0"/>
              <a:t>orogenesis</a:t>
            </a:r>
            <a:r>
              <a:rPr lang="en-US" altLang="en-US" sz="2800" dirty="0" smtClean="0"/>
              <a:t> as a reference, we may define three possible temporal relationships </a:t>
            </a:r>
          </a:p>
          <a:p>
            <a:pPr lvl="1">
              <a:buFont typeface="Wingdings" panose="05000000000000000000" pitchFamily="2" charset="2"/>
              <a:buChar char="§"/>
            </a:pPr>
            <a:r>
              <a:rPr lang="en-US" altLang="en-US" sz="2400" dirty="0" smtClean="0"/>
              <a:t>Pre-tectonic</a:t>
            </a:r>
          </a:p>
          <a:p>
            <a:pPr lvl="1">
              <a:buFont typeface="Wingdings" panose="05000000000000000000" pitchFamily="2" charset="2"/>
              <a:buChar char="§"/>
            </a:pPr>
            <a:r>
              <a:rPr lang="en-US" altLang="en-US" sz="2400" dirty="0" smtClean="0"/>
              <a:t>Syn-tectonic</a:t>
            </a:r>
          </a:p>
          <a:p>
            <a:pPr lvl="1">
              <a:buFont typeface="Wingdings" panose="05000000000000000000" pitchFamily="2" charset="2"/>
              <a:buChar char="§"/>
            </a:pPr>
            <a:r>
              <a:rPr lang="en-US" altLang="en-US" sz="2400" dirty="0" smtClean="0"/>
              <a:t>Post-tectonic</a:t>
            </a: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65FEB146-FBAE-4100-A401-2784FDBD8AEA}" type="slidenum">
              <a:rPr lang="en-US" altLang="en-US" sz="1400"/>
              <a:pPr eaLnBrk="1" hangingPunct="1">
                <a:spcBef>
                  <a:spcPct val="0"/>
                </a:spcBef>
                <a:buFontTx/>
                <a:buNone/>
              </a:pPr>
              <a:t>50</a:t>
            </a:fld>
            <a:endParaRPr lang="en-US" altLang="en-US" sz="14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36D0F909-064F-4A3E-AE4C-F718345EC0B2}" type="slidenum">
              <a:rPr lang="en-US" altLang="en-US" sz="1400"/>
              <a:pPr eaLnBrk="1" hangingPunct="1">
                <a:spcBef>
                  <a:spcPct val="0"/>
                </a:spcBef>
                <a:buFontTx/>
                <a:buNone/>
              </a:pPr>
              <a:t>51</a:t>
            </a:fld>
            <a:endParaRPr lang="en-US" altLang="en-US" sz="1400"/>
          </a:p>
        </p:txBody>
      </p:sp>
      <p:sp>
        <p:nvSpPr>
          <p:cNvPr id="49155" name="Rectangle 2"/>
          <p:cNvSpPr>
            <a:spLocks noGrp="1" noChangeArrowheads="1"/>
          </p:cNvSpPr>
          <p:nvPr>
            <p:ph type="title"/>
          </p:nvPr>
        </p:nvSpPr>
        <p:spPr/>
        <p:txBody>
          <a:bodyPr/>
          <a:lstStyle/>
          <a:p>
            <a:pPr eaLnBrk="1" hangingPunct="1"/>
            <a:r>
              <a:rPr lang="en-US" altLang="en-US" smtClean="0"/>
              <a:t>Depth of Intrusion</a:t>
            </a:r>
          </a:p>
        </p:txBody>
      </p:sp>
      <p:sp>
        <p:nvSpPr>
          <p:cNvPr id="49156" name="Rectangle 3"/>
          <p:cNvSpPr>
            <a:spLocks noGrp="1" noChangeArrowheads="1"/>
          </p:cNvSpPr>
          <p:nvPr>
            <p:ph type="body" idx="1"/>
          </p:nvPr>
        </p:nvSpPr>
        <p:spPr/>
        <p:txBody>
          <a:bodyPr/>
          <a:lstStyle/>
          <a:p>
            <a:pPr eaLnBrk="1" hangingPunct="1"/>
            <a:r>
              <a:rPr lang="en-US" altLang="en-US" smtClean="0"/>
              <a:t>Epizone</a:t>
            </a:r>
          </a:p>
          <a:p>
            <a:pPr lvl="1" eaLnBrk="1" hangingPunct="1">
              <a:buFont typeface="Wingdings" panose="05000000000000000000" pitchFamily="2" charset="2"/>
              <a:buChar char="§"/>
            </a:pPr>
            <a:r>
              <a:rPr lang="en-US" altLang="en-US" smtClean="0"/>
              <a:t>Depth of emplacement &lt; 10 km</a:t>
            </a:r>
          </a:p>
          <a:p>
            <a:pPr eaLnBrk="1" hangingPunct="1"/>
            <a:r>
              <a:rPr lang="en-US" altLang="en-US" smtClean="0"/>
              <a:t>Mesozone</a:t>
            </a:r>
          </a:p>
          <a:p>
            <a:pPr lvl="1" eaLnBrk="1" hangingPunct="1">
              <a:buFont typeface="Wingdings" panose="05000000000000000000" pitchFamily="2" charset="2"/>
              <a:buChar char="§"/>
            </a:pPr>
            <a:r>
              <a:rPr lang="en-US" altLang="en-US" smtClean="0"/>
              <a:t>Depth of emplacement &gt; 5 km, &lt; 20 km</a:t>
            </a:r>
          </a:p>
          <a:p>
            <a:pPr eaLnBrk="1" hangingPunct="1"/>
            <a:r>
              <a:rPr lang="en-US" altLang="en-US" smtClean="0"/>
              <a:t>Catazone</a:t>
            </a:r>
          </a:p>
          <a:p>
            <a:pPr lvl="1" eaLnBrk="1" hangingPunct="1">
              <a:buFont typeface="Wingdings" panose="05000000000000000000" pitchFamily="2" charset="2"/>
              <a:buChar char="§"/>
            </a:pPr>
            <a:r>
              <a:rPr lang="en-US" altLang="en-US" smtClean="0"/>
              <a:t>Depth of emplacement &gt; 10 km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D11BCC35-0480-471F-948E-3C805C863AD4}" type="slidenum">
              <a:rPr lang="en-US" altLang="en-US" sz="1400"/>
              <a:pPr eaLnBrk="1" hangingPunct="1">
                <a:spcBef>
                  <a:spcPct val="0"/>
                </a:spcBef>
                <a:buFontTx/>
                <a:buNone/>
              </a:pPr>
              <a:t>52</a:t>
            </a:fld>
            <a:endParaRPr lang="en-US" altLang="en-US" sz="1400"/>
          </a:p>
        </p:txBody>
      </p:sp>
      <p:sp>
        <p:nvSpPr>
          <p:cNvPr id="50179" name="Rectangle 2"/>
          <p:cNvSpPr>
            <a:spLocks noGrp="1" noChangeArrowheads="1"/>
          </p:cNvSpPr>
          <p:nvPr>
            <p:ph type="title"/>
          </p:nvPr>
        </p:nvSpPr>
        <p:spPr>
          <a:xfrm>
            <a:off x="685800" y="0"/>
            <a:ext cx="7772400" cy="1143000"/>
          </a:xfrm>
        </p:spPr>
        <p:txBody>
          <a:bodyPr/>
          <a:lstStyle/>
          <a:p>
            <a:pPr eaLnBrk="1" hangingPunct="1"/>
            <a:r>
              <a:rPr lang="en-US" altLang="en-US" smtClean="0"/>
              <a:t>Epizone Characteristics</a:t>
            </a:r>
          </a:p>
        </p:txBody>
      </p:sp>
      <p:sp>
        <p:nvSpPr>
          <p:cNvPr id="50180" name="Rectangle 3"/>
          <p:cNvSpPr>
            <a:spLocks noGrp="1" noChangeArrowheads="1"/>
          </p:cNvSpPr>
          <p:nvPr>
            <p:ph type="body" idx="1"/>
          </p:nvPr>
        </p:nvSpPr>
        <p:spPr>
          <a:xfrm>
            <a:off x="304800" y="1295400"/>
            <a:ext cx="8839200" cy="4114800"/>
          </a:xfrm>
        </p:spPr>
        <p:txBody>
          <a:bodyPr/>
          <a:lstStyle/>
          <a:p>
            <a:pPr eaLnBrk="1" hangingPunct="1">
              <a:lnSpc>
                <a:spcPct val="80000"/>
              </a:lnSpc>
            </a:pPr>
            <a:r>
              <a:rPr lang="en-US" altLang="en-US" sz="2600" smtClean="0"/>
              <a:t>Discordant with sharp contacts</a:t>
            </a:r>
          </a:p>
          <a:p>
            <a:pPr eaLnBrk="1" hangingPunct="1">
              <a:lnSpc>
                <a:spcPct val="80000"/>
              </a:lnSpc>
            </a:pPr>
            <a:r>
              <a:rPr lang="en-US" altLang="en-US" sz="2600" smtClean="0"/>
              <a:t>No regional metamorphism of country rock</a:t>
            </a:r>
          </a:p>
          <a:p>
            <a:pPr eaLnBrk="1" hangingPunct="1">
              <a:lnSpc>
                <a:spcPct val="80000"/>
              </a:lnSpc>
            </a:pPr>
            <a:r>
              <a:rPr lang="en-US" altLang="en-US" sz="2600" smtClean="0"/>
              <a:t>Country rock often brecciated</a:t>
            </a:r>
          </a:p>
          <a:p>
            <a:pPr eaLnBrk="1" hangingPunct="1">
              <a:lnSpc>
                <a:spcPct val="80000"/>
              </a:lnSpc>
            </a:pPr>
            <a:r>
              <a:rPr lang="en-US" altLang="en-US" sz="2600" smtClean="0"/>
              <a:t>Numerous dikes and off-shoots from main igneous body</a:t>
            </a:r>
          </a:p>
          <a:p>
            <a:pPr eaLnBrk="1" hangingPunct="1">
              <a:lnSpc>
                <a:spcPct val="80000"/>
              </a:lnSpc>
            </a:pPr>
            <a:r>
              <a:rPr lang="en-US" altLang="en-US" sz="2600" smtClean="0"/>
              <a:t>Chilled borders and some contact metamorphism</a:t>
            </a:r>
          </a:p>
          <a:p>
            <a:pPr eaLnBrk="1" hangingPunct="1">
              <a:lnSpc>
                <a:spcPct val="80000"/>
              </a:lnSpc>
            </a:pPr>
            <a:r>
              <a:rPr lang="en-US" altLang="en-US" sz="2600" smtClean="0"/>
              <a:t>Country rock temperature less than 300</a:t>
            </a:r>
            <a:r>
              <a:rPr lang="en-US" altLang="en-US" sz="2600" smtClean="0">
                <a:cs typeface="Times New Roman" panose="02020603050405020304" pitchFamily="18" charset="0"/>
              </a:rPr>
              <a:t>°</a:t>
            </a:r>
            <a:r>
              <a:rPr lang="en-US" altLang="en-US" sz="2600" smtClean="0"/>
              <a:t>C</a:t>
            </a:r>
          </a:p>
          <a:p>
            <a:pPr eaLnBrk="1" hangingPunct="1">
              <a:lnSpc>
                <a:spcPct val="80000"/>
              </a:lnSpc>
            </a:pPr>
            <a:r>
              <a:rPr lang="en-US" altLang="en-US" sz="2600" smtClean="0"/>
              <a:t>No planar foliation in the pluton</a:t>
            </a:r>
          </a:p>
          <a:p>
            <a:pPr eaLnBrk="1" hangingPunct="1">
              <a:lnSpc>
                <a:spcPct val="80000"/>
              </a:lnSpc>
            </a:pPr>
            <a:r>
              <a:rPr lang="en-US" altLang="en-US" sz="2600" smtClean="0"/>
              <a:t>Plutons are often associated with volcanoes of the same age</a:t>
            </a:r>
          </a:p>
          <a:p>
            <a:pPr eaLnBrk="1" hangingPunct="1">
              <a:lnSpc>
                <a:spcPct val="80000"/>
              </a:lnSpc>
            </a:pPr>
            <a:r>
              <a:rPr lang="en-US" altLang="en-US" sz="2600" smtClean="0"/>
              <a:t>Top of pluton penetrates the roof rocks irregularly</a:t>
            </a:r>
          </a:p>
          <a:p>
            <a:pPr eaLnBrk="1" hangingPunct="1">
              <a:lnSpc>
                <a:spcPct val="80000"/>
              </a:lnSpc>
            </a:pPr>
            <a:r>
              <a:rPr lang="en-US" altLang="en-US" sz="2600" smtClean="0"/>
              <a:t>Generally post-tectonic</a:t>
            </a:r>
          </a:p>
          <a:p>
            <a:pPr eaLnBrk="1" hangingPunct="1">
              <a:lnSpc>
                <a:spcPct val="80000"/>
              </a:lnSpc>
            </a:pPr>
            <a:r>
              <a:rPr lang="en-US" altLang="en-US" sz="2600" smtClean="0"/>
              <a:t>Most epizonal plutons are small (stocks)</a:t>
            </a:r>
          </a:p>
          <a:p>
            <a:pPr eaLnBrk="1" hangingPunct="1">
              <a:lnSpc>
                <a:spcPct val="80000"/>
              </a:lnSpc>
            </a:pPr>
            <a:r>
              <a:rPr lang="en-US" altLang="en-US" sz="2600" smtClean="0"/>
              <a:t>Petrofabrics are isotropic, except for shear against wall rock</a:t>
            </a:r>
          </a:p>
          <a:p>
            <a:pPr eaLnBrk="1" hangingPunct="1">
              <a:lnSpc>
                <a:spcPct val="80000"/>
              </a:lnSpc>
            </a:pPr>
            <a:r>
              <a:rPr lang="en-US" altLang="en-US" sz="2600" b="1" smtClean="0"/>
              <a:t>Miarolitic</a:t>
            </a:r>
            <a:r>
              <a:rPr lang="en-US" altLang="en-US" sz="2600" smtClean="0"/>
              <a:t> cavities are common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err="1" smtClean="0"/>
              <a:t>Miarolitic</a:t>
            </a:r>
            <a:r>
              <a:rPr lang="en-US" dirty="0" smtClean="0"/>
              <a:t> Cavity Photos</a:t>
            </a:r>
            <a:endParaRPr lang="en-US" dirty="0"/>
          </a:p>
        </p:txBody>
      </p:sp>
      <p:pic>
        <p:nvPicPr>
          <p:cNvPr id="13" name="Online Image Placeholder 12"/>
          <p:cNvPicPr>
            <a:picLocks noGrp="1" noChangeAspect="1"/>
          </p:cNvPicPr>
          <p:nvPr>
            <p:ph type="clipArt" sz="half" idx="1"/>
          </p:nvPr>
        </p:nvPicPr>
        <p:blipFill>
          <a:blip r:embed="rId3">
            <a:extLst>
              <a:ext uri="{28A0092B-C50C-407E-A947-70E740481C1C}">
                <a14:useLocalDpi xmlns:a14="http://schemas.microsoft.com/office/drawing/2010/main" val="0"/>
              </a:ext>
            </a:extLst>
          </a:blip>
          <a:stretch>
            <a:fillRect/>
          </a:stretch>
        </p:blipFill>
        <p:spPr>
          <a:xfrm>
            <a:off x="685800" y="2673068"/>
            <a:ext cx="3826935" cy="2743200"/>
          </a:xfrm>
        </p:spPr>
      </p:pic>
      <p:sp>
        <p:nvSpPr>
          <p:cNvPr id="4" name="Slide Number Placeholder 3"/>
          <p:cNvSpPr>
            <a:spLocks noGrp="1"/>
          </p:cNvSpPr>
          <p:nvPr>
            <p:ph type="sldNum" sz="quarter" idx="12"/>
          </p:nvPr>
        </p:nvSpPr>
        <p:spPr/>
        <p:txBody>
          <a:bodyPr/>
          <a:lstStyle/>
          <a:p>
            <a:fld id="{79A8FB69-E672-4E55-AB34-F8CAEF32D741}" type="slidenum">
              <a:rPr lang="en-US" altLang="en-US" smtClean="0"/>
              <a:pPr/>
              <a:t>53</a:t>
            </a:fld>
            <a:endParaRPr lang="en-US" alt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178" y="2673068"/>
            <a:ext cx="3650043" cy="2743200"/>
          </a:xfrm>
          <a:prstGeom prst="rect">
            <a:avLst/>
          </a:prstGeom>
        </p:spPr>
      </p:pic>
      <p:sp>
        <p:nvSpPr>
          <p:cNvPr id="17" name="TextBox 16"/>
          <p:cNvSpPr txBox="1"/>
          <p:nvPr/>
        </p:nvSpPr>
        <p:spPr>
          <a:xfrm>
            <a:off x="1066800" y="5791200"/>
            <a:ext cx="1053494" cy="461665"/>
          </a:xfrm>
          <a:prstGeom prst="rect">
            <a:avLst/>
          </a:prstGeom>
          <a:noFill/>
        </p:spPr>
        <p:txBody>
          <a:bodyPr wrap="none" rtlCol="0">
            <a:spAutoFit/>
          </a:bodyPr>
          <a:lstStyle/>
          <a:p>
            <a:r>
              <a:rPr lang="en-US" dirty="0" err="1" smtClean="0"/>
              <a:t>Elbaite</a:t>
            </a:r>
            <a:endParaRPr lang="en-US" dirty="0"/>
          </a:p>
        </p:txBody>
      </p:sp>
      <p:sp>
        <p:nvSpPr>
          <p:cNvPr id="18" name="TextBox 17"/>
          <p:cNvSpPr txBox="1"/>
          <p:nvPr/>
        </p:nvSpPr>
        <p:spPr>
          <a:xfrm>
            <a:off x="5105400" y="5786735"/>
            <a:ext cx="1021433" cy="461665"/>
          </a:xfrm>
          <a:prstGeom prst="rect">
            <a:avLst/>
          </a:prstGeom>
          <a:noFill/>
        </p:spPr>
        <p:txBody>
          <a:bodyPr wrap="none" rtlCol="0">
            <a:spAutoFit/>
          </a:bodyPr>
          <a:lstStyle/>
          <a:p>
            <a:r>
              <a:rPr lang="en-US" dirty="0" smtClean="0"/>
              <a:t>Quartz</a:t>
            </a:r>
            <a:endParaRPr lang="en-US" dirty="0"/>
          </a:p>
        </p:txBody>
      </p:sp>
    </p:spTree>
    <p:extLst>
      <p:ext uri="{BB962C8B-B14F-4D97-AF65-F5344CB8AC3E}">
        <p14:creationId xmlns:p14="http://schemas.microsoft.com/office/powerpoint/2010/main" val="36930079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87690122-205F-42B2-8C2B-D20870D7EE8D}" type="slidenum">
              <a:rPr lang="en-US" altLang="en-US" sz="1400"/>
              <a:pPr eaLnBrk="1" hangingPunct="1">
                <a:spcBef>
                  <a:spcPct val="0"/>
                </a:spcBef>
                <a:buFontTx/>
                <a:buNone/>
              </a:pPr>
              <a:t>54</a:t>
            </a:fld>
            <a:endParaRPr lang="en-US" altLang="en-US" sz="1400"/>
          </a:p>
        </p:txBody>
      </p:sp>
      <p:sp>
        <p:nvSpPr>
          <p:cNvPr id="51203" name="Rectangle 2"/>
          <p:cNvSpPr>
            <a:spLocks noGrp="1" noChangeArrowheads="1"/>
          </p:cNvSpPr>
          <p:nvPr>
            <p:ph type="title"/>
          </p:nvPr>
        </p:nvSpPr>
        <p:spPr/>
        <p:txBody>
          <a:bodyPr/>
          <a:lstStyle/>
          <a:p>
            <a:pPr eaLnBrk="1" hangingPunct="1"/>
            <a:r>
              <a:rPr lang="en-US" altLang="en-US" smtClean="0"/>
              <a:t>Mesozone Characteristics</a:t>
            </a:r>
          </a:p>
        </p:txBody>
      </p:sp>
      <p:sp>
        <p:nvSpPr>
          <p:cNvPr id="51204" name="Rectangle 3"/>
          <p:cNvSpPr>
            <a:spLocks noGrp="1" noChangeArrowheads="1"/>
          </p:cNvSpPr>
          <p:nvPr>
            <p:ph type="body" idx="1"/>
          </p:nvPr>
        </p:nvSpPr>
        <p:spPr>
          <a:xfrm>
            <a:off x="381000" y="1981200"/>
            <a:ext cx="8458200" cy="4114800"/>
          </a:xfrm>
        </p:spPr>
        <p:txBody>
          <a:bodyPr/>
          <a:lstStyle/>
          <a:p>
            <a:pPr eaLnBrk="1" hangingPunct="1">
              <a:lnSpc>
                <a:spcPct val="80000"/>
              </a:lnSpc>
            </a:pPr>
            <a:r>
              <a:rPr lang="en-US" altLang="en-US" sz="2600" smtClean="0"/>
              <a:t>Partially concordant, partially discordant, contacts sharp to gradational</a:t>
            </a:r>
          </a:p>
          <a:p>
            <a:pPr eaLnBrk="1" hangingPunct="1">
              <a:lnSpc>
                <a:spcPct val="80000"/>
              </a:lnSpc>
            </a:pPr>
            <a:r>
              <a:rPr lang="en-US" altLang="en-US" sz="2600" smtClean="0"/>
              <a:t>Country rock 300-500</a:t>
            </a:r>
            <a:r>
              <a:rPr lang="en-US" altLang="en-US" sz="2600" smtClean="0">
                <a:cs typeface="Times New Roman" panose="02020603050405020304" pitchFamily="18" charset="0"/>
              </a:rPr>
              <a:t>°</a:t>
            </a:r>
            <a:r>
              <a:rPr lang="en-US" altLang="en-US" sz="2600" smtClean="0"/>
              <a:t>C</a:t>
            </a:r>
          </a:p>
          <a:p>
            <a:pPr eaLnBrk="1" hangingPunct="1">
              <a:lnSpc>
                <a:spcPct val="80000"/>
              </a:lnSpc>
            </a:pPr>
            <a:r>
              <a:rPr lang="en-US" altLang="en-US" sz="2600" smtClean="0"/>
              <a:t>Low grade regional metamorphism</a:t>
            </a:r>
          </a:p>
          <a:p>
            <a:pPr eaLnBrk="1" hangingPunct="1">
              <a:lnSpc>
                <a:spcPct val="80000"/>
              </a:lnSpc>
            </a:pPr>
            <a:r>
              <a:rPr lang="en-US" altLang="en-US" sz="2600" smtClean="0"/>
              <a:t>Planar foliation, sometimes with lineation, is generally present, especially near the contact</a:t>
            </a:r>
          </a:p>
          <a:p>
            <a:pPr eaLnBrk="1" hangingPunct="1">
              <a:lnSpc>
                <a:spcPct val="80000"/>
              </a:lnSpc>
            </a:pPr>
            <a:r>
              <a:rPr lang="en-US" altLang="en-US" sz="2600" smtClean="0"/>
              <a:t>Contact metamorphic aureole is usually present</a:t>
            </a:r>
          </a:p>
          <a:p>
            <a:pPr eaLnBrk="1" hangingPunct="1">
              <a:lnSpc>
                <a:spcPct val="80000"/>
              </a:lnSpc>
            </a:pPr>
            <a:r>
              <a:rPr lang="en-US" altLang="en-US" sz="2600" smtClean="0"/>
              <a:t>No relation to volcanoes	</a:t>
            </a:r>
          </a:p>
          <a:p>
            <a:pPr eaLnBrk="1" hangingPunct="1">
              <a:lnSpc>
                <a:spcPct val="80000"/>
              </a:lnSpc>
            </a:pPr>
            <a:r>
              <a:rPr lang="en-US" altLang="en-US" sz="2600" smtClean="0"/>
              <a:t>No chilled border zone (or very minor)</a:t>
            </a:r>
          </a:p>
          <a:p>
            <a:pPr eaLnBrk="1" hangingPunct="1">
              <a:lnSpc>
                <a:spcPct val="80000"/>
              </a:lnSpc>
            </a:pPr>
            <a:r>
              <a:rPr lang="en-US" altLang="en-US" sz="2600" smtClean="0"/>
              <a:t>Most major batholiths are mesozonic</a:t>
            </a:r>
          </a:p>
          <a:p>
            <a:pPr eaLnBrk="1" hangingPunct="1">
              <a:lnSpc>
                <a:spcPct val="80000"/>
              </a:lnSpc>
            </a:pPr>
            <a:r>
              <a:rPr lang="en-US" altLang="en-US" sz="2600" smtClean="0"/>
              <a:t>Generally late stage syn-tectonic, or post-tectonic</a:t>
            </a:r>
          </a:p>
          <a:p>
            <a:pPr eaLnBrk="1" hangingPunct="1">
              <a:lnSpc>
                <a:spcPct val="80000"/>
              </a:lnSpc>
            </a:pPr>
            <a:r>
              <a:rPr lang="en-US" altLang="en-US" sz="2600" smtClean="0"/>
              <a:t>Spotted slates and phyllites are common</a:t>
            </a:r>
          </a:p>
          <a:p>
            <a:pPr eaLnBrk="1" hangingPunct="1">
              <a:lnSpc>
                <a:spcPct val="80000"/>
              </a:lnSpc>
            </a:pPr>
            <a:endParaRPr lang="en-US" altLang="en-US" sz="2600" smtClean="0"/>
          </a:p>
          <a:p>
            <a:pPr eaLnBrk="1" hangingPunct="1">
              <a:lnSpc>
                <a:spcPct val="80000"/>
              </a:lnSpc>
            </a:pPr>
            <a:endParaRPr lang="en-US" altLang="en-US" sz="26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355BC45F-063E-4925-AEEB-6B33B6A04ABE}" type="slidenum">
              <a:rPr lang="en-US" altLang="en-US" sz="1400"/>
              <a:pPr eaLnBrk="1" hangingPunct="1">
                <a:spcBef>
                  <a:spcPct val="0"/>
                </a:spcBef>
                <a:buFontTx/>
                <a:buNone/>
              </a:pPr>
              <a:t>55</a:t>
            </a:fld>
            <a:endParaRPr lang="en-US" altLang="en-US" sz="1400"/>
          </a:p>
        </p:txBody>
      </p:sp>
      <p:sp>
        <p:nvSpPr>
          <p:cNvPr id="52227" name="Rectangle 2"/>
          <p:cNvSpPr>
            <a:spLocks noGrp="1" noChangeArrowheads="1"/>
          </p:cNvSpPr>
          <p:nvPr>
            <p:ph type="title"/>
          </p:nvPr>
        </p:nvSpPr>
        <p:spPr>
          <a:xfrm>
            <a:off x="609600" y="0"/>
            <a:ext cx="7772400" cy="1143000"/>
          </a:xfrm>
        </p:spPr>
        <p:txBody>
          <a:bodyPr/>
          <a:lstStyle/>
          <a:p>
            <a:pPr eaLnBrk="1" hangingPunct="1"/>
            <a:r>
              <a:rPr lang="en-US" altLang="en-US" smtClean="0"/>
              <a:t>Catazone Characteristics</a:t>
            </a:r>
          </a:p>
        </p:txBody>
      </p:sp>
      <p:sp>
        <p:nvSpPr>
          <p:cNvPr id="52228" name="Rectangle 3"/>
          <p:cNvSpPr>
            <a:spLocks noGrp="1" noChangeArrowheads="1"/>
          </p:cNvSpPr>
          <p:nvPr>
            <p:ph type="body" idx="1"/>
          </p:nvPr>
        </p:nvSpPr>
        <p:spPr>
          <a:xfrm>
            <a:off x="0" y="1143000"/>
            <a:ext cx="9144000" cy="4114800"/>
          </a:xfrm>
        </p:spPr>
        <p:txBody>
          <a:bodyPr/>
          <a:lstStyle/>
          <a:p>
            <a:pPr eaLnBrk="1" hangingPunct="1">
              <a:lnSpc>
                <a:spcPct val="80000"/>
              </a:lnSpc>
            </a:pPr>
            <a:r>
              <a:rPr lang="en-US" altLang="en-US" sz="2500" dirty="0" smtClean="0"/>
              <a:t>Concordant - country rocks ductile; sheared and rotated until they are parallel</a:t>
            </a:r>
          </a:p>
          <a:p>
            <a:pPr eaLnBrk="1" hangingPunct="1">
              <a:lnSpc>
                <a:spcPct val="80000"/>
              </a:lnSpc>
            </a:pPr>
            <a:r>
              <a:rPr lang="en-US" altLang="en-US" sz="2500" dirty="0" smtClean="0"/>
              <a:t>Depth of emplacement &gt; 10 km</a:t>
            </a:r>
          </a:p>
          <a:p>
            <a:pPr eaLnBrk="1" hangingPunct="1">
              <a:lnSpc>
                <a:spcPct val="80000"/>
              </a:lnSpc>
            </a:pPr>
            <a:r>
              <a:rPr lang="en-US" altLang="en-US" sz="2500" dirty="0" smtClean="0"/>
              <a:t>Country rock 450-600</a:t>
            </a:r>
            <a:r>
              <a:rPr lang="en-US" altLang="en-US" sz="2500" dirty="0" smtClean="0">
                <a:cs typeface="Times New Roman" panose="02020603050405020304" pitchFamily="18" charset="0"/>
              </a:rPr>
              <a:t>°</a:t>
            </a:r>
            <a:r>
              <a:rPr lang="en-US" altLang="en-US" sz="2500" dirty="0" smtClean="0"/>
              <a:t>C</a:t>
            </a:r>
          </a:p>
          <a:p>
            <a:pPr eaLnBrk="1" hangingPunct="1">
              <a:lnSpc>
                <a:spcPct val="80000"/>
              </a:lnSpc>
            </a:pPr>
            <a:r>
              <a:rPr lang="en-US" altLang="en-US" sz="2500" dirty="0" smtClean="0"/>
              <a:t>More extensive regional metamorphism</a:t>
            </a:r>
          </a:p>
          <a:p>
            <a:pPr eaLnBrk="1" hangingPunct="1">
              <a:lnSpc>
                <a:spcPct val="80000"/>
              </a:lnSpc>
            </a:pPr>
            <a:r>
              <a:rPr lang="en-US" altLang="en-US" sz="2500" dirty="0" smtClean="0"/>
              <a:t>Gneissic foliation common</a:t>
            </a:r>
          </a:p>
          <a:p>
            <a:pPr eaLnBrk="1" hangingPunct="1">
              <a:lnSpc>
                <a:spcPct val="80000"/>
              </a:lnSpc>
            </a:pPr>
            <a:r>
              <a:rPr lang="en-US" altLang="en-US" sz="2500" dirty="0" smtClean="0"/>
              <a:t>No noticeable contact metamorphism </a:t>
            </a:r>
          </a:p>
          <a:p>
            <a:pPr eaLnBrk="1" hangingPunct="1">
              <a:lnSpc>
                <a:spcPct val="80000"/>
              </a:lnSpc>
            </a:pPr>
            <a:r>
              <a:rPr lang="en-US" altLang="en-US" sz="2500" dirty="0" smtClean="0"/>
              <a:t>Plutons are </a:t>
            </a:r>
            <a:r>
              <a:rPr lang="en-US" altLang="en-US" sz="2500" dirty="0" err="1" smtClean="0"/>
              <a:t>syn</a:t>
            </a:r>
            <a:r>
              <a:rPr lang="en-US" altLang="en-US" sz="2500" dirty="0" smtClean="0"/>
              <a:t>-tectonic</a:t>
            </a:r>
          </a:p>
          <a:p>
            <a:pPr eaLnBrk="1" hangingPunct="1">
              <a:lnSpc>
                <a:spcPct val="80000"/>
              </a:lnSpc>
            </a:pPr>
            <a:r>
              <a:rPr lang="en-US" altLang="en-US" sz="2500" dirty="0" smtClean="0"/>
              <a:t>Gradational contacts</a:t>
            </a:r>
          </a:p>
          <a:p>
            <a:pPr eaLnBrk="1" hangingPunct="1">
              <a:lnSpc>
                <a:spcPct val="80000"/>
              </a:lnSpc>
            </a:pPr>
            <a:r>
              <a:rPr lang="en-US" altLang="en-US" sz="2500" dirty="0" smtClean="0"/>
              <a:t>No chilled borders</a:t>
            </a:r>
          </a:p>
          <a:p>
            <a:pPr eaLnBrk="1" hangingPunct="1">
              <a:lnSpc>
                <a:spcPct val="80000"/>
              </a:lnSpc>
            </a:pPr>
            <a:r>
              <a:rPr lang="en-US" altLang="en-US" sz="2500" dirty="0" smtClean="0"/>
              <a:t>Internal fabric of pluton is often foliated, and foliation passes into country rock - makes recognition of the plutonic rock as igneous difficult</a:t>
            </a:r>
          </a:p>
          <a:p>
            <a:pPr eaLnBrk="1" hangingPunct="1">
              <a:lnSpc>
                <a:spcPct val="80000"/>
              </a:lnSpc>
            </a:pPr>
            <a:r>
              <a:rPr lang="en-US" altLang="en-US" sz="2500" dirty="0" smtClean="0"/>
              <a:t>Partial melting of country rock at depth can produce </a:t>
            </a:r>
            <a:r>
              <a:rPr lang="en-US" altLang="en-US" sz="2500" dirty="0" err="1" smtClean="0"/>
              <a:t>catazonic</a:t>
            </a:r>
            <a:r>
              <a:rPr lang="en-US" altLang="en-US" sz="2500" dirty="0" smtClean="0"/>
              <a:t> plutons</a:t>
            </a:r>
          </a:p>
          <a:p>
            <a:pPr eaLnBrk="1" hangingPunct="1">
              <a:lnSpc>
                <a:spcPct val="80000"/>
              </a:lnSpc>
            </a:pPr>
            <a:endParaRPr lang="en-US" altLang="en-US" sz="2500"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0A95488-58E2-4E8B-B7DB-EB045B7EC3E6}" type="slidenum">
              <a:rPr lang="en-US" altLang="en-US" sz="1400"/>
              <a:pPr eaLnBrk="1" hangingPunct="1">
                <a:spcBef>
                  <a:spcPct val="0"/>
                </a:spcBef>
                <a:buFontTx/>
                <a:buNone/>
              </a:pPr>
              <a:t>56</a:t>
            </a:fld>
            <a:endParaRPr lang="en-US" altLang="en-US" sz="1400"/>
          </a:p>
        </p:txBody>
      </p:sp>
      <p:sp>
        <p:nvSpPr>
          <p:cNvPr id="53251" name="Rectangle 2"/>
          <p:cNvSpPr>
            <a:spLocks noGrp="1" noChangeArrowheads="1"/>
          </p:cNvSpPr>
          <p:nvPr>
            <p:ph type="title"/>
          </p:nvPr>
        </p:nvSpPr>
        <p:spPr>
          <a:xfrm>
            <a:off x="4495800" y="609600"/>
            <a:ext cx="3962400" cy="1143000"/>
          </a:xfrm>
        </p:spPr>
        <p:txBody>
          <a:bodyPr/>
          <a:lstStyle/>
          <a:p>
            <a:pPr eaLnBrk="1" hangingPunct="1"/>
            <a:r>
              <a:rPr lang="en-US" altLang="en-US" smtClean="0"/>
              <a:t>Tuolumne Intrusive Series</a:t>
            </a:r>
          </a:p>
        </p:txBody>
      </p:sp>
      <p:pic>
        <p:nvPicPr>
          <p:cNvPr id="53252" name="Picture 7" descr="Fig 4-32"/>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0" y="457200"/>
            <a:ext cx="44989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8"/>
          <p:cNvSpPr>
            <a:spLocks noChangeArrowheads="1"/>
          </p:cNvSpPr>
          <p:nvPr/>
        </p:nvSpPr>
        <p:spPr bwMode="auto">
          <a:xfrm>
            <a:off x="4648200" y="1981200"/>
            <a:ext cx="4191000" cy="4191000"/>
          </a:xfrm>
          <a:prstGeom prst="rect">
            <a:avLst/>
          </a:prstGeom>
          <a:noFill/>
          <a:ln w="9525">
            <a:noFill/>
            <a:miter lim="800000"/>
            <a:headEnd/>
            <a:tailEnd/>
          </a:ln>
          <a:effectLst/>
        </p:spPr>
        <p:txBody>
          <a:bodyPr/>
          <a:lstStyle/>
          <a:p>
            <a:pPr>
              <a:spcBef>
                <a:spcPct val="20000"/>
              </a:spcBef>
              <a:buClr>
                <a:srgbClr val="00CC00"/>
              </a:buClr>
              <a:buSzPct val="50000"/>
              <a:buFont typeface="Monotype Sorts" pitchFamily="2" charset="2"/>
              <a:buNone/>
              <a:defRPr/>
            </a:pPr>
            <a:r>
              <a:rPr lang="en-US" sz="1600" b="1" dirty="0">
                <a:cs typeface="Times New Roman" pitchFamily="18" charset="0"/>
              </a:rPr>
              <a:t>Figure 4.32</a:t>
            </a:r>
            <a:r>
              <a:rPr lang="en-US" sz="1600" dirty="0">
                <a:cs typeface="Times New Roman" pitchFamily="18" charset="0"/>
              </a:rPr>
              <a:t>. Developmental sequence of intrusions composing the Tuolumne Intrusive Series (after Bateman and Chappell, 1979), </a:t>
            </a:r>
            <a:r>
              <a:rPr lang="en-US" sz="1600" i="1" dirty="0">
                <a:cs typeface="Times New Roman" pitchFamily="18" charset="0"/>
              </a:rPr>
              <a:t>Geol. Soc. Amer. Bull.</a:t>
            </a:r>
            <a:r>
              <a:rPr lang="en-US" sz="1600" dirty="0">
                <a:cs typeface="Times New Roman" pitchFamily="18" charset="0"/>
              </a:rPr>
              <a:t>, </a:t>
            </a:r>
            <a:r>
              <a:rPr lang="en-US" sz="1600" b="1" dirty="0">
                <a:cs typeface="Times New Roman" pitchFamily="18" charset="0"/>
              </a:rPr>
              <a:t>90</a:t>
            </a:r>
            <a:r>
              <a:rPr lang="en-US" sz="1600" dirty="0">
                <a:cs typeface="Times New Roman" pitchFamily="18" charset="0"/>
              </a:rPr>
              <a:t>, 465-482. </a:t>
            </a:r>
          </a:p>
          <a:p>
            <a:pPr marL="173038" indent="-173038">
              <a:spcBef>
                <a:spcPct val="20000"/>
              </a:spcBef>
              <a:buClr>
                <a:srgbClr val="00CC00"/>
              </a:buClr>
              <a:buSzPct val="50000"/>
              <a:buFont typeface="Monotype Sorts" pitchFamily="2" charset="2"/>
              <a:buNone/>
              <a:defRPr/>
            </a:pPr>
            <a:r>
              <a:rPr lang="en-US" sz="1600" b="1" dirty="0">
                <a:cs typeface="Times New Roman" pitchFamily="18" charset="0"/>
              </a:rPr>
              <a:t>a.</a:t>
            </a:r>
            <a:r>
              <a:rPr lang="en-US" sz="1600" dirty="0">
                <a:cs typeface="Times New Roman" pitchFamily="18" charset="0"/>
              </a:rPr>
              <a:t> Original intrusion and solidification of marginal quartz diorite. </a:t>
            </a:r>
          </a:p>
          <a:p>
            <a:pPr marL="173038" indent="-173038">
              <a:spcBef>
                <a:spcPct val="20000"/>
              </a:spcBef>
              <a:buClr>
                <a:srgbClr val="00CC00"/>
              </a:buClr>
              <a:buSzPct val="50000"/>
              <a:buFont typeface="Monotype Sorts" pitchFamily="2" charset="2"/>
              <a:buNone/>
              <a:defRPr/>
            </a:pPr>
            <a:r>
              <a:rPr lang="en-US" sz="1600" b="1" dirty="0">
                <a:cs typeface="Times New Roman" pitchFamily="18" charset="0"/>
              </a:rPr>
              <a:t>b.</a:t>
            </a:r>
            <a:r>
              <a:rPr lang="en-US" sz="1600" dirty="0">
                <a:cs typeface="Times New Roman" pitchFamily="18" charset="0"/>
              </a:rPr>
              <a:t> Surge of magma followed by solidification of Half Dome </a:t>
            </a:r>
            <a:r>
              <a:rPr lang="en-US" sz="1600" dirty="0" err="1">
                <a:cs typeface="Times New Roman" pitchFamily="18" charset="0"/>
              </a:rPr>
              <a:t>Granodiorite</a:t>
            </a:r>
            <a:r>
              <a:rPr lang="en-US" sz="1600" dirty="0">
                <a:cs typeface="Times New Roman" pitchFamily="18" charset="0"/>
              </a:rPr>
              <a:t>. </a:t>
            </a:r>
          </a:p>
          <a:p>
            <a:pPr marL="173038" indent="-173038">
              <a:spcBef>
                <a:spcPct val="20000"/>
              </a:spcBef>
              <a:buClr>
                <a:srgbClr val="00CC00"/>
              </a:buClr>
              <a:buSzPct val="50000"/>
              <a:buFont typeface="Monotype Sorts" pitchFamily="2" charset="2"/>
              <a:buNone/>
              <a:defRPr/>
            </a:pPr>
            <a:r>
              <a:rPr lang="en-US" sz="1600" b="1" dirty="0">
                <a:cs typeface="Times New Roman" pitchFamily="18" charset="0"/>
              </a:rPr>
              <a:t>c.</a:t>
            </a:r>
            <a:r>
              <a:rPr lang="en-US" sz="1600" dirty="0">
                <a:cs typeface="Times New Roman" pitchFamily="18" charset="0"/>
              </a:rPr>
              <a:t> Second surge of magma followed by solidification of </a:t>
            </a:r>
            <a:r>
              <a:rPr lang="en-US" sz="1600" dirty="0" err="1">
                <a:cs typeface="Times New Roman" pitchFamily="18" charset="0"/>
              </a:rPr>
              <a:t>porphyritic</a:t>
            </a:r>
            <a:r>
              <a:rPr lang="en-US" sz="1600" dirty="0">
                <a:cs typeface="Times New Roman" pitchFamily="18" charset="0"/>
              </a:rPr>
              <a:t> </a:t>
            </a:r>
            <a:r>
              <a:rPr lang="en-US" sz="1600" dirty="0" err="1">
                <a:cs typeface="Times New Roman" pitchFamily="18" charset="0"/>
              </a:rPr>
              <a:t>facies</a:t>
            </a:r>
            <a:r>
              <a:rPr lang="en-US" sz="1600" dirty="0">
                <a:cs typeface="Times New Roman" pitchFamily="18" charset="0"/>
              </a:rPr>
              <a:t> of Half Dome </a:t>
            </a:r>
            <a:r>
              <a:rPr lang="en-US" sz="1600" dirty="0" err="1">
                <a:cs typeface="Times New Roman" pitchFamily="18" charset="0"/>
              </a:rPr>
              <a:t>Granodiorite</a:t>
            </a:r>
            <a:r>
              <a:rPr lang="en-US" sz="1600" dirty="0">
                <a:cs typeface="Times New Roman" pitchFamily="18" charset="0"/>
              </a:rPr>
              <a:t>. </a:t>
            </a:r>
          </a:p>
          <a:p>
            <a:pPr marL="173038" indent="-173038">
              <a:spcBef>
                <a:spcPct val="20000"/>
              </a:spcBef>
              <a:buClr>
                <a:srgbClr val="00CC00"/>
              </a:buClr>
              <a:buSzPct val="50000"/>
              <a:buFont typeface="Monotype Sorts" pitchFamily="2" charset="2"/>
              <a:buNone/>
              <a:defRPr/>
            </a:pPr>
            <a:r>
              <a:rPr lang="en-US" sz="1600" b="1" dirty="0">
                <a:cs typeface="Times New Roman" pitchFamily="18" charset="0"/>
              </a:rPr>
              <a:t>d.</a:t>
            </a:r>
            <a:r>
              <a:rPr lang="en-US" sz="1600" dirty="0">
                <a:cs typeface="Times New Roman" pitchFamily="18" charset="0"/>
              </a:rPr>
              <a:t> Third surge of magma followed by solidification of Cathedral Peak </a:t>
            </a:r>
            <a:r>
              <a:rPr lang="en-US" sz="1600" dirty="0" err="1">
                <a:cs typeface="Times New Roman" pitchFamily="18" charset="0"/>
              </a:rPr>
              <a:t>Granodiorite</a:t>
            </a:r>
            <a:r>
              <a:rPr lang="en-US" sz="1600" dirty="0">
                <a:cs typeface="Times New Roman" pitchFamily="18" charset="0"/>
              </a:rPr>
              <a:t> and final emplacement of Johnson Granite Porphyry. </a:t>
            </a:r>
          </a:p>
          <a:p>
            <a:pPr eaLnBrk="0" hangingPunct="0">
              <a:spcBef>
                <a:spcPct val="20000"/>
              </a:spcBef>
              <a:buClr>
                <a:srgbClr val="00CC00"/>
              </a:buClr>
              <a:buSzPct val="50000"/>
              <a:buFont typeface="Monotype Sorts" pitchFamily="2" charset="2"/>
              <a:buNone/>
              <a:defRPr/>
            </a:pPr>
            <a:endParaRPr lang="en-US" sz="1800" dirty="0">
              <a:effectLst>
                <a:outerShdw blurRad="38100" dist="38100" dir="2700000" algn="tl">
                  <a:srgbClr val="C0C0C0"/>
                </a:outerShdw>
              </a:effectLst>
              <a:latin typeface="Arial"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3CD69D37-AAE4-47F9-8986-4E9228935AF5}" type="slidenum">
              <a:rPr lang="en-US" altLang="en-US" sz="1400"/>
              <a:pPr eaLnBrk="1" hangingPunct="1">
                <a:spcBef>
                  <a:spcPct val="0"/>
                </a:spcBef>
                <a:buFontTx/>
                <a:buNone/>
              </a:pPr>
              <a:t>57</a:t>
            </a:fld>
            <a:endParaRPr lang="en-US" altLang="en-US" sz="1400"/>
          </a:p>
        </p:txBody>
      </p:sp>
      <p:sp>
        <p:nvSpPr>
          <p:cNvPr id="54275" name="Rectangle 2"/>
          <p:cNvSpPr>
            <a:spLocks noGrp="1" noChangeArrowheads="1"/>
          </p:cNvSpPr>
          <p:nvPr>
            <p:ph type="title"/>
          </p:nvPr>
        </p:nvSpPr>
        <p:spPr>
          <a:xfrm>
            <a:off x="5486400" y="533400"/>
            <a:ext cx="3657600" cy="1143000"/>
          </a:xfrm>
        </p:spPr>
        <p:txBody>
          <a:bodyPr/>
          <a:lstStyle/>
          <a:p>
            <a:pPr eaLnBrk="1" hangingPunct="1"/>
            <a:r>
              <a:rPr lang="en-US" altLang="en-US" smtClean="0"/>
              <a:t>Pluton Emplacement Mechanisms</a:t>
            </a:r>
          </a:p>
        </p:txBody>
      </p:sp>
      <p:pic>
        <p:nvPicPr>
          <p:cNvPr id="54276" name="Picture 7" descr="Fig 4-34"/>
          <p:cNvPicPr>
            <a:picLocks noChangeAspect="1" noChangeArrowheads="1"/>
          </p:cNvPicPr>
          <p:nvPr/>
        </p:nvPicPr>
        <p:blipFill>
          <a:blip r:embed="rId3">
            <a:lum bright="30000" contrast="20000"/>
            <a:extLst>
              <a:ext uri="{28A0092B-C50C-407E-A947-70E740481C1C}">
                <a14:useLocalDpi xmlns:a14="http://schemas.microsoft.com/office/drawing/2010/main" val="0"/>
              </a:ext>
            </a:extLst>
          </a:blip>
          <a:srcRect/>
          <a:stretch>
            <a:fillRect/>
          </a:stretch>
        </p:blipFill>
        <p:spPr bwMode="auto">
          <a:xfrm>
            <a:off x="0" y="1676400"/>
            <a:ext cx="5715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Rectangle 8"/>
          <p:cNvSpPr>
            <a:spLocks noChangeArrowheads="1"/>
          </p:cNvSpPr>
          <p:nvPr/>
        </p:nvSpPr>
        <p:spPr bwMode="auto">
          <a:xfrm>
            <a:off x="6096000" y="2209800"/>
            <a:ext cx="2859088" cy="4648200"/>
          </a:xfrm>
          <a:prstGeom prst="rect">
            <a:avLst/>
          </a:prstGeom>
          <a:noFill/>
          <a:ln w="9525">
            <a:noFill/>
            <a:miter lim="800000"/>
            <a:headEnd/>
            <a:tailEnd/>
          </a:ln>
          <a:effectLst/>
        </p:spPr>
        <p:txBody>
          <a:bodyPr/>
          <a:lstStyle/>
          <a:p>
            <a:pPr eaLnBrk="0" hangingPunct="0">
              <a:spcBef>
                <a:spcPct val="20000"/>
              </a:spcBef>
              <a:buClr>
                <a:srgbClr val="00CC00"/>
              </a:buClr>
              <a:buSzPct val="50000"/>
              <a:buFont typeface="Monotype Sorts" pitchFamily="2" charset="2"/>
              <a:buNone/>
              <a:defRPr/>
            </a:pPr>
            <a:r>
              <a:rPr lang="en-US" sz="1600" b="1">
                <a:effectLst>
                  <a:outerShdw blurRad="38100" dist="38100" dir="2700000" algn="tl">
                    <a:srgbClr val="C0C0C0"/>
                  </a:outerShdw>
                </a:effectLst>
                <a:latin typeface="Arial" charset="0"/>
                <a:cs typeface="Times New Roman" pitchFamily="18" charset="0"/>
              </a:rPr>
              <a:t>Figure 4-34</a:t>
            </a:r>
            <a:r>
              <a:rPr lang="en-US" sz="1600">
                <a:effectLst>
                  <a:outerShdw blurRad="38100" dist="38100" dir="2700000" algn="tl">
                    <a:srgbClr val="C0C0C0"/>
                  </a:outerShdw>
                </a:effectLst>
                <a:latin typeface="Arial" charset="0"/>
                <a:cs typeface="Times New Roman" pitchFamily="18" charset="0"/>
              </a:rPr>
              <a:t>. Diagrammatic illustration of proposed pluton emplacement mechanisms. </a:t>
            </a:r>
            <a:r>
              <a:rPr lang="en-US" sz="1600" b="1">
                <a:effectLst>
                  <a:outerShdw blurRad="38100" dist="38100" dir="2700000" algn="tl">
                    <a:srgbClr val="C0C0C0"/>
                  </a:outerShdw>
                </a:effectLst>
                <a:latin typeface="Arial" charset="0"/>
                <a:cs typeface="Times New Roman" pitchFamily="18" charset="0"/>
              </a:rPr>
              <a:t>1</a:t>
            </a:r>
            <a:r>
              <a:rPr lang="en-US" sz="1600">
                <a:effectLst>
                  <a:outerShdw blurRad="38100" dist="38100" dir="2700000" algn="tl">
                    <a:srgbClr val="C0C0C0"/>
                  </a:outerShdw>
                </a:effectLst>
                <a:latin typeface="Arial" charset="0"/>
                <a:cs typeface="Times New Roman" pitchFamily="18" charset="0"/>
              </a:rPr>
              <a:t>- doming of roof; </a:t>
            </a:r>
            <a:r>
              <a:rPr lang="en-US" sz="1600" b="1">
                <a:effectLst>
                  <a:outerShdw blurRad="38100" dist="38100" dir="2700000" algn="tl">
                    <a:srgbClr val="C0C0C0"/>
                  </a:outerShdw>
                </a:effectLst>
                <a:latin typeface="Arial" charset="0"/>
                <a:cs typeface="Times New Roman" pitchFamily="18" charset="0"/>
              </a:rPr>
              <a:t>2</a:t>
            </a:r>
            <a:r>
              <a:rPr lang="en-US" sz="1600">
                <a:effectLst>
                  <a:outerShdw blurRad="38100" dist="38100" dir="2700000" algn="tl">
                    <a:srgbClr val="C0C0C0"/>
                  </a:outerShdw>
                </a:effectLst>
                <a:latin typeface="Arial" charset="0"/>
                <a:cs typeface="Times New Roman" pitchFamily="18" charset="0"/>
              </a:rPr>
              <a:t>- wall rock assimilation, partial melting, zone melting; </a:t>
            </a:r>
            <a:r>
              <a:rPr lang="en-US" sz="1600" b="1">
                <a:effectLst>
                  <a:outerShdw blurRad="38100" dist="38100" dir="2700000" algn="tl">
                    <a:srgbClr val="C0C0C0"/>
                  </a:outerShdw>
                </a:effectLst>
                <a:latin typeface="Arial" charset="0"/>
                <a:cs typeface="Times New Roman" pitchFamily="18" charset="0"/>
              </a:rPr>
              <a:t>3</a:t>
            </a:r>
            <a:r>
              <a:rPr lang="en-US" sz="1600">
                <a:effectLst>
                  <a:outerShdw blurRad="38100" dist="38100" dir="2700000" algn="tl">
                    <a:srgbClr val="C0C0C0"/>
                  </a:outerShdw>
                </a:effectLst>
                <a:latin typeface="Arial" charset="0"/>
                <a:cs typeface="Times New Roman" pitchFamily="18" charset="0"/>
              </a:rPr>
              <a:t>- stoping; </a:t>
            </a:r>
            <a:r>
              <a:rPr lang="en-US" sz="1600" b="1">
                <a:effectLst>
                  <a:outerShdw blurRad="38100" dist="38100" dir="2700000" algn="tl">
                    <a:srgbClr val="C0C0C0"/>
                  </a:outerShdw>
                </a:effectLst>
                <a:latin typeface="Arial" charset="0"/>
                <a:cs typeface="Times New Roman" pitchFamily="18" charset="0"/>
              </a:rPr>
              <a:t>4</a:t>
            </a:r>
            <a:r>
              <a:rPr lang="en-US" sz="1600">
                <a:effectLst>
                  <a:outerShdw blurRad="38100" dist="38100" dir="2700000" algn="tl">
                    <a:srgbClr val="C0C0C0"/>
                  </a:outerShdw>
                </a:effectLst>
                <a:latin typeface="Arial" charset="0"/>
                <a:cs typeface="Times New Roman" pitchFamily="18" charset="0"/>
              </a:rPr>
              <a:t>- ductile wall rock deformation and wall rock return flow; </a:t>
            </a:r>
            <a:r>
              <a:rPr lang="en-US" sz="1600" b="1">
                <a:effectLst>
                  <a:outerShdw blurRad="38100" dist="38100" dir="2700000" algn="tl">
                    <a:srgbClr val="C0C0C0"/>
                  </a:outerShdw>
                </a:effectLst>
                <a:latin typeface="Arial" charset="0"/>
                <a:cs typeface="Times New Roman" pitchFamily="18" charset="0"/>
              </a:rPr>
              <a:t>5</a:t>
            </a:r>
            <a:r>
              <a:rPr lang="en-US" sz="1600">
                <a:effectLst>
                  <a:outerShdw blurRad="38100" dist="38100" dir="2700000" algn="tl">
                    <a:srgbClr val="C0C0C0"/>
                  </a:outerShdw>
                </a:effectLst>
                <a:latin typeface="Arial" charset="0"/>
                <a:cs typeface="Times New Roman" pitchFamily="18" charset="0"/>
              </a:rPr>
              <a:t>- lateral wall rock displacement by faulting or folding; </a:t>
            </a:r>
            <a:r>
              <a:rPr lang="en-US" sz="1600" b="1">
                <a:effectLst>
                  <a:outerShdw blurRad="38100" dist="38100" dir="2700000" algn="tl">
                    <a:srgbClr val="C0C0C0"/>
                  </a:outerShdw>
                </a:effectLst>
                <a:latin typeface="Arial" charset="0"/>
                <a:cs typeface="Times New Roman" pitchFamily="18" charset="0"/>
              </a:rPr>
              <a:t>6- </a:t>
            </a:r>
            <a:r>
              <a:rPr lang="en-US" sz="1600">
                <a:effectLst>
                  <a:outerShdw blurRad="38100" dist="38100" dir="2700000" algn="tl">
                    <a:srgbClr val="C0C0C0"/>
                  </a:outerShdw>
                </a:effectLst>
                <a:latin typeface="Arial" charset="0"/>
                <a:cs typeface="Times New Roman" pitchFamily="18" charset="0"/>
              </a:rPr>
              <a:t>(and 1)- emplacement into extensional environment. After Paterson </a:t>
            </a:r>
            <a:r>
              <a:rPr lang="en-US" sz="1600" i="1">
                <a:effectLst>
                  <a:outerShdw blurRad="38100" dist="38100" dir="2700000" algn="tl">
                    <a:srgbClr val="C0C0C0"/>
                  </a:outerShdw>
                </a:effectLst>
                <a:latin typeface="Arial" charset="0"/>
                <a:cs typeface="Times New Roman" pitchFamily="18" charset="0"/>
              </a:rPr>
              <a:t>et al</a:t>
            </a:r>
            <a:r>
              <a:rPr lang="en-US" sz="1600">
                <a:effectLst>
                  <a:outerShdw blurRad="38100" dist="38100" dir="2700000" algn="tl">
                    <a:srgbClr val="C0C0C0"/>
                  </a:outerShdw>
                </a:effectLst>
                <a:latin typeface="Arial" charset="0"/>
                <a:cs typeface="Times New Roman" pitchFamily="18" charset="0"/>
              </a:rPr>
              <a:t>. (1991), </a:t>
            </a:r>
            <a:r>
              <a:rPr lang="en-US" sz="1600" i="1">
                <a:effectLst>
                  <a:outerShdw blurRad="38100" dist="38100" dir="2700000" algn="tl">
                    <a:srgbClr val="C0C0C0"/>
                  </a:outerShdw>
                </a:effectLst>
                <a:latin typeface="Arial" charset="0"/>
                <a:cs typeface="Times New Roman" pitchFamily="18" charset="0"/>
              </a:rPr>
              <a:t>Contact Metamorphism. Rev. in Mineralogy</a:t>
            </a:r>
            <a:r>
              <a:rPr lang="en-US" sz="1600">
                <a:effectLst>
                  <a:outerShdw blurRad="38100" dist="38100" dir="2700000" algn="tl">
                    <a:srgbClr val="C0C0C0"/>
                  </a:outerShdw>
                </a:effectLst>
                <a:latin typeface="Arial" charset="0"/>
                <a:cs typeface="Times New Roman" pitchFamily="18" charset="0"/>
              </a:rPr>
              <a:t>, </a:t>
            </a:r>
            <a:r>
              <a:rPr lang="en-US" sz="1600" b="1">
                <a:effectLst>
                  <a:outerShdw blurRad="38100" dist="38100" dir="2700000" algn="tl">
                    <a:srgbClr val="C0C0C0"/>
                  </a:outerShdw>
                </a:effectLst>
                <a:latin typeface="Arial" charset="0"/>
                <a:cs typeface="Times New Roman" pitchFamily="18" charset="0"/>
              </a:rPr>
              <a:t>26</a:t>
            </a:r>
            <a:r>
              <a:rPr lang="en-US" sz="1600">
                <a:effectLst>
                  <a:outerShdw blurRad="38100" dist="38100" dir="2700000" algn="tl">
                    <a:srgbClr val="C0C0C0"/>
                  </a:outerShdw>
                </a:effectLst>
                <a:latin typeface="Arial" charset="0"/>
                <a:cs typeface="Times New Roman" pitchFamily="18" charset="0"/>
              </a:rPr>
              <a:t>, pp. 105-206. © Min. Soc. Amer.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CF780335-B419-403B-89B1-279A02F302E6}" type="slidenum">
              <a:rPr lang="en-US" altLang="en-US" sz="1400"/>
              <a:pPr eaLnBrk="1" hangingPunct="1">
                <a:spcBef>
                  <a:spcPct val="0"/>
                </a:spcBef>
                <a:buFontTx/>
                <a:buNone/>
              </a:pPr>
              <a:t>58</a:t>
            </a:fld>
            <a:endParaRPr lang="en-US" altLang="en-US" sz="1400"/>
          </a:p>
        </p:txBody>
      </p:sp>
      <p:sp>
        <p:nvSpPr>
          <p:cNvPr id="55299" name="Rectangle 2"/>
          <p:cNvSpPr>
            <a:spLocks noGrp="1" noChangeArrowheads="1"/>
          </p:cNvSpPr>
          <p:nvPr>
            <p:ph type="title"/>
          </p:nvPr>
        </p:nvSpPr>
        <p:spPr/>
        <p:txBody>
          <a:bodyPr/>
          <a:lstStyle/>
          <a:p>
            <a:pPr eaLnBrk="1" hangingPunct="1"/>
            <a:r>
              <a:rPr lang="en-US" altLang="en-US" smtClean="0"/>
              <a:t>Lateral Spread of Diapirs</a:t>
            </a:r>
          </a:p>
        </p:txBody>
      </p:sp>
      <p:pic>
        <p:nvPicPr>
          <p:cNvPr id="55300" name="Picture 32" descr="Fig 4-35"/>
          <p:cNvPicPr>
            <a:picLocks noGrp="1" noChangeAspect="1" noChangeArrowheads="1"/>
          </p:cNvPicPr>
          <p:nvPr>
            <p:ph type="clipArt" sz="half" idx="1"/>
          </p:nvPr>
        </p:nvPicPr>
        <p:blipFill>
          <a:blip r:embed="rId3">
            <a:lum bright="30000" contrast="20000"/>
            <a:extLst>
              <a:ext uri="{28A0092B-C50C-407E-A947-70E740481C1C}">
                <a14:useLocalDpi xmlns:a14="http://schemas.microsoft.com/office/drawing/2010/main" val="0"/>
              </a:ext>
            </a:extLst>
          </a:blip>
          <a:srcRect/>
          <a:stretch>
            <a:fillRect/>
          </a:stretch>
        </p:blipFill>
        <p:spPr>
          <a:xfrm>
            <a:off x="1600200" y="1981200"/>
            <a:ext cx="6096000" cy="2868613"/>
          </a:xfrm>
          <a:noFill/>
        </p:spPr>
      </p:pic>
      <p:sp>
        <p:nvSpPr>
          <p:cNvPr id="7" name="Rectangle 6"/>
          <p:cNvSpPr/>
          <p:nvPr/>
        </p:nvSpPr>
        <p:spPr>
          <a:xfrm>
            <a:off x="457200" y="5181600"/>
            <a:ext cx="7848600" cy="1033463"/>
          </a:xfrm>
          <a:prstGeom prst="rect">
            <a:avLst/>
          </a:prstGeom>
        </p:spPr>
        <p:txBody>
          <a:bodyPr>
            <a:spAutoFit/>
          </a:bodyPr>
          <a:lstStyle/>
          <a:p>
            <a:pPr>
              <a:spcBef>
                <a:spcPct val="20000"/>
              </a:spcBef>
              <a:buClr>
                <a:srgbClr val="00CC00"/>
              </a:buClr>
              <a:buSzPct val="50000"/>
              <a:defRPr/>
            </a:pPr>
            <a:r>
              <a:rPr lang="en-US" sz="1400" b="1" dirty="0">
                <a:cs typeface="Times New Roman" pitchFamily="18" charset="0"/>
              </a:rPr>
              <a:t>Figure 4.35</a:t>
            </a:r>
            <a:r>
              <a:rPr lang="en-US" sz="1400" dirty="0">
                <a:cs typeface="Times New Roman" pitchFamily="18" charset="0"/>
              </a:rPr>
              <a:t>. Sketches of </a:t>
            </a:r>
            <a:r>
              <a:rPr lang="en-US" sz="1400" dirty="0" err="1">
                <a:cs typeface="Times New Roman" pitchFamily="18" charset="0"/>
              </a:rPr>
              <a:t>diapirs</a:t>
            </a:r>
            <a:r>
              <a:rPr lang="en-US" sz="1400" dirty="0">
                <a:cs typeface="Times New Roman" pitchFamily="18" charset="0"/>
              </a:rPr>
              <a:t> in soft putty models created in a centrifuge by </a:t>
            </a:r>
            <a:r>
              <a:rPr lang="en-US" sz="1400" dirty="0" err="1">
                <a:cs typeface="Times New Roman" pitchFamily="18" charset="0"/>
              </a:rPr>
              <a:t>Ramberg</a:t>
            </a:r>
            <a:r>
              <a:rPr lang="en-US" sz="1400" dirty="0">
                <a:cs typeface="Times New Roman" pitchFamily="18" charset="0"/>
              </a:rPr>
              <a:t> (1970), In Newell, G., and N. </a:t>
            </a:r>
            <a:r>
              <a:rPr lang="en-US" sz="1400" dirty="0" err="1">
                <a:cs typeface="Times New Roman" pitchFamily="18" charset="0"/>
              </a:rPr>
              <a:t>Rast</a:t>
            </a:r>
            <a:r>
              <a:rPr lang="en-US" sz="1400" dirty="0">
                <a:cs typeface="Times New Roman" pitchFamily="18" charset="0"/>
              </a:rPr>
              <a:t>, (1970) (eds.), </a:t>
            </a:r>
            <a:r>
              <a:rPr lang="en-US" sz="1400" i="1" dirty="0">
                <a:cs typeface="Times New Roman" pitchFamily="18" charset="0"/>
              </a:rPr>
              <a:t>Mechanism of Igneous Intrusion</a:t>
            </a:r>
            <a:r>
              <a:rPr lang="en-US" sz="1400" dirty="0">
                <a:cs typeface="Times New Roman" pitchFamily="18" charset="0"/>
              </a:rPr>
              <a:t>. Liverpool Geol. Soc., Geol. J. Spec. Issue no. </a:t>
            </a:r>
            <a:r>
              <a:rPr lang="en-US" sz="1400" b="1" dirty="0">
                <a:cs typeface="Times New Roman" pitchFamily="18" charset="0"/>
              </a:rPr>
              <a:t>2</a:t>
            </a:r>
            <a:r>
              <a:rPr lang="en-US" sz="1400" dirty="0">
                <a:cs typeface="Times New Roman" pitchFamily="18" charset="0"/>
              </a:rPr>
              <a:t>. </a:t>
            </a:r>
          </a:p>
          <a:p>
            <a:pPr>
              <a:spcBef>
                <a:spcPct val="20000"/>
              </a:spcBef>
              <a:buClr>
                <a:srgbClr val="00CC00"/>
              </a:buClr>
              <a:buSzPct val="50000"/>
              <a:buFont typeface="Monotype Sorts" pitchFamily="2" charset="2"/>
              <a:buNone/>
              <a:defRPr/>
            </a:pPr>
            <a:endParaRPr lang="en-US" sz="1600" dirty="0">
              <a:solidFill>
                <a:schemeClr val="accent4">
                  <a:lumMod val="95000"/>
                  <a:lumOff val="5000"/>
                </a:schemeClr>
              </a:solidFill>
              <a:effectLst>
                <a:outerShdw blurRad="38100" dist="38100" dir="2700000" algn="tl">
                  <a:srgbClr val="000000"/>
                </a:outerShdw>
              </a:effectLst>
              <a:latin typeface="Arial"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039F407F-FF19-4465-8A7E-F764A7AA4539}" type="slidenum">
              <a:rPr lang="en-US" altLang="en-US" sz="1400"/>
              <a:pPr eaLnBrk="1" hangingPunct="1">
                <a:spcBef>
                  <a:spcPct val="0"/>
                </a:spcBef>
                <a:buFontTx/>
                <a:buNone/>
              </a:pPr>
              <a:t>59</a:t>
            </a:fld>
            <a:endParaRPr lang="en-US" altLang="en-US" sz="1400"/>
          </a:p>
        </p:txBody>
      </p:sp>
      <p:sp>
        <p:nvSpPr>
          <p:cNvPr id="56323" name="Rectangle 2"/>
          <p:cNvSpPr>
            <a:spLocks noGrp="1" noChangeArrowheads="1"/>
          </p:cNvSpPr>
          <p:nvPr>
            <p:ph type="title"/>
          </p:nvPr>
        </p:nvSpPr>
        <p:spPr/>
        <p:txBody>
          <a:bodyPr/>
          <a:lstStyle/>
          <a:p>
            <a:pPr eaLnBrk="1" hangingPunct="1"/>
            <a:r>
              <a:rPr lang="en-US" altLang="en-US" smtClean="0"/>
              <a:t>Boulder Batholith, Montana</a:t>
            </a:r>
          </a:p>
        </p:txBody>
      </p:sp>
      <p:pic>
        <p:nvPicPr>
          <p:cNvPr id="56324" name="Picture 6" descr="Fig 4-36"/>
          <p:cNvPicPr>
            <a:picLocks noGrp="1" noChangeAspect="1" noChangeArrowheads="1"/>
          </p:cNvPicPr>
          <p:nvPr>
            <p:ph type="clipArt" sz="half" idx="1"/>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609600" y="2362200"/>
            <a:ext cx="8048625" cy="1143000"/>
          </a:xfrm>
          <a:noFill/>
        </p:spPr>
      </p:pic>
      <p:sp>
        <p:nvSpPr>
          <p:cNvPr id="7" name="Rectangle 6"/>
          <p:cNvSpPr/>
          <p:nvPr/>
        </p:nvSpPr>
        <p:spPr>
          <a:xfrm>
            <a:off x="457200" y="4419600"/>
            <a:ext cx="8229600" cy="917575"/>
          </a:xfrm>
          <a:prstGeom prst="rect">
            <a:avLst/>
          </a:prstGeom>
        </p:spPr>
        <p:txBody>
          <a:bodyPr>
            <a:spAutoFit/>
          </a:bodyPr>
          <a:lstStyle/>
          <a:p>
            <a:pPr>
              <a:spcBef>
                <a:spcPct val="20000"/>
              </a:spcBef>
              <a:buClr>
                <a:srgbClr val="00CC00"/>
              </a:buClr>
              <a:buSzPct val="50000"/>
              <a:defRPr/>
            </a:pPr>
            <a:r>
              <a:rPr lang="en-US" sz="1600" b="1" dirty="0">
                <a:cs typeface="Times New Roman" pitchFamily="18" charset="0"/>
              </a:rPr>
              <a:t>Figure 4.36</a:t>
            </a:r>
            <a:r>
              <a:rPr lang="en-US" sz="1600" dirty="0">
                <a:cs typeface="Times New Roman" pitchFamily="18" charset="0"/>
              </a:rPr>
              <a:t>. Diagrammatic cross section of the Boulder </a:t>
            </a:r>
            <a:r>
              <a:rPr lang="en-US" sz="1600" dirty="0" err="1">
                <a:cs typeface="Times New Roman" pitchFamily="18" charset="0"/>
              </a:rPr>
              <a:t>Batholith</a:t>
            </a:r>
            <a:r>
              <a:rPr lang="en-US" sz="1600" dirty="0">
                <a:cs typeface="Times New Roman" pitchFamily="18" charset="0"/>
              </a:rPr>
              <a:t>, Montana, prior to exposure. After Hamilton and Myers (1967), The nature of batholiths. </a:t>
            </a:r>
            <a:r>
              <a:rPr lang="en-US" sz="1600" i="1" dirty="0">
                <a:cs typeface="Times New Roman" pitchFamily="18" charset="0"/>
              </a:rPr>
              <a:t>USGS Prof. Paper</a:t>
            </a:r>
            <a:r>
              <a:rPr lang="en-US" sz="1600" dirty="0">
                <a:cs typeface="Times New Roman" pitchFamily="18" charset="0"/>
              </a:rPr>
              <a:t>, 554-C, c1-c30. </a:t>
            </a:r>
          </a:p>
          <a:p>
            <a:pPr>
              <a:spcBef>
                <a:spcPct val="20000"/>
              </a:spcBef>
              <a:buClr>
                <a:srgbClr val="00CC00"/>
              </a:buClr>
              <a:buSzPct val="50000"/>
              <a:buFont typeface="Monotype Sorts" pitchFamily="2" charset="2"/>
              <a:buNone/>
              <a:defRPr/>
            </a:pPr>
            <a:endParaRPr lang="en-US" sz="1800" dirty="0">
              <a:solidFill>
                <a:schemeClr val="accent4"/>
              </a:solidFill>
              <a:effectLst>
                <a:outerShdw blurRad="38100" dist="38100" dir="2700000" algn="tl">
                  <a:srgbClr val="000000"/>
                </a:outerShdw>
              </a:effectLst>
              <a:latin typeface="Arial"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C06D81DD-B9B9-4837-B7A8-A9826A566AC9}" type="slidenum">
              <a:rPr lang="en-US" altLang="en-US" sz="1400"/>
              <a:pPr eaLnBrk="1" hangingPunct="1">
                <a:spcBef>
                  <a:spcPct val="0"/>
                </a:spcBef>
                <a:buFontTx/>
                <a:buNone/>
              </a:pPr>
              <a:t>6</a:t>
            </a:fld>
            <a:endParaRPr lang="en-US" altLang="en-US" sz="1400"/>
          </a:p>
        </p:txBody>
      </p:sp>
      <p:sp>
        <p:nvSpPr>
          <p:cNvPr id="7171" name="Rectangle 2"/>
          <p:cNvSpPr>
            <a:spLocks noGrp="1" noChangeArrowheads="1"/>
          </p:cNvSpPr>
          <p:nvPr>
            <p:ph type="title"/>
          </p:nvPr>
        </p:nvSpPr>
        <p:spPr/>
        <p:txBody>
          <a:bodyPr/>
          <a:lstStyle/>
          <a:p>
            <a:pPr eaLnBrk="1" hangingPunct="1"/>
            <a:r>
              <a:rPr lang="en-US" altLang="en-US" smtClean="0"/>
              <a:t>Gases on Molecular Basis</a:t>
            </a:r>
          </a:p>
        </p:txBody>
      </p:sp>
      <p:sp>
        <p:nvSpPr>
          <p:cNvPr id="7172" name="Rectangle 3"/>
          <p:cNvSpPr>
            <a:spLocks noGrp="1" noChangeArrowheads="1"/>
          </p:cNvSpPr>
          <p:nvPr>
            <p:ph type="body" idx="1"/>
          </p:nvPr>
        </p:nvSpPr>
        <p:spPr/>
        <p:txBody>
          <a:bodyPr/>
          <a:lstStyle/>
          <a:p>
            <a:pPr eaLnBrk="1" hangingPunct="1"/>
            <a:r>
              <a:rPr lang="en-US" altLang="en-US" smtClean="0"/>
              <a:t>Albite has a molecular weight of 262 g/mol, while water has a weight of 18 g/mol. </a:t>
            </a:r>
          </a:p>
          <a:p>
            <a:pPr lvl="1" eaLnBrk="1" hangingPunct="1">
              <a:buFont typeface="Wingdings" panose="05000000000000000000" pitchFamily="2" charset="2"/>
              <a:buChar char="§"/>
            </a:pPr>
            <a:r>
              <a:rPr lang="en-US" altLang="en-US" smtClean="0"/>
              <a:t>If a sample has 1 wt. % water, it is one gram of water and 99 grams of albite - On a molecular basis, that is 0.056 moles of water, and 0.38 moles of albite, or 13.3 mol % water </a:t>
            </a:r>
          </a:p>
          <a:p>
            <a:pPr lvl="1" eaLnBrk="1" hangingPunct="1">
              <a:buFont typeface="Wingdings" panose="05000000000000000000" pitchFamily="2" charset="2"/>
              <a:buChar char="§"/>
            </a:pPr>
            <a:r>
              <a:rPr lang="en-US" altLang="en-US" smtClean="0"/>
              <a:t>At 10 wt % water, the number increases to 62 mol % water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CEBB74E0-ACE3-4730-AD59-FADE5785F268}" type="slidenum">
              <a:rPr lang="en-US" altLang="en-US" sz="1400"/>
              <a:pPr eaLnBrk="1" hangingPunct="1">
                <a:spcBef>
                  <a:spcPct val="0"/>
                </a:spcBef>
                <a:buFontTx/>
                <a:buNone/>
              </a:pPr>
              <a:t>60</a:t>
            </a:fld>
            <a:endParaRPr lang="en-US" altLang="en-US" sz="1400"/>
          </a:p>
        </p:txBody>
      </p:sp>
      <p:sp>
        <p:nvSpPr>
          <p:cNvPr id="57347" name="Rectangle 2"/>
          <p:cNvSpPr>
            <a:spLocks noGrp="1" noChangeArrowheads="1"/>
          </p:cNvSpPr>
          <p:nvPr>
            <p:ph type="title"/>
          </p:nvPr>
        </p:nvSpPr>
        <p:spPr>
          <a:xfrm>
            <a:off x="5867400" y="2362200"/>
            <a:ext cx="3048000" cy="1143000"/>
          </a:xfrm>
        </p:spPr>
        <p:txBody>
          <a:bodyPr/>
          <a:lstStyle/>
          <a:p>
            <a:pPr eaLnBrk="1" hangingPunct="1"/>
            <a:r>
              <a:rPr lang="en-US" altLang="en-US" smtClean="0"/>
              <a:t>Hydro-thermal Systems Above Magma </a:t>
            </a:r>
          </a:p>
        </p:txBody>
      </p:sp>
      <p:pic>
        <p:nvPicPr>
          <p:cNvPr id="57348" name="ClipArt Placeholder 6" descr="Fig 4-37"/>
          <p:cNvPicPr>
            <a:picLocks noGrp="1" noChangeAspect="1" noChangeArrowheads="1"/>
          </p:cNvPicPr>
          <p:nvPr>
            <p:ph type="clipArt" sz="half" idx="1"/>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304800" y="457200"/>
            <a:ext cx="5853113" cy="4343400"/>
          </a:xfrm>
          <a:noFill/>
        </p:spPr>
      </p:pic>
      <p:sp>
        <p:nvSpPr>
          <p:cNvPr id="8" name="Rectangle 7"/>
          <p:cNvSpPr/>
          <p:nvPr/>
        </p:nvSpPr>
        <p:spPr>
          <a:xfrm>
            <a:off x="381000" y="4953000"/>
            <a:ext cx="7543800" cy="1285875"/>
          </a:xfrm>
          <a:prstGeom prst="rect">
            <a:avLst/>
          </a:prstGeom>
        </p:spPr>
        <p:txBody>
          <a:bodyPr>
            <a:spAutoFit/>
          </a:bodyPr>
          <a:lstStyle/>
          <a:p>
            <a:pPr>
              <a:spcBef>
                <a:spcPct val="20000"/>
              </a:spcBef>
              <a:buClr>
                <a:srgbClr val="00CC00"/>
              </a:buClr>
              <a:buSzPct val="50000"/>
              <a:defRPr/>
            </a:pPr>
            <a:r>
              <a:rPr lang="en-US" sz="1400" b="1" dirty="0">
                <a:cs typeface="Times New Roman" pitchFamily="18" charset="0"/>
              </a:rPr>
              <a:t>Figure 4.38</a:t>
            </a:r>
            <a:r>
              <a:rPr lang="en-US" sz="1400" dirty="0">
                <a:cs typeface="Times New Roman" pitchFamily="18" charset="0"/>
              </a:rPr>
              <a:t>. Schematic section through a hydrothermal system developed above a magma chamber in a </a:t>
            </a:r>
            <a:r>
              <a:rPr lang="en-US" sz="1400" dirty="0" err="1">
                <a:cs typeface="Times New Roman" pitchFamily="18" charset="0"/>
              </a:rPr>
              <a:t>silicic</a:t>
            </a:r>
            <a:r>
              <a:rPr lang="en-US" sz="1400" dirty="0">
                <a:cs typeface="Times New Roman" pitchFamily="18" charset="0"/>
              </a:rPr>
              <a:t> volcanic </a:t>
            </a:r>
            <a:r>
              <a:rPr lang="en-US" sz="1400" dirty="0" err="1">
                <a:cs typeface="Times New Roman" pitchFamily="18" charset="0"/>
              </a:rPr>
              <a:t>terrane</a:t>
            </a:r>
            <a:r>
              <a:rPr lang="en-US" sz="1400" dirty="0">
                <a:cs typeface="Times New Roman" pitchFamily="18" charset="0"/>
              </a:rPr>
              <a:t>. After Henley and Ellis (1983), </a:t>
            </a:r>
            <a:r>
              <a:rPr lang="en-US" sz="1400" i="1" dirty="0">
                <a:cs typeface="Times New Roman" pitchFamily="18" charset="0"/>
              </a:rPr>
              <a:t>Earth Sci. Rev.</a:t>
            </a:r>
            <a:r>
              <a:rPr lang="en-US" sz="1400" dirty="0">
                <a:cs typeface="Times New Roman" pitchFamily="18" charset="0"/>
              </a:rPr>
              <a:t>, </a:t>
            </a:r>
            <a:r>
              <a:rPr lang="en-US" sz="1400" b="1" dirty="0">
                <a:cs typeface="Times New Roman" pitchFamily="18" charset="0"/>
              </a:rPr>
              <a:t>19</a:t>
            </a:r>
            <a:r>
              <a:rPr lang="en-US" sz="1400" dirty="0">
                <a:cs typeface="Times New Roman" pitchFamily="18" charset="0"/>
              </a:rPr>
              <a:t>, 1-50. Oxygen isotopic studies have shown that most of the water flow (dark arrows) is </a:t>
            </a:r>
            <a:r>
              <a:rPr lang="en-US" sz="1400" dirty="0" err="1">
                <a:cs typeface="Times New Roman" pitchFamily="18" charset="0"/>
              </a:rPr>
              <a:t>recirculated</a:t>
            </a:r>
            <a:r>
              <a:rPr lang="en-US" sz="1400" dirty="0">
                <a:cs typeface="Times New Roman" pitchFamily="18" charset="0"/>
              </a:rPr>
              <a:t> meteoric water. Juvenile magmatic water is typically of minor importance. Elsevier Science.</a:t>
            </a:r>
          </a:p>
          <a:p>
            <a:pPr>
              <a:spcBef>
                <a:spcPct val="20000"/>
              </a:spcBef>
              <a:buClr>
                <a:srgbClr val="00CC00"/>
              </a:buClr>
              <a:buSzPct val="50000"/>
              <a:buFont typeface="Monotype Sorts" pitchFamily="2" charset="2"/>
              <a:buNone/>
              <a:defRPr/>
            </a:pPr>
            <a:endParaRPr lang="en-US" sz="1800" dirty="0">
              <a:solidFill>
                <a:schemeClr val="accent4"/>
              </a:solidFill>
              <a:effectLst>
                <a:outerShdw blurRad="38100" dist="38100" dir="2700000" algn="tl">
                  <a:srgbClr val="000000"/>
                </a:outerShdw>
              </a:effectLst>
              <a:latin typeface="Arial"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CA56C71E-E08A-4F04-9A4F-2BEC0332D24E}" type="slidenum">
              <a:rPr lang="en-US" altLang="en-US" sz="1400"/>
              <a:pPr eaLnBrk="1" hangingPunct="1">
                <a:spcBef>
                  <a:spcPct val="0"/>
                </a:spcBef>
                <a:buFontTx/>
                <a:buNone/>
              </a:pPr>
              <a:t>7</a:t>
            </a:fld>
            <a:endParaRPr lang="en-US" altLang="en-US" sz="1400"/>
          </a:p>
        </p:txBody>
      </p:sp>
      <p:sp>
        <p:nvSpPr>
          <p:cNvPr id="8195" name="Rectangle 2"/>
          <p:cNvSpPr>
            <a:spLocks noGrp="1" noChangeArrowheads="1"/>
          </p:cNvSpPr>
          <p:nvPr>
            <p:ph type="title"/>
          </p:nvPr>
        </p:nvSpPr>
        <p:spPr>
          <a:xfrm>
            <a:off x="5867400" y="609600"/>
            <a:ext cx="2590800" cy="1143000"/>
          </a:xfrm>
        </p:spPr>
        <p:txBody>
          <a:bodyPr/>
          <a:lstStyle/>
          <a:p>
            <a:pPr eaLnBrk="1" hangingPunct="1"/>
            <a:r>
              <a:rPr lang="en-US" altLang="en-US" smtClean="0"/>
              <a:t>Scoria</a:t>
            </a:r>
          </a:p>
        </p:txBody>
      </p:sp>
      <p:sp>
        <p:nvSpPr>
          <p:cNvPr id="8196" name="Rectangle 5"/>
          <p:cNvSpPr>
            <a:spLocks noGrp="1" noChangeArrowheads="1"/>
          </p:cNvSpPr>
          <p:nvPr>
            <p:ph type="body" sz="half" idx="2"/>
          </p:nvPr>
        </p:nvSpPr>
        <p:spPr>
          <a:xfrm>
            <a:off x="381000" y="4191000"/>
            <a:ext cx="8763000" cy="1600200"/>
          </a:xfrm>
        </p:spPr>
        <p:txBody>
          <a:bodyPr/>
          <a:lstStyle/>
          <a:p>
            <a:pPr eaLnBrk="1" hangingPunct="1">
              <a:lnSpc>
                <a:spcPct val="90000"/>
              </a:lnSpc>
            </a:pPr>
            <a:r>
              <a:rPr lang="en-US" altLang="en-US" sz="2800" smtClean="0"/>
              <a:t>When volatiles remain in magma on the surface, they rise to the surface</a:t>
            </a:r>
          </a:p>
          <a:p>
            <a:pPr eaLnBrk="1" hangingPunct="1">
              <a:lnSpc>
                <a:spcPct val="90000"/>
              </a:lnSpc>
            </a:pPr>
            <a:r>
              <a:rPr lang="en-US" altLang="en-US" sz="2800" smtClean="0"/>
              <a:t>In basalts, the magma isn’t too vicious, and there isn’t a large initial volatile content</a:t>
            </a:r>
          </a:p>
          <a:p>
            <a:pPr eaLnBrk="1" hangingPunct="1">
              <a:lnSpc>
                <a:spcPct val="90000"/>
              </a:lnSpc>
            </a:pPr>
            <a:r>
              <a:rPr lang="en-US" altLang="en-US" sz="2800" smtClean="0"/>
              <a:t>The result of rising magma is a vesicular rock called </a:t>
            </a:r>
            <a:r>
              <a:rPr lang="en-US" altLang="en-US" sz="2800" b="1" smtClean="0"/>
              <a:t>scoria</a:t>
            </a:r>
            <a:r>
              <a:rPr lang="en-US" altLang="en-US" sz="2800" smtClean="0"/>
              <a:t> </a:t>
            </a:r>
          </a:p>
        </p:txBody>
      </p:sp>
      <p:pic>
        <p:nvPicPr>
          <p:cNvPr id="8197" name="Picture 6" descr="0464055_"/>
          <p:cNvPicPr>
            <a:picLocks noGrp="1" noChangeAspect="1" noChangeArrowheads="1"/>
          </p:cNvPicPr>
          <p:nvPr>
            <p:ph sz="half" idx="1"/>
          </p:nvPr>
        </p:nvPicPr>
        <p:blipFill>
          <a:blip r:embed="rId3">
            <a:lum bright="30000" contrast="20000"/>
            <a:extLst>
              <a:ext uri="{28A0092B-C50C-407E-A947-70E740481C1C}">
                <a14:useLocalDpi xmlns:a14="http://schemas.microsoft.com/office/drawing/2010/main" val="0"/>
              </a:ext>
            </a:extLst>
          </a:blip>
          <a:srcRect l="9782" t="15469" r="7608"/>
          <a:stretch>
            <a:fillRect/>
          </a:stretch>
        </p:blipFill>
        <p:spPr>
          <a:xfrm>
            <a:off x="304800" y="304800"/>
            <a:ext cx="5334000" cy="3746500"/>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5D7F5B3C-7622-47FD-B3C4-27B292D70309}" type="slidenum">
              <a:rPr lang="en-US" altLang="en-US" sz="1400"/>
              <a:pPr eaLnBrk="1" hangingPunct="1">
                <a:spcBef>
                  <a:spcPct val="0"/>
                </a:spcBef>
                <a:buFontTx/>
                <a:buNone/>
              </a:pPr>
              <a:t>8</a:t>
            </a:fld>
            <a:endParaRPr lang="en-US" altLang="en-US" sz="1400"/>
          </a:p>
        </p:txBody>
      </p:sp>
      <p:sp>
        <p:nvSpPr>
          <p:cNvPr id="9219" name="Rectangle 4"/>
          <p:cNvSpPr>
            <a:spLocks noGrp="1" noChangeArrowheads="1"/>
          </p:cNvSpPr>
          <p:nvPr>
            <p:ph type="title"/>
          </p:nvPr>
        </p:nvSpPr>
        <p:spPr>
          <a:xfrm>
            <a:off x="5562600" y="609600"/>
            <a:ext cx="2895600" cy="1143000"/>
          </a:xfrm>
        </p:spPr>
        <p:txBody>
          <a:bodyPr/>
          <a:lstStyle/>
          <a:p>
            <a:pPr eaLnBrk="1" hangingPunct="1"/>
            <a:r>
              <a:rPr lang="en-US" altLang="en-US" smtClean="0"/>
              <a:t>Pumice</a:t>
            </a:r>
          </a:p>
        </p:txBody>
      </p:sp>
      <p:sp>
        <p:nvSpPr>
          <p:cNvPr id="9220" name="Rectangle 6"/>
          <p:cNvSpPr>
            <a:spLocks noGrp="1" noChangeArrowheads="1"/>
          </p:cNvSpPr>
          <p:nvPr>
            <p:ph type="body" sz="half" idx="2"/>
          </p:nvPr>
        </p:nvSpPr>
        <p:spPr>
          <a:xfrm>
            <a:off x="533400" y="3733800"/>
            <a:ext cx="8610600" cy="2819400"/>
          </a:xfrm>
        </p:spPr>
        <p:txBody>
          <a:bodyPr/>
          <a:lstStyle/>
          <a:p>
            <a:pPr eaLnBrk="1" hangingPunct="1">
              <a:lnSpc>
                <a:spcPct val="90000"/>
              </a:lnSpc>
            </a:pPr>
            <a:r>
              <a:rPr lang="en-US" altLang="en-US" sz="2800" smtClean="0"/>
              <a:t>In a rhyolitic magma, the initial volatile content is high, and so is viscosity</a:t>
            </a:r>
          </a:p>
          <a:p>
            <a:pPr eaLnBrk="1" hangingPunct="1">
              <a:lnSpc>
                <a:spcPct val="90000"/>
              </a:lnSpc>
            </a:pPr>
            <a:r>
              <a:rPr lang="en-US" altLang="en-US" sz="2800" smtClean="0"/>
              <a:t>After loss some volatiles to the atmosphere, the viscosity increases rapidly</a:t>
            </a:r>
          </a:p>
          <a:p>
            <a:pPr eaLnBrk="1" hangingPunct="1">
              <a:lnSpc>
                <a:spcPct val="90000"/>
              </a:lnSpc>
            </a:pPr>
            <a:r>
              <a:rPr lang="en-US" altLang="en-US" sz="2800" smtClean="0"/>
              <a:t>When the remaining volatiles reach the top of the magma, a frothy, glassy rock known as </a:t>
            </a:r>
            <a:r>
              <a:rPr lang="en-US" altLang="en-US" sz="2800" b="1" smtClean="0"/>
              <a:t>pumice</a:t>
            </a:r>
            <a:r>
              <a:rPr lang="en-US" altLang="en-US" sz="2800" smtClean="0"/>
              <a:t> is formed</a:t>
            </a:r>
          </a:p>
          <a:p>
            <a:pPr eaLnBrk="1" hangingPunct="1">
              <a:lnSpc>
                <a:spcPct val="90000"/>
              </a:lnSpc>
            </a:pPr>
            <a:endParaRPr lang="en-US" altLang="en-US" sz="2800" smtClean="0"/>
          </a:p>
        </p:txBody>
      </p:sp>
      <p:pic>
        <p:nvPicPr>
          <p:cNvPr id="9221" name="Picture 7" descr="pumic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304800"/>
            <a:ext cx="4191000" cy="3371850"/>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04F5584A-CCBE-474B-BFE6-A24C8CDD78E4}" type="slidenum">
              <a:rPr lang="en-US" altLang="en-US" sz="1400"/>
              <a:pPr eaLnBrk="1" hangingPunct="1">
                <a:spcBef>
                  <a:spcPct val="0"/>
                </a:spcBef>
                <a:buFontTx/>
                <a:buNone/>
              </a:pPr>
              <a:t>9</a:t>
            </a:fld>
            <a:endParaRPr lang="en-US" altLang="en-US" sz="1400"/>
          </a:p>
        </p:txBody>
      </p:sp>
      <p:sp>
        <p:nvSpPr>
          <p:cNvPr id="10243" name="Rectangle 2"/>
          <p:cNvSpPr>
            <a:spLocks noGrp="1" noChangeArrowheads="1"/>
          </p:cNvSpPr>
          <p:nvPr>
            <p:ph type="title"/>
          </p:nvPr>
        </p:nvSpPr>
        <p:spPr/>
        <p:txBody>
          <a:bodyPr/>
          <a:lstStyle/>
          <a:p>
            <a:pPr eaLnBrk="1" hangingPunct="1"/>
            <a:r>
              <a:rPr lang="en-US" altLang="en-US" smtClean="0"/>
              <a:t>Types of Central Vent Volcanoes</a:t>
            </a:r>
          </a:p>
        </p:txBody>
      </p:sp>
      <p:pic>
        <p:nvPicPr>
          <p:cNvPr id="10244" name="Picture 6" descr="Fig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928813"/>
            <a:ext cx="90487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FF"/>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FF"/>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FF"/>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000099"/>
        </a:lt1>
        <a:dk2>
          <a:srgbClr val="0000FF"/>
        </a:dk2>
        <a:lt2>
          <a:srgbClr val="808080"/>
        </a:lt2>
        <a:accent1>
          <a:srgbClr val="00CC99"/>
        </a:accent1>
        <a:accent2>
          <a:srgbClr val="3333CC"/>
        </a:accent2>
        <a:accent3>
          <a:srgbClr val="AAAACA"/>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102370</TotalTime>
  <Words>7194</Words>
  <Application>Microsoft Office PowerPoint</Application>
  <PresentationFormat>On-screen Show (4:3)</PresentationFormat>
  <Paragraphs>584</Paragraphs>
  <Slides>60</Slides>
  <Notes>55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Monotype Sorts</vt:lpstr>
      <vt:lpstr>Times New Roman</vt:lpstr>
      <vt:lpstr>Verdana</vt:lpstr>
      <vt:lpstr>Wingdings</vt:lpstr>
      <vt:lpstr>Default Design</vt:lpstr>
      <vt:lpstr>Petrology Lecture 4</vt:lpstr>
      <vt:lpstr>Viscosity and Temperature</vt:lpstr>
      <vt:lpstr>Viscosity and Composition</vt:lpstr>
      <vt:lpstr>Viscosity and Volatiles</vt:lpstr>
      <vt:lpstr>Gases Associated with Magmas</vt:lpstr>
      <vt:lpstr>Gases on Molecular Basis</vt:lpstr>
      <vt:lpstr>Scoria</vt:lpstr>
      <vt:lpstr>Pumice</vt:lpstr>
      <vt:lpstr>Types of Central Vent Volcanoes</vt:lpstr>
      <vt:lpstr>Stratovolcano Crossection</vt:lpstr>
      <vt:lpstr>Lava Dome</vt:lpstr>
      <vt:lpstr>Cross-section of a Lava Dome</vt:lpstr>
      <vt:lpstr>Washtucna Coulée</vt:lpstr>
      <vt:lpstr>Crater Lake Caldera</vt:lpstr>
      <vt:lpstr>Crater Lake N.P. , Oregon</vt:lpstr>
      <vt:lpstr>Crater Lake Panorama</vt:lpstr>
      <vt:lpstr>Wizard Island</vt:lpstr>
      <vt:lpstr>Scoria Cone</vt:lpstr>
      <vt:lpstr>Maar</vt:lpstr>
      <vt:lpstr>Tuff Ring</vt:lpstr>
      <vt:lpstr>Tuff Cone</vt:lpstr>
      <vt:lpstr>Fissure Eruption</vt:lpstr>
      <vt:lpstr>Shiprock, New Mexico</vt:lpstr>
      <vt:lpstr>Very Hot Lava</vt:lpstr>
      <vt:lpstr>Pahoehoe Flow</vt:lpstr>
      <vt:lpstr>Aa Flows</vt:lpstr>
      <vt:lpstr>Lava Tube</vt:lpstr>
      <vt:lpstr>Lava Flow</vt:lpstr>
      <vt:lpstr>Lava Tube</vt:lpstr>
      <vt:lpstr>Lava Tube</vt:lpstr>
      <vt:lpstr>Lava Tube</vt:lpstr>
      <vt:lpstr>Andesitic Volcano</vt:lpstr>
      <vt:lpstr>Columnar Joints</vt:lpstr>
      <vt:lpstr>Devil’s Postpile N.M. </vt:lpstr>
      <vt:lpstr>Pillow Basalt</vt:lpstr>
      <vt:lpstr>Pyroclastic Eruption</vt:lpstr>
      <vt:lpstr>Tephra</vt:lpstr>
      <vt:lpstr>Ash Transport, Mt. St. Helens</vt:lpstr>
      <vt:lpstr>Areal Extent, Bishop Ash Fall</vt:lpstr>
      <vt:lpstr>Deposits from Pyroclastic Eruptions</vt:lpstr>
      <vt:lpstr>Plutons</vt:lpstr>
      <vt:lpstr>Tabular Plutons</vt:lpstr>
      <vt:lpstr>Engineer Mountain Sill</vt:lpstr>
      <vt:lpstr>Ring Dike and Cone Sheet</vt:lpstr>
      <vt:lpstr>Igneous Vein</vt:lpstr>
      <vt:lpstr>Laccolith and Lopolith</vt:lpstr>
      <vt:lpstr>Laccolith</vt:lpstr>
      <vt:lpstr>Border Zone</vt:lpstr>
      <vt:lpstr>Contact Metamorphism</vt:lpstr>
      <vt:lpstr>Relation to Other Geologic Events</vt:lpstr>
      <vt:lpstr>Depth of Intrusion</vt:lpstr>
      <vt:lpstr>Epizone Characteristics</vt:lpstr>
      <vt:lpstr>Miarolitic Cavity Photos</vt:lpstr>
      <vt:lpstr>Mesozone Characteristics</vt:lpstr>
      <vt:lpstr>Catazone Characteristics</vt:lpstr>
      <vt:lpstr>Tuolumne Intrusive Series</vt:lpstr>
      <vt:lpstr>Pluton Emplacement Mechanisms</vt:lpstr>
      <vt:lpstr>Lateral Spread of Diapirs</vt:lpstr>
      <vt:lpstr>Boulder Batholith, Montana</vt:lpstr>
      <vt:lpstr>Hydro-thermal Systems Above Magma </vt:lpstr>
    </vt:vector>
  </TitlesOfParts>
  <Company>FAU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Petrology</dc:title>
  <dc:creator>dwarburton</dc:creator>
  <cp:lastModifiedBy>David Warburton</cp:lastModifiedBy>
  <cp:revision>125</cp:revision>
  <dcterms:created xsi:type="dcterms:W3CDTF">2001-09-19T17:34:15Z</dcterms:created>
  <dcterms:modified xsi:type="dcterms:W3CDTF">2019-03-19T18:19:58Z</dcterms:modified>
</cp:coreProperties>
</file>